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4"/>
  </p:handoutMasterIdLst>
  <p:sldIdLst>
    <p:sldId id="256" r:id="rId2"/>
    <p:sldId id="257" r:id="rId3"/>
    <p:sldId id="258" r:id="rId4"/>
    <p:sldId id="259" r:id="rId5"/>
    <p:sldId id="299" r:id="rId6"/>
    <p:sldId id="260" r:id="rId7"/>
    <p:sldId id="273" r:id="rId8"/>
    <p:sldId id="270" r:id="rId9"/>
    <p:sldId id="261" r:id="rId10"/>
    <p:sldId id="269" r:id="rId11"/>
    <p:sldId id="275" r:id="rId12"/>
    <p:sldId id="268" r:id="rId13"/>
    <p:sldId id="277" r:id="rId14"/>
    <p:sldId id="279" r:id="rId15"/>
    <p:sldId id="278"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63" r:id="rId35"/>
    <p:sldId id="272" r:id="rId36"/>
    <p:sldId id="264" r:id="rId37"/>
    <p:sldId id="266" r:id="rId38"/>
    <p:sldId id="274" r:id="rId39"/>
    <p:sldId id="298" r:id="rId40"/>
    <p:sldId id="276" r:id="rId41"/>
    <p:sldId id="267"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7.jpeg"/></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pieChart>
        <c:varyColors val="1"/>
        <c:ser>
          <c:idx val="0"/>
          <c:order val="0"/>
          <c:dLbls>
            <c:spPr>
              <a:noFill/>
              <a:ln>
                <a:noFill/>
              </a:ln>
              <a:effectLst/>
            </c:spPr>
            <c:txPr>
              <a:bodyPr/>
              <a:lstStyle/>
              <a:p>
                <a:pPr>
                  <a:defRPr sz="2000"/>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Sheet1!$A$31:$A$33</c:f>
              <c:strCache>
                <c:ptCount val="3"/>
                <c:pt idx="0">
                  <c:v>Response Resceived</c:v>
                </c:pt>
                <c:pt idx="1">
                  <c:v>Not Responded</c:v>
                </c:pt>
                <c:pt idx="2">
                  <c:v>Not Proper Response</c:v>
                </c:pt>
              </c:strCache>
            </c:strRef>
          </c:cat>
          <c:val>
            <c:numRef>
              <c:f>Sheet1!$B$31:$B$33</c:f>
              <c:numCache>
                <c:formatCode>General</c:formatCode>
                <c:ptCount val="3"/>
                <c:pt idx="0">
                  <c:v>107</c:v>
                </c:pt>
                <c:pt idx="1">
                  <c:v>154</c:v>
                </c:pt>
                <c:pt idx="2">
                  <c:v>14</c:v>
                </c:pt>
              </c:numCache>
            </c:numRef>
          </c:val>
          <c:extLst>
            <c:ext xmlns:c16="http://schemas.microsoft.com/office/drawing/2014/chart" uri="{C3380CC4-5D6E-409C-BE32-E72D297353CC}">
              <c16:uniqueId val="{00000000-60DE-4B48-B17D-F3B91A4E324B}"/>
            </c:ext>
          </c:extLst>
        </c:ser>
        <c:dLbls>
          <c:showLegendKey val="0"/>
          <c:showVal val="0"/>
          <c:showCatName val="0"/>
          <c:showSerName val="0"/>
          <c:showPercent val="1"/>
          <c:showBubbleSize val="0"/>
          <c:showLeaderLines val="0"/>
        </c:dLbls>
        <c:firstSliceAng val="0"/>
      </c:pieChart>
    </c:plotArea>
    <c:legend>
      <c:legendPos val="t"/>
      <c:overlay val="0"/>
      <c:txPr>
        <a:bodyPr/>
        <a:lstStyle/>
        <a:p>
          <a:pPr>
            <a:defRPr sz="1800"/>
          </a:pPr>
          <a:endParaRPr lang="fr-FR"/>
        </a:p>
      </c:txPr>
    </c:legend>
    <c:plotVisOnly val="1"/>
    <c:dispBlanksAs val="gap"/>
    <c:showDLblsOverMax val="0"/>
  </c:chart>
  <c:sp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pPr>
              <a:noFill/>
              <a:ln>
                <a:noFill/>
              </a:ln>
              <a:effectLst/>
            </c:spPr>
            <c:txPr>
              <a:bodyPr/>
              <a:lstStyle/>
              <a:p>
                <a:pPr>
                  <a:defRPr sz="1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Sheet1!$A$177:$A$180</c:f>
              <c:strCache>
                <c:ptCount val="4"/>
                <c:pt idx="0">
                  <c:v>Less than 100</c:v>
                </c:pt>
                <c:pt idx="1">
                  <c:v>More than 100 but less than 1000</c:v>
                </c:pt>
                <c:pt idx="2">
                  <c:v>More than 1000 but less than 5000</c:v>
                </c:pt>
                <c:pt idx="3">
                  <c:v>More than 5000</c:v>
                </c:pt>
              </c:strCache>
            </c:strRef>
          </c:cat>
          <c:val>
            <c:numRef>
              <c:f>Sheet1!$B$177:$B$180</c:f>
              <c:numCache>
                <c:formatCode>General</c:formatCode>
                <c:ptCount val="4"/>
                <c:pt idx="0">
                  <c:v>35</c:v>
                </c:pt>
                <c:pt idx="1">
                  <c:v>36</c:v>
                </c:pt>
                <c:pt idx="2">
                  <c:v>28</c:v>
                </c:pt>
                <c:pt idx="3">
                  <c:v>8</c:v>
                </c:pt>
              </c:numCache>
            </c:numRef>
          </c:val>
          <c:extLst>
            <c:ext xmlns:c16="http://schemas.microsoft.com/office/drawing/2014/chart" uri="{C3380CC4-5D6E-409C-BE32-E72D297353CC}">
              <c16:uniqueId val="{00000000-38AC-4E19-8161-FD0553B52B26}"/>
            </c:ext>
          </c:extLst>
        </c:ser>
        <c:dLbls>
          <c:showLegendKey val="0"/>
          <c:showVal val="0"/>
          <c:showCatName val="0"/>
          <c:showSerName val="0"/>
          <c:showPercent val="0"/>
          <c:showBubbleSize val="0"/>
        </c:dLbls>
        <c:gapWidth val="150"/>
        <c:shape val="box"/>
        <c:axId val="68583808"/>
        <c:axId val="68585344"/>
        <c:axId val="0"/>
      </c:bar3DChart>
      <c:catAx>
        <c:axId val="68583808"/>
        <c:scaling>
          <c:orientation val="minMax"/>
        </c:scaling>
        <c:delete val="0"/>
        <c:axPos val="l"/>
        <c:numFmt formatCode="General" sourceLinked="0"/>
        <c:majorTickMark val="out"/>
        <c:minorTickMark val="none"/>
        <c:tickLblPos val="nextTo"/>
        <c:txPr>
          <a:bodyPr/>
          <a:lstStyle/>
          <a:p>
            <a:pPr>
              <a:defRPr sz="1400"/>
            </a:pPr>
            <a:endParaRPr lang="fr-FR"/>
          </a:p>
        </c:txPr>
        <c:crossAx val="68585344"/>
        <c:crosses val="autoZero"/>
        <c:auto val="1"/>
        <c:lblAlgn val="ctr"/>
        <c:lblOffset val="100"/>
        <c:noMultiLvlLbl val="0"/>
      </c:catAx>
      <c:valAx>
        <c:axId val="68585344"/>
        <c:scaling>
          <c:orientation val="minMax"/>
        </c:scaling>
        <c:delete val="0"/>
        <c:axPos val="b"/>
        <c:majorGridlines/>
        <c:numFmt formatCode="General" sourceLinked="1"/>
        <c:majorTickMark val="out"/>
        <c:minorTickMark val="none"/>
        <c:tickLblPos val="nextTo"/>
        <c:txPr>
          <a:bodyPr/>
          <a:lstStyle/>
          <a:p>
            <a:pPr>
              <a:defRPr sz="1600"/>
            </a:pPr>
            <a:endParaRPr lang="fr-FR"/>
          </a:p>
        </c:txPr>
        <c:crossAx val="6858380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pieChart>
        <c:varyColors val="1"/>
        <c:ser>
          <c:idx val="0"/>
          <c:order val="0"/>
          <c:dLbls>
            <c:spPr>
              <a:noFill/>
              <a:ln>
                <a:noFill/>
              </a:ln>
              <a:effectLst/>
            </c:spPr>
            <c:txPr>
              <a:bodyPr/>
              <a:lstStyle/>
              <a:p>
                <a:pPr>
                  <a:defRPr sz="20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Sheet1!$A$195:$A$196</c:f>
              <c:strCache>
                <c:ptCount val="2"/>
                <c:pt idx="0">
                  <c:v>Yes</c:v>
                </c:pt>
                <c:pt idx="1">
                  <c:v>No</c:v>
                </c:pt>
              </c:strCache>
            </c:strRef>
          </c:cat>
          <c:val>
            <c:numRef>
              <c:f>Sheet1!$B$195:$B$196</c:f>
              <c:numCache>
                <c:formatCode>General</c:formatCode>
                <c:ptCount val="2"/>
                <c:pt idx="0">
                  <c:v>97</c:v>
                </c:pt>
                <c:pt idx="1">
                  <c:v>10</c:v>
                </c:pt>
              </c:numCache>
            </c:numRef>
          </c:val>
          <c:extLst>
            <c:ext xmlns:c16="http://schemas.microsoft.com/office/drawing/2014/chart" uri="{C3380CC4-5D6E-409C-BE32-E72D297353CC}">
              <c16:uniqueId val="{00000000-2E03-4CCF-9C97-187E1DD95FFC}"/>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1689778361038248"/>
          <c:y val="0.36718403733836041"/>
          <c:w val="0.26219196558763486"/>
          <c:h val="0.58748084937522649"/>
        </c:manualLayout>
      </c:layout>
      <c:overlay val="0"/>
      <c:txPr>
        <a:bodyPr/>
        <a:lstStyle/>
        <a:p>
          <a:pPr>
            <a:defRPr sz="3600" baseline="0">
              <a:solidFill>
                <a:schemeClr val="tx1"/>
              </a:solidFill>
            </a:defRPr>
          </a:pPr>
          <a:endParaRPr lang="fr-FR"/>
        </a:p>
      </c:txPr>
    </c:legend>
    <c:plotVisOnly val="1"/>
    <c:dispBlanksAs val="gap"/>
    <c:showDLblsOverMax val="0"/>
  </c:chart>
  <c:spPr>
    <a:no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1"/>
    <c:plotArea>
      <c:layout/>
      <c:lineChart>
        <c:grouping val="standard"/>
        <c:varyColors val="0"/>
        <c:ser>
          <c:idx val="0"/>
          <c:order val="0"/>
          <c:cat>
            <c:strRef>
              <c:f>Sheet1!$A$215:$A$219</c:f>
              <c:strCache>
                <c:ptCount val="5"/>
                <c:pt idx="0">
                  <c:v>Turnitin</c:v>
                </c:pt>
                <c:pt idx="1">
                  <c:v>i-thenticate</c:v>
                </c:pt>
                <c:pt idx="2">
                  <c:v>Urkund</c:v>
                </c:pt>
                <c:pt idx="3">
                  <c:v>Any other</c:v>
                </c:pt>
                <c:pt idx="4">
                  <c:v>None</c:v>
                </c:pt>
              </c:strCache>
            </c:strRef>
          </c:cat>
          <c:val>
            <c:numRef>
              <c:f>Sheet1!$B$215:$B$219</c:f>
              <c:numCache>
                <c:formatCode>General</c:formatCode>
                <c:ptCount val="5"/>
                <c:pt idx="0">
                  <c:v>17</c:v>
                </c:pt>
                <c:pt idx="1">
                  <c:v>12</c:v>
                </c:pt>
                <c:pt idx="2">
                  <c:v>56</c:v>
                </c:pt>
                <c:pt idx="3">
                  <c:v>12</c:v>
                </c:pt>
                <c:pt idx="4">
                  <c:v>10</c:v>
                </c:pt>
              </c:numCache>
            </c:numRef>
          </c:val>
          <c:smooth val="0"/>
          <c:extLst>
            <c:ext xmlns:c16="http://schemas.microsoft.com/office/drawing/2014/chart" uri="{C3380CC4-5D6E-409C-BE32-E72D297353CC}">
              <c16:uniqueId val="{00000000-C2C2-4D25-9DBC-FA58550BD274}"/>
            </c:ext>
          </c:extLst>
        </c:ser>
        <c:dLbls>
          <c:showLegendKey val="0"/>
          <c:showVal val="0"/>
          <c:showCatName val="0"/>
          <c:showSerName val="0"/>
          <c:showPercent val="0"/>
          <c:showBubbleSize val="0"/>
        </c:dLbls>
        <c:marker val="1"/>
        <c:smooth val="0"/>
        <c:axId val="68636032"/>
        <c:axId val="68650112"/>
      </c:lineChart>
      <c:catAx>
        <c:axId val="68636032"/>
        <c:scaling>
          <c:orientation val="minMax"/>
        </c:scaling>
        <c:delete val="0"/>
        <c:axPos val="b"/>
        <c:numFmt formatCode="General" sourceLinked="0"/>
        <c:majorTickMark val="none"/>
        <c:minorTickMark val="none"/>
        <c:tickLblPos val="nextTo"/>
        <c:crossAx val="68650112"/>
        <c:crosses val="autoZero"/>
        <c:auto val="1"/>
        <c:lblAlgn val="ctr"/>
        <c:lblOffset val="100"/>
        <c:noMultiLvlLbl val="0"/>
      </c:catAx>
      <c:valAx>
        <c:axId val="68650112"/>
        <c:scaling>
          <c:orientation val="minMax"/>
        </c:scaling>
        <c:delete val="0"/>
        <c:axPos val="l"/>
        <c:majorGridlines/>
        <c:title>
          <c:tx>
            <c:rich>
              <a:bodyPr/>
              <a:lstStyle/>
              <a:p>
                <a:pPr>
                  <a:defRPr sz="1400"/>
                </a:pPr>
                <a:r>
                  <a:rPr lang="en-IN" sz="1400"/>
                  <a:t>Anti-Plagiarism Tool</a:t>
                </a:r>
                <a:r>
                  <a:rPr lang="en-IN" sz="1400" baseline="0"/>
                  <a:t> Used</a:t>
                </a:r>
                <a:endParaRPr lang="en-IN" sz="1400"/>
              </a:p>
            </c:rich>
          </c:tx>
          <c:overlay val="0"/>
        </c:title>
        <c:numFmt formatCode="General" sourceLinked="1"/>
        <c:majorTickMark val="none"/>
        <c:minorTickMark val="none"/>
        <c:tickLblPos val="nextTo"/>
        <c:txPr>
          <a:bodyPr/>
          <a:lstStyle/>
          <a:p>
            <a:pPr>
              <a:defRPr sz="1600"/>
            </a:pPr>
            <a:endParaRPr lang="fr-FR"/>
          </a:p>
        </c:txPr>
        <c:crossAx val="68636032"/>
        <c:crosses val="autoZero"/>
        <c:crossBetween val="between"/>
      </c:valAx>
      <c:dTable>
        <c:showHorzBorder val="1"/>
        <c:showVertBorder val="1"/>
        <c:showOutline val="1"/>
        <c:showKeys val="1"/>
        <c:txPr>
          <a:bodyPr/>
          <a:lstStyle/>
          <a:p>
            <a:pPr rtl="0">
              <a:defRPr sz="1600"/>
            </a:pPr>
            <a:endParaRPr lang="fr-FR"/>
          </a:p>
        </c:txPr>
      </c:dTable>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6"/>
    </mc:Choice>
    <mc:Fallback>
      <c:style val="46"/>
    </mc:Fallback>
  </mc:AlternateContent>
  <c:chart>
    <c:autoTitleDeleted val="1"/>
    <c:plotArea>
      <c:layout/>
      <c:pieChart>
        <c:varyColors val="1"/>
        <c:ser>
          <c:idx val="0"/>
          <c:order val="0"/>
          <c:explosion val="25"/>
          <c:dLbls>
            <c:spPr>
              <a:noFill/>
              <a:ln>
                <a:noFill/>
              </a:ln>
              <a:effectLst/>
            </c:spPr>
            <c:txPr>
              <a:bodyPr/>
              <a:lstStyle/>
              <a:p>
                <a:pPr>
                  <a:defRPr sz="2000"/>
                </a:pPr>
                <a:endParaRPr lang="fr-F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Sheet1!$A$235:$A$236</c:f>
              <c:strCache>
                <c:ptCount val="2"/>
                <c:pt idx="0">
                  <c:v>Yes</c:v>
                </c:pt>
                <c:pt idx="1">
                  <c:v>No</c:v>
                </c:pt>
              </c:strCache>
            </c:strRef>
          </c:cat>
          <c:val>
            <c:numRef>
              <c:f>Sheet1!$B$235:$B$236</c:f>
              <c:numCache>
                <c:formatCode>General</c:formatCode>
                <c:ptCount val="2"/>
                <c:pt idx="0">
                  <c:v>98</c:v>
                </c:pt>
                <c:pt idx="1">
                  <c:v>9</c:v>
                </c:pt>
              </c:numCache>
            </c:numRef>
          </c:val>
          <c:extLst>
            <c:ext xmlns:c16="http://schemas.microsoft.com/office/drawing/2014/chart" uri="{C3380CC4-5D6E-409C-BE32-E72D297353CC}">
              <c16:uniqueId val="{00000000-ABBB-464A-896D-CFAE7272B408}"/>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solidFill>
      <a:schemeClr val="bg1">
        <a:lumMod val="65000"/>
        <a:lumOff val="35000"/>
      </a:schemeClr>
    </a:solidFill>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6"/>
    </mc:Choice>
    <mc:Fallback>
      <c:style val="4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1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Sheet1!$A$253:$A$256</c:f>
              <c:strCache>
                <c:ptCount val="4"/>
                <c:pt idx="0">
                  <c:v>One Year</c:v>
                </c:pt>
                <c:pt idx="1">
                  <c:v>Two Year</c:v>
                </c:pt>
                <c:pt idx="2">
                  <c:v>Three Year</c:v>
                </c:pt>
                <c:pt idx="3">
                  <c:v>Other</c:v>
                </c:pt>
              </c:strCache>
            </c:strRef>
          </c:cat>
          <c:val>
            <c:numRef>
              <c:f>Sheet1!$B$253:$B$256</c:f>
              <c:numCache>
                <c:formatCode>General</c:formatCode>
                <c:ptCount val="4"/>
                <c:pt idx="0">
                  <c:v>33</c:v>
                </c:pt>
                <c:pt idx="1">
                  <c:v>4</c:v>
                </c:pt>
                <c:pt idx="2">
                  <c:v>37</c:v>
                </c:pt>
                <c:pt idx="3">
                  <c:v>33</c:v>
                </c:pt>
              </c:numCache>
            </c:numRef>
          </c:val>
          <c:extLst>
            <c:ext xmlns:c16="http://schemas.microsoft.com/office/drawing/2014/chart" uri="{C3380CC4-5D6E-409C-BE32-E72D297353CC}">
              <c16:uniqueId val="{00000000-73DE-4715-839D-6C28D942CEA0}"/>
            </c:ext>
          </c:extLst>
        </c:ser>
        <c:dLbls>
          <c:showLegendKey val="0"/>
          <c:showVal val="0"/>
          <c:showCatName val="0"/>
          <c:showSerName val="0"/>
          <c:showPercent val="0"/>
          <c:showBubbleSize val="0"/>
        </c:dLbls>
        <c:gapWidth val="75"/>
        <c:shape val="box"/>
        <c:axId val="68772608"/>
        <c:axId val="68774144"/>
        <c:axId val="0"/>
      </c:bar3DChart>
      <c:catAx>
        <c:axId val="68772608"/>
        <c:scaling>
          <c:orientation val="minMax"/>
        </c:scaling>
        <c:delete val="0"/>
        <c:axPos val="b"/>
        <c:numFmt formatCode="General" sourceLinked="0"/>
        <c:majorTickMark val="none"/>
        <c:minorTickMark val="none"/>
        <c:tickLblPos val="nextTo"/>
        <c:txPr>
          <a:bodyPr/>
          <a:lstStyle/>
          <a:p>
            <a:pPr>
              <a:defRPr sz="1800"/>
            </a:pPr>
            <a:endParaRPr lang="fr-FR"/>
          </a:p>
        </c:txPr>
        <c:crossAx val="68774144"/>
        <c:crosses val="autoZero"/>
        <c:auto val="1"/>
        <c:lblAlgn val="ctr"/>
        <c:lblOffset val="100"/>
        <c:noMultiLvlLbl val="0"/>
      </c:catAx>
      <c:valAx>
        <c:axId val="68774144"/>
        <c:scaling>
          <c:orientation val="minMax"/>
        </c:scaling>
        <c:delete val="0"/>
        <c:axPos val="l"/>
        <c:majorGridlines/>
        <c:numFmt formatCode="General" sourceLinked="1"/>
        <c:majorTickMark val="none"/>
        <c:minorTickMark val="none"/>
        <c:tickLblPos val="nextTo"/>
        <c:txPr>
          <a:bodyPr/>
          <a:lstStyle/>
          <a:p>
            <a:pPr>
              <a:defRPr sz="1600"/>
            </a:pPr>
            <a:endParaRPr lang="fr-FR"/>
          </a:p>
        </c:txPr>
        <c:crossAx val="6877260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radarChart>
        <c:radarStyle val="marker"/>
        <c:varyColors val="0"/>
        <c:ser>
          <c:idx val="0"/>
          <c:order val="0"/>
          <c:dLbls>
            <c:dLbl>
              <c:idx val="0"/>
              <c:layout>
                <c:manualLayout>
                  <c:x val="2.2222222222222251E-2"/>
                  <c:y val="6.018518518518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4A-4875-833B-F336418BC2B1}"/>
                </c:ext>
              </c:extLst>
            </c:dLbl>
            <c:dLbl>
              <c:idx val="1"/>
              <c:layout>
                <c:manualLayout>
                  <c:x val="-8.3333333333332465E-3"/>
                  <c:y val="6.9444444444444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4A-4875-833B-F336418BC2B1}"/>
                </c:ext>
              </c:extLst>
            </c:dLbl>
            <c:spPr>
              <a:noFill/>
              <a:ln>
                <a:noFill/>
              </a:ln>
              <a:effectLst/>
            </c:spPr>
            <c:txPr>
              <a:bodyPr/>
              <a:lstStyle/>
              <a:p>
                <a:pPr>
                  <a:defRPr sz="1600">
                    <a:solidFill>
                      <a:srgbClr val="FFFF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Sheet1!$A$271:$A$274</c:f>
              <c:strCache>
                <c:ptCount val="4"/>
                <c:pt idx="0">
                  <c:v>Closed or restricted</c:v>
                </c:pt>
                <c:pt idx="1">
                  <c:v>Open on Internet</c:v>
                </c:pt>
                <c:pt idx="2">
                  <c:v>Open on Intranet</c:v>
                </c:pt>
                <c:pt idx="3">
                  <c:v>Other</c:v>
                </c:pt>
              </c:strCache>
            </c:strRef>
          </c:cat>
          <c:val>
            <c:numRef>
              <c:f>Sheet1!$B$271:$B$274</c:f>
              <c:numCache>
                <c:formatCode>General</c:formatCode>
                <c:ptCount val="4"/>
                <c:pt idx="0">
                  <c:v>20</c:v>
                </c:pt>
                <c:pt idx="1">
                  <c:v>42</c:v>
                </c:pt>
                <c:pt idx="2">
                  <c:v>25</c:v>
                </c:pt>
                <c:pt idx="3">
                  <c:v>20</c:v>
                </c:pt>
              </c:numCache>
            </c:numRef>
          </c:val>
          <c:extLst>
            <c:ext xmlns:c16="http://schemas.microsoft.com/office/drawing/2014/chart" uri="{C3380CC4-5D6E-409C-BE32-E72D297353CC}">
              <c16:uniqueId val="{00000002-3A4A-4875-833B-F336418BC2B1}"/>
            </c:ext>
          </c:extLst>
        </c:ser>
        <c:dLbls>
          <c:showLegendKey val="0"/>
          <c:showVal val="0"/>
          <c:showCatName val="0"/>
          <c:showSerName val="0"/>
          <c:showPercent val="0"/>
          <c:showBubbleSize val="0"/>
        </c:dLbls>
        <c:axId val="68810624"/>
        <c:axId val="68812160"/>
      </c:radarChart>
      <c:catAx>
        <c:axId val="68810624"/>
        <c:scaling>
          <c:orientation val="minMax"/>
        </c:scaling>
        <c:delete val="0"/>
        <c:axPos val="b"/>
        <c:majorGridlines/>
        <c:numFmt formatCode="General" sourceLinked="0"/>
        <c:majorTickMark val="none"/>
        <c:minorTickMark val="none"/>
        <c:tickLblPos val="nextTo"/>
        <c:txPr>
          <a:bodyPr/>
          <a:lstStyle/>
          <a:p>
            <a:pPr>
              <a:defRPr sz="1800"/>
            </a:pPr>
            <a:endParaRPr lang="fr-FR"/>
          </a:p>
        </c:txPr>
        <c:crossAx val="68812160"/>
        <c:crosses val="autoZero"/>
        <c:auto val="1"/>
        <c:lblAlgn val="ctr"/>
        <c:lblOffset val="100"/>
        <c:noMultiLvlLbl val="0"/>
      </c:catAx>
      <c:valAx>
        <c:axId val="68812160"/>
        <c:scaling>
          <c:orientation val="minMax"/>
        </c:scaling>
        <c:delete val="0"/>
        <c:axPos val="l"/>
        <c:majorGridlines/>
        <c:numFmt formatCode="General" sourceLinked="1"/>
        <c:majorTickMark val="none"/>
        <c:minorTickMark val="none"/>
        <c:tickLblPos val="nextTo"/>
        <c:crossAx val="68810624"/>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pieChart>
        <c:varyColors val="1"/>
        <c:ser>
          <c:idx val="0"/>
          <c:order val="0"/>
          <c:explosion val="25"/>
          <c:dLbls>
            <c:spPr>
              <a:noFill/>
              <a:ln>
                <a:noFill/>
              </a:ln>
              <a:effectLst/>
            </c:spPr>
            <c:txPr>
              <a:bodyPr/>
              <a:lstStyle/>
              <a:p>
                <a:pPr>
                  <a:defRPr sz="20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Sheet1!$A$284:$A$285</c:f>
              <c:strCache>
                <c:ptCount val="2"/>
                <c:pt idx="0">
                  <c:v>Yes </c:v>
                </c:pt>
                <c:pt idx="1">
                  <c:v>No</c:v>
                </c:pt>
              </c:strCache>
            </c:strRef>
          </c:cat>
          <c:val>
            <c:numRef>
              <c:f>Sheet1!$B$284:$B$285</c:f>
              <c:numCache>
                <c:formatCode>General</c:formatCode>
                <c:ptCount val="2"/>
                <c:pt idx="0">
                  <c:v>96</c:v>
                </c:pt>
                <c:pt idx="1">
                  <c:v>11</c:v>
                </c:pt>
              </c:numCache>
            </c:numRef>
          </c:val>
          <c:extLst>
            <c:ext xmlns:c16="http://schemas.microsoft.com/office/drawing/2014/chart" uri="{C3380CC4-5D6E-409C-BE32-E72D297353CC}">
              <c16:uniqueId val="{00000000-AFBF-4268-B58F-7E49CA7222F3}"/>
            </c:ext>
          </c:extLst>
        </c:ser>
        <c:dLbls>
          <c:showLegendKey val="0"/>
          <c:showVal val="0"/>
          <c:showCatName val="0"/>
          <c:showSerName val="0"/>
          <c:showPercent val="1"/>
          <c:showBubbleSize val="0"/>
          <c:showLeaderLines val="1"/>
        </c:dLbls>
        <c:firstSliceAng val="0"/>
      </c:pieChart>
    </c:plotArea>
    <c:legend>
      <c:legendPos val="t"/>
      <c:overlay val="0"/>
      <c:txPr>
        <a:bodyPr/>
        <a:lstStyle/>
        <a:p>
          <a:pPr>
            <a:defRPr sz="2000"/>
          </a:pPr>
          <a:endParaRPr lang="fr-FR"/>
        </a:p>
      </c:txPr>
    </c:legend>
    <c:plotVisOnly val="1"/>
    <c:dispBlanksAs val="gap"/>
    <c:showDLblsOverMax val="0"/>
  </c:chart>
  <c:sp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1"/>
    </mc:Choice>
    <mc:Fallback>
      <c:style val="41"/>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Lbls>
            <c:spPr>
              <a:noFill/>
              <a:ln>
                <a:noFill/>
              </a:ln>
              <a:effectLst/>
            </c:spPr>
            <c:txPr>
              <a:bodyPr/>
              <a:lstStyle/>
              <a:p>
                <a:pPr>
                  <a:defRPr sz="1400">
                    <a:solidFill>
                      <a:schemeClr val="bg1">
                        <a:lumMod val="85000"/>
                        <a:lumOff val="15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Sheet1!$A$302:$A$306</c:f>
              <c:strCache>
                <c:ptCount val="5"/>
                <c:pt idx="0">
                  <c:v>Mendeley</c:v>
                </c:pt>
                <c:pt idx="1">
                  <c:v>End-Note</c:v>
                </c:pt>
                <c:pt idx="2">
                  <c:v>Zotero</c:v>
                </c:pt>
                <c:pt idx="3">
                  <c:v>Libx</c:v>
                </c:pt>
                <c:pt idx="4">
                  <c:v>Other</c:v>
                </c:pt>
              </c:strCache>
            </c:strRef>
          </c:cat>
          <c:val>
            <c:numRef>
              <c:f>Sheet1!$B$302:$B$306</c:f>
              <c:numCache>
                <c:formatCode>General</c:formatCode>
                <c:ptCount val="5"/>
                <c:pt idx="0">
                  <c:v>78</c:v>
                </c:pt>
                <c:pt idx="1">
                  <c:v>45</c:v>
                </c:pt>
                <c:pt idx="2">
                  <c:v>34</c:v>
                </c:pt>
                <c:pt idx="3">
                  <c:v>23</c:v>
                </c:pt>
                <c:pt idx="4">
                  <c:v>34</c:v>
                </c:pt>
              </c:numCache>
            </c:numRef>
          </c:val>
          <c:extLst>
            <c:ext xmlns:c16="http://schemas.microsoft.com/office/drawing/2014/chart" uri="{C3380CC4-5D6E-409C-BE32-E72D297353CC}">
              <c16:uniqueId val="{00000000-7330-4809-BDF3-E8C6D4E17EBF}"/>
            </c:ext>
          </c:extLst>
        </c:ser>
        <c:dLbls>
          <c:showLegendKey val="0"/>
          <c:showVal val="0"/>
          <c:showCatName val="0"/>
          <c:showSerName val="0"/>
          <c:showPercent val="0"/>
          <c:showBubbleSize val="0"/>
        </c:dLbls>
        <c:gapWidth val="95"/>
        <c:gapDepth val="95"/>
        <c:shape val="cylinder"/>
        <c:axId val="70993792"/>
        <c:axId val="70995328"/>
        <c:axId val="0"/>
      </c:bar3DChart>
      <c:catAx>
        <c:axId val="70993792"/>
        <c:scaling>
          <c:orientation val="minMax"/>
        </c:scaling>
        <c:delete val="0"/>
        <c:axPos val="l"/>
        <c:numFmt formatCode="General" sourceLinked="0"/>
        <c:majorTickMark val="none"/>
        <c:minorTickMark val="none"/>
        <c:tickLblPos val="nextTo"/>
        <c:txPr>
          <a:bodyPr/>
          <a:lstStyle/>
          <a:p>
            <a:pPr>
              <a:defRPr sz="1400"/>
            </a:pPr>
            <a:endParaRPr lang="fr-FR"/>
          </a:p>
        </c:txPr>
        <c:crossAx val="70995328"/>
        <c:crosses val="autoZero"/>
        <c:auto val="1"/>
        <c:lblAlgn val="ctr"/>
        <c:lblOffset val="100"/>
        <c:noMultiLvlLbl val="0"/>
      </c:catAx>
      <c:valAx>
        <c:axId val="70995328"/>
        <c:scaling>
          <c:orientation val="minMax"/>
        </c:scaling>
        <c:delete val="0"/>
        <c:axPos val="b"/>
        <c:majorGridlines/>
        <c:numFmt formatCode="General" sourceLinked="1"/>
        <c:majorTickMark val="none"/>
        <c:minorTickMark val="none"/>
        <c:tickLblPos val="nextTo"/>
        <c:crossAx val="7099379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doughnut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Sheet1!$A$328:$A$329</c:f>
              <c:strCache>
                <c:ptCount val="2"/>
                <c:pt idx="0">
                  <c:v>Yes</c:v>
                </c:pt>
                <c:pt idx="1">
                  <c:v>No</c:v>
                </c:pt>
              </c:strCache>
            </c:strRef>
          </c:cat>
          <c:val>
            <c:numRef>
              <c:f>Sheet1!$B$328:$B$329</c:f>
              <c:numCache>
                <c:formatCode>General</c:formatCode>
                <c:ptCount val="2"/>
                <c:pt idx="0">
                  <c:v>77</c:v>
                </c:pt>
                <c:pt idx="1">
                  <c:v>40</c:v>
                </c:pt>
              </c:numCache>
            </c:numRef>
          </c:val>
          <c:extLst>
            <c:ext xmlns:c16="http://schemas.microsoft.com/office/drawing/2014/chart" uri="{C3380CC4-5D6E-409C-BE32-E72D297353CC}">
              <c16:uniqueId val="{00000000-0688-446C-823F-5ECDBE73E9E7}"/>
            </c:ext>
          </c:extLst>
        </c:ser>
        <c:dLbls>
          <c:showLegendKey val="0"/>
          <c:showVal val="0"/>
          <c:showCatName val="0"/>
          <c:showSerName val="0"/>
          <c:showPercent val="1"/>
          <c:showBubbleSize val="0"/>
          <c:showLeaderLines val="0"/>
        </c:dLbls>
        <c:firstSliceAng val="0"/>
        <c:holeSize val="50"/>
      </c:doughnutChart>
    </c:plotArea>
    <c:legend>
      <c:legendPos val="t"/>
      <c:overlay val="0"/>
      <c:txPr>
        <a:bodyPr/>
        <a:lstStyle/>
        <a:p>
          <a:pPr>
            <a:defRPr sz="1800"/>
          </a:pPr>
          <a:endParaRPr lang="fr-FR"/>
        </a:p>
      </c:txPr>
    </c:legend>
    <c:plotVisOnly val="1"/>
    <c:dispBlanksAs val="gap"/>
    <c:showDLblsOverMax val="0"/>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sz="20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Sheet1!$A$343:$A$344</c:f>
              <c:strCache>
                <c:ptCount val="2"/>
                <c:pt idx="0">
                  <c:v>Yes</c:v>
                </c:pt>
                <c:pt idx="1">
                  <c:v>No</c:v>
                </c:pt>
              </c:strCache>
            </c:strRef>
          </c:cat>
          <c:val>
            <c:numRef>
              <c:f>Sheet1!$B$343:$B$344</c:f>
              <c:numCache>
                <c:formatCode>General</c:formatCode>
                <c:ptCount val="2"/>
                <c:pt idx="0">
                  <c:v>73</c:v>
                </c:pt>
                <c:pt idx="1">
                  <c:v>34</c:v>
                </c:pt>
              </c:numCache>
            </c:numRef>
          </c:val>
          <c:extLst>
            <c:ext xmlns:c16="http://schemas.microsoft.com/office/drawing/2014/chart" uri="{C3380CC4-5D6E-409C-BE32-E72D297353CC}">
              <c16:uniqueId val="{00000000-6972-404F-97FD-6B02E2FE32FF}"/>
            </c:ext>
          </c:extLst>
        </c:ser>
        <c:dLbls>
          <c:showLegendKey val="0"/>
          <c:showVal val="0"/>
          <c:showCatName val="0"/>
          <c:showSerName val="0"/>
          <c:showPercent val="1"/>
          <c:showBubbleSize val="0"/>
          <c:showLeaderLines val="1"/>
        </c:dLbls>
      </c:pie3DChart>
    </c:plotArea>
    <c:legend>
      <c:legendPos val="t"/>
      <c:layout>
        <c:manualLayout>
          <c:xMode val="edge"/>
          <c:yMode val="edge"/>
          <c:x val="0.79560148731408631"/>
          <c:y val="0.43333333333333335"/>
          <c:w val="0.18040184213084484"/>
          <c:h val="0.37969320113602362"/>
        </c:manualLayout>
      </c:layout>
      <c:overlay val="0"/>
      <c:txPr>
        <a:bodyPr/>
        <a:lstStyle/>
        <a:p>
          <a:pPr>
            <a:defRPr sz="2800" baseline="0">
              <a:solidFill>
                <a:schemeClr val="tx1"/>
              </a:solidFill>
            </a:defRPr>
          </a:pPr>
          <a:endParaRPr lang="fr-FR"/>
        </a:p>
      </c:txPr>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barChart>
        <c:barDir val="bar"/>
        <c:grouping val="clustered"/>
        <c:varyColors val="0"/>
        <c:ser>
          <c:idx val="0"/>
          <c:order val="0"/>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M.Phil</c:v>
                </c:pt>
                <c:pt idx="1">
                  <c:v>P.hD</c:v>
                </c:pt>
                <c:pt idx="2">
                  <c:v>D.Litt/D.Sc.</c:v>
                </c:pt>
                <c:pt idx="3">
                  <c:v>Post-Doc</c:v>
                </c:pt>
              </c:strCache>
            </c:strRef>
          </c:cat>
          <c:val>
            <c:numRef>
              <c:f>Sheet1!$B$3:$B$6</c:f>
              <c:numCache>
                <c:formatCode>General</c:formatCode>
                <c:ptCount val="4"/>
                <c:pt idx="0">
                  <c:v>43</c:v>
                </c:pt>
                <c:pt idx="1">
                  <c:v>79</c:v>
                </c:pt>
                <c:pt idx="2">
                  <c:v>14</c:v>
                </c:pt>
                <c:pt idx="3">
                  <c:v>18</c:v>
                </c:pt>
              </c:numCache>
            </c:numRef>
          </c:val>
          <c:extLst>
            <c:ext xmlns:c16="http://schemas.microsoft.com/office/drawing/2014/chart" uri="{C3380CC4-5D6E-409C-BE32-E72D297353CC}">
              <c16:uniqueId val="{00000000-9111-4365-A856-5FE0DBD288E0}"/>
            </c:ext>
          </c:extLst>
        </c:ser>
        <c:dLbls>
          <c:showLegendKey val="0"/>
          <c:showVal val="0"/>
          <c:showCatName val="0"/>
          <c:showSerName val="0"/>
          <c:showPercent val="0"/>
          <c:showBubbleSize val="0"/>
        </c:dLbls>
        <c:gapWidth val="150"/>
        <c:axId val="66873600"/>
        <c:axId val="66892160"/>
      </c:barChart>
      <c:catAx>
        <c:axId val="66873600"/>
        <c:scaling>
          <c:orientation val="minMax"/>
        </c:scaling>
        <c:delete val="0"/>
        <c:axPos val="l"/>
        <c:title>
          <c:tx>
            <c:rich>
              <a:bodyPr/>
              <a:lstStyle/>
              <a:p>
                <a:pPr>
                  <a:defRPr/>
                </a:pPr>
                <a:r>
                  <a:rPr lang="en-IN"/>
                  <a:t>Programme Conduted</a:t>
                </a:r>
              </a:p>
            </c:rich>
          </c:tx>
          <c:overlay val="0"/>
        </c:title>
        <c:numFmt formatCode="General" sourceLinked="0"/>
        <c:majorTickMark val="none"/>
        <c:minorTickMark val="none"/>
        <c:tickLblPos val="nextTo"/>
        <c:crossAx val="66892160"/>
        <c:crosses val="autoZero"/>
        <c:auto val="1"/>
        <c:lblAlgn val="ctr"/>
        <c:lblOffset val="100"/>
        <c:noMultiLvlLbl val="0"/>
      </c:catAx>
      <c:valAx>
        <c:axId val="66892160"/>
        <c:scaling>
          <c:orientation val="minMax"/>
        </c:scaling>
        <c:delete val="0"/>
        <c:axPos val="b"/>
        <c:majorGridlines/>
        <c:title>
          <c:tx>
            <c:rich>
              <a:bodyPr/>
              <a:lstStyle/>
              <a:p>
                <a:pPr>
                  <a:defRPr/>
                </a:pPr>
                <a:r>
                  <a:rPr lang="en-IN"/>
                  <a:t>Number of Universities</a:t>
                </a:r>
              </a:p>
            </c:rich>
          </c:tx>
          <c:overlay val="0"/>
        </c:title>
        <c:numFmt formatCode="General" sourceLinked="1"/>
        <c:majorTickMark val="out"/>
        <c:minorTickMark val="none"/>
        <c:tickLblPos val="nextTo"/>
        <c:crossAx val="66873600"/>
        <c:crosses val="autoZero"/>
        <c:crossBetween val="between"/>
      </c:valAx>
    </c:plotArea>
    <c:plotVisOnly val="1"/>
    <c:dispBlanksAs val="gap"/>
    <c:showDLblsOverMax val="0"/>
  </c:chart>
  <c:spPr>
    <a:solidFill>
      <a:schemeClr val="bg2">
        <a:lumMod val="20000"/>
        <a:lumOff val="80000"/>
      </a:schemeClr>
    </a:solidFill>
  </c:spPr>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view3D>
      <c:rotX val="15"/>
      <c:rotY val="20"/>
      <c:rAngAx val="1"/>
    </c:view3D>
    <c:floor>
      <c:thickness val="0"/>
    </c:floor>
    <c:sideWall>
      <c:thickness val="0"/>
    </c:sideWall>
    <c:backWall>
      <c:thickness val="0"/>
    </c:backWall>
    <c:plotArea>
      <c:layout/>
      <c:bar3DChart>
        <c:barDir val="col"/>
        <c:grouping val="standard"/>
        <c:varyColors val="0"/>
        <c:ser>
          <c:idx val="0"/>
          <c:order val="0"/>
          <c:invertIfNegative val="0"/>
          <c:dLbls>
            <c:spPr>
              <a:noFill/>
              <a:ln>
                <a:noFill/>
              </a:ln>
              <a:effectLst/>
            </c:spPr>
            <c:txPr>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Sheet1!$A$366:$A$370</c:f>
              <c:strCache>
                <c:ptCount val="5"/>
                <c:pt idx="0">
                  <c:v>Grammarly</c:v>
                </c:pt>
                <c:pt idx="1">
                  <c:v>E-Rater</c:v>
                </c:pt>
                <c:pt idx="2">
                  <c:v>Write-Check</c:v>
                </c:pt>
                <c:pt idx="3">
                  <c:v>Any Other</c:v>
                </c:pt>
                <c:pt idx="4">
                  <c:v>Not Provided</c:v>
                </c:pt>
              </c:strCache>
            </c:strRef>
          </c:cat>
          <c:val>
            <c:numRef>
              <c:f>Sheet1!$B$366:$B$370</c:f>
              <c:numCache>
                <c:formatCode>General</c:formatCode>
                <c:ptCount val="5"/>
                <c:pt idx="0">
                  <c:v>25</c:v>
                </c:pt>
                <c:pt idx="1">
                  <c:v>10</c:v>
                </c:pt>
                <c:pt idx="2">
                  <c:v>10</c:v>
                </c:pt>
                <c:pt idx="3">
                  <c:v>37</c:v>
                </c:pt>
                <c:pt idx="4">
                  <c:v>25</c:v>
                </c:pt>
              </c:numCache>
            </c:numRef>
          </c:val>
          <c:extLst>
            <c:ext xmlns:c16="http://schemas.microsoft.com/office/drawing/2014/chart" uri="{C3380CC4-5D6E-409C-BE32-E72D297353CC}">
              <c16:uniqueId val="{00000000-D7BB-4F6F-822D-7ACAD25A6ACB}"/>
            </c:ext>
          </c:extLst>
        </c:ser>
        <c:dLbls>
          <c:showLegendKey val="0"/>
          <c:showVal val="1"/>
          <c:showCatName val="0"/>
          <c:showSerName val="0"/>
          <c:showPercent val="0"/>
          <c:showBubbleSize val="0"/>
        </c:dLbls>
        <c:gapWidth val="95"/>
        <c:gapDepth val="95"/>
        <c:shape val="cylinder"/>
        <c:axId val="71099904"/>
        <c:axId val="71101440"/>
        <c:axId val="71038272"/>
      </c:bar3DChart>
      <c:catAx>
        <c:axId val="71099904"/>
        <c:scaling>
          <c:orientation val="minMax"/>
        </c:scaling>
        <c:delete val="0"/>
        <c:axPos val="b"/>
        <c:numFmt formatCode="General" sourceLinked="0"/>
        <c:majorTickMark val="none"/>
        <c:minorTickMark val="none"/>
        <c:tickLblPos val="nextTo"/>
        <c:txPr>
          <a:bodyPr/>
          <a:lstStyle/>
          <a:p>
            <a:pPr>
              <a:defRPr sz="1600"/>
            </a:pPr>
            <a:endParaRPr lang="fr-FR"/>
          </a:p>
        </c:txPr>
        <c:crossAx val="71101440"/>
        <c:crosses val="autoZero"/>
        <c:auto val="1"/>
        <c:lblAlgn val="ctr"/>
        <c:lblOffset val="100"/>
        <c:noMultiLvlLbl val="0"/>
      </c:catAx>
      <c:valAx>
        <c:axId val="71101440"/>
        <c:scaling>
          <c:orientation val="minMax"/>
        </c:scaling>
        <c:delete val="1"/>
        <c:axPos val="l"/>
        <c:numFmt formatCode="General" sourceLinked="1"/>
        <c:majorTickMark val="none"/>
        <c:minorTickMark val="none"/>
        <c:tickLblPos val="none"/>
        <c:crossAx val="71099904"/>
        <c:crosses val="autoZero"/>
        <c:crossBetween val="between"/>
      </c:valAx>
      <c:serAx>
        <c:axId val="71038272"/>
        <c:scaling>
          <c:orientation val="minMax"/>
        </c:scaling>
        <c:delete val="1"/>
        <c:axPos val="b"/>
        <c:majorTickMark val="out"/>
        <c:minorTickMark val="none"/>
        <c:tickLblPos val="none"/>
        <c:crossAx val="71101440"/>
        <c:crosses val="autoZero"/>
      </c:ser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ofPieChart>
        <c:ofPieType val="bar"/>
        <c:varyColors val="1"/>
        <c:ser>
          <c:idx val="0"/>
          <c:order val="0"/>
          <c:dLbls>
            <c:spPr>
              <a:noFill/>
              <a:ln>
                <a:noFill/>
              </a:ln>
              <a:effectLst/>
            </c:spPr>
            <c:txPr>
              <a:bodyPr/>
              <a:lstStyle/>
              <a:p>
                <a:pPr>
                  <a:defRPr sz="2000"/>
                </a:pPr>
                <a:endParaRPr lang="fr-FR"/>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Sheet1!$A$47:$A$50</c:f>
              <c:strCache>
                <c:ptCount val="4"/>
                <c:pt idx="0">
                  <c:v>Print</c:v>
                </c:pt>
                <c:pt idx="1">
                  <c:v>Print and Electronic Both</c:v>
                </c:pt>
                <c:pt idx="2">
                  <c:v>Electronic Only</c:v>
                </c:pt>
                <c:pt idx="3">
                  <c:v>Other</c:v>
                </c:pt>
              </c:strCache>
            </c:strRef>
          </c:cat>
          <c:val>
            <c:numRef>
              <c:f>Sheet1!$B$47:$B$50</c:f>
              <c:numCache>
                <c:formatCode>General</c:formatCode>
                <c:ptCount val="4"/>
                <c:pt idx="0">
                  <c:v>13</c:v>
                </c:pt>
                <c:pt idx="1">
                  <c:v>81</c:v>
                </c:pt>
                <c:pt idx="2">
                  <c:v>8</c:v>
                </c:pt>
                <c:pt idx="3">
                  <c:v>5</c:v>
                </c:pt>
              </c:numCache>
            </c:numRef>
          </c:val>
          <c:extLst>
            <c:ext xmlns:c16="http://schemas.microsoft.com/office/drawing/2014/chart" uri="{C3380CC4-5D6E-409C-BE32-E72D297353CC}">
              <c16:uniqueId val="{00000000-E80A-4954-A43B-83674ADD0C02}"/>
            </c:ext>
          </c:extLst>
        </c:ser>
        <c:dLbls>
          <c:showLegendKey val="0"/>
          <c:showVal val="0"/>
          <c:showCatName val="0"/>
          <c:showSerName val="0"/>
          <c:showPercent val="1"/>
          <c:showBubbleSize val="0"/>
          <c:showLeaderLines val="0"/>
        </c:dLbls>
        <c:gapWidth val="100"/>
        <c:secondPieSize val="75"/>
        <c:serLines/>
      </c:ofPieChart>
    </c:plotArea>
    <c:legend>
      <c:legendPos val="t"/>
      <c:overlay val="0"/>
      <c:txPr>
        <a:bodyPr/>
        <a:lstStyle/>
        <a:p>
          <a:pPr>
            <a:defRPr sz="2000">
              <a:solidFill>
                <a:schemeClr val="bg1"/>
              </a:solidFill>
            </a:defRPr>
          </a:pPr>
          <a:endParaRPr lang="fr-FR"/>
        </a:p>
      </c:txPr>
    </c:legend>
    <c:plotVisOnly val="1"/>
    <c:dispBlanksAs val="gap"/>
    <c:showDLblsOverMax val="0"/>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pieChart>
        <c:varyColors val="1"/>
        <c:ser>
          <c:idx val="0"/>
          <c:order val="0"/>
          <c:dLbls>
            <c:spPr>
              <a:noFill/>
              <a:ln>
                <a:noFill/>
              </a:ln>
              <a:effectLst/>
            </c:spPr>
            <c:txPr>
              <a:bodyPr/>
              <a:lstStyle/>
              <a:p>
                <a:pPr>
                  <a:defRPr sz="20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Sheet1!$A$65:$A$66</c:f>
              <c:strCache>
                <c:ptCount val="2"/>
                <c:pt idx="0">
                  <c:v>Yes</c:v>
                </c:pt>
                <c:pt idx="1">
                  <c:v>No</c:v>
                </c:pt>
              </c:strCache>
            </c:strRef>
          </c:cat>
          <c:val>
            <c:numRef>
              <c:f>Sheet1!$B$65:$B$66</c:f>
              <c:numCache>
                <c:formatCode>General</c:formatCode>
                <c:ptCount val="2"/>
                <c:pt idx="0">
                  <c:v>57</c:v>
                </c:pt>
                <c:pt idx="1">
                  <c:v>50</c:v>
                </c:pt>
              </c:numCache>
            </c:numRef>
          </c:val>
          <c:extLst>
            <c:ext xmlns:c16="http://schemas.microsoft.com/office/drawing/2014/chart" uri="{C3380CC4-5D6E-409C-BE32-E72D297353CC}">
              <c16:uniqueId val="{00000000-55D0-4F31-8A1C-7ECE73D7791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692959317585315"/>
          <c:y val="0.3603204286964134"/>
          <c:w val="0.21403740157480353"/>
          <c:h val="0.4777323632922128"/>
        </c:manualLayout>
      </c:layout>
      <c:overlay val="0"/>
      <c:txPr>
        <a:bodyPr/>
        <a:lstStyle/>
        <a:p>
          <a:pPr>
            <a:defRPr sz="3200">
              <a:solidFill>
                <a:schemeClr val="tx1"/>
              </a:solidFill>
            </a:defRPr>
          </a:pPr>
          <a:endParaRPr lang="fr-FR"/>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txPr>
              <a:bodyPr/>
              <a:lstStyle/>
              <a:p>
                <a:pPr>
                  <a:defRPr sz="2000" b="1">
                    <a:solidFill>
                      <a:schemeClr val="bg1">
                        <a:lumMod val="95000"/>
                        <a:lumOff val="5000"/>
                      </a:schemeClr>
                    </a:solidFill>
                  </a:defRPr>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Sheet1!$A$82:$A$84</c:f>
              <c:strCache>
                <c:ptCount val="3"/>
                <c:pt idx="0">
                  <c:v>Yes</c:v>
                </c:pt>
                <c:pt idx="1">
                  <c:v>No</c:v>
                </c:pt>
                <c:pt idx="2">
                  <c:v>Other</c:v>
                </c:pt>
              </c:strCache>
            </c:strRef>
          </c:cat>
          <c:val>
            <c:numRef>
              <c:f>Sheet1!$B$82:$B$84</c:f>
              <c:numCache>
                <c:formatCode>General</c:formatCode>
                <c:ptCount val="3"/>
                <c:pt idx="0">
                  <c:v>99</c:v>
                </c:pt>
                <c:pt idx="1">
                  <c:v>4</c:v>
                </c:pt>
                <c:pt idx="2">
                  <c:v>4</c:v>
                </c:pt>
              </c:numCache>
            </c:numRef>
          </c:val>
          <c:extLst>
            <c:ext xmlns:c16="http://schemas.microsoft.com/office/drawing/2014/chart" uri="{C3380CC4-5D6E-409C-BE32-E72D297353CC}">
              <c16:uniqueId val="{00000000-2AF0-4000-8FD2-B1C6620490BD}"/>
            </c:ext>
          </c:extLst>
        </c:ser>
        <c:dLbls>
          <c:showLegendKey val="0"/>
          <c:showVal val="0"/>
          <c:showCatName val="0"/>
          <c:showSerName val="0"/>
          <c:showPercent val="1"/>
          <c:showBubbleSize val="0"/>
          <c:showLeaderLines val="1"/>
        </c:dLbls>
      </c:pie3DChart>
    </c:plotArea>
    <c:legend>
      <c:legendPos val="t"/>
      <c:overlay val="0"/>
      <c:txPr>
        <a:bodyPr/>
        <a:lstStyle/>
        <a:p>
          <a:pPr>
            <a:defRPr sz="2000" b="1">
              <a:solidFill>
                <a:schemeClr val="tx1"/>
              </a:solidFill>
            </a:defRPr>
          </a:pPr>
          <a:endParaRPr lang="fr-FR"/>
        </a:p>
      </c:txPr>
    </c:legend>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doughnutChart>
        <c:varyColors val="1"/>
        <c:ser>
          <c:idx val="0"/>
          <c:order val="0"/>
          <c:dLbls>
            <c:spPr>
              <a:noFill/>
              <a:ln>
                <a:noFill/>
              </a:ln>
              <a:effectLst/>
            </c:spPr>
            <c:txPr>
              <a:bodyPr/>
              <a:lstStyle/>
              <a:p>
                <a:pPr>
                  <a:defRPr sz="2000" b="1">
                    <a:solidFill>
                      <a:schemeClr val="tx1">
                        <a:lumMod val="95000"/>
                        <a:lumOff val="5000"/>
                      </a:schemeClr>
                    </a:solidFill>
                  </a:defRPr>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Sheet1!$A$103:$A$105</c:f>
              <c:strCache>
                <c:ptCount val="3"/>
                <c:pt idx="0">
                  <c:v>Yes</c:v>
                </c:pt>
                <c:pt idx="1">
                  <c:v>No</c:v>
                </c:pt>
                <c:pt idx="2">
                  <c:v>Other</c:v>
                </c:pt>
              </c:strCache>
            </c:strRef>
          </c:cat>
          <c:val>
            <c:numRef>
              <c:f>Sheet1!$B$103:$B$105</c:f>
              <c:numCache>
                <c:formatCode>General</c:formatCode>
                <c:ptCount val="3"/>
                <c:pt idx="0">
                  <c:v>89</c:v>
                </c:pt>
                <c:pt idx="1">
                  <c:v>11</c:v>
                </c:pt>
                <c:pt idx="2">
                  <c:v>7</c:v>
                </c:pt>
              </c:numCache>
            </c:numRef>
          </c:val>
          <c:extLst>
            <c:ext xmlns:c16="http://schemas.microsoft.com/office/drawing/2014/chart" uri="{C3380CC4-5D6E-409C-BE32-E72D297353CC}">
              <c16:uniqueId val="{00000000-496B-459A-A6D6-524EDF0136FE}"/>
            </c:ext>
          </c:extLst>
        </c:ser>
        <c:dLbls>
          <c:showLegendKey val="0"/>
          <c:showVal val="0"/>
          <c:showCatName val="0"/>
          <c:showSerName val="0"/>
          <c:showPercent val="1"/>
          <c:showBubbleSize val="0"/>
          <c:showLeaderLines val="1"/>
        </c:dLbls>
        <c:firstSliceAng val="0"/>
        <c:holeSize val="50"/>
      </c:doughnutChart>
    </c:plotArea>
    <c:legend>
      <c:legendPos val="t"/>
      <c:layout>
        <c:manualLayout>
          <c:xMode val="edge"/>
          <c:yMode val="edge"/>
          <c:x val="0.76261993292505148"/>
          <c:y val="0.32222222222222247"/>
          <c:w val="0.1861798872363177"/>
          <c:h val="0.51265155290334963"/>
        </c:manualLayout>
      </c:layout>
      <c:overlay val="0"/>
      <c:txPr>
        <a:bodyPr/>
        <a:lstStyle/>
        <a:p>
          <a:pPr>
            <a:defRPr sz="2800">
              <a:solidFill>
                <a:schemeClr val="tx1"/>
              </a:solidFill>
            </a:defRPr>
          </a:pPr>
          <a:endParaRPr lang="fr-FR"/>
        </a:p>
      </c:txPr>
    </c:legend>
    <c:plotVisOnly val="1"/>
    <c:dispBlanksAs val="gap"/>
    <c:showDLblsOverMax val="0"/>
  </c:chart>
  <c:spPr>
    <a:no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doughnutChart>
        <c:varyColors val="1"/>
        <c:ser>
          <c:idx val="0"/>
          <c:order val="0"/>
          <c:explosion val="25"/>
          <c:dLbls>
            <c:spPr>
              <a:noFill/>
              <a:ln>
                <a:noFill/>
              </a:ln>
              <a:effectLst/>
            </c:spPr>
            <c:txPr>
              <a:bodyPr/>
              <a:lstStyle/>
              <a:p>
                <a:pPr>
                  <a:defRPr sz="2000"/>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Sheet1!$A$117:$A$119</c:f>
              <c:strCache>
                <c:ptCount val="3"/>
                <c:pt idx="0">
                  <c:v>Yes</c:v>
                </c:pt>
                <c:pt idx="1">
                  <c:v>No</c:v>
                </c:pt>
                <c:pt idx="2">
                  <c:v>Other</c:v>
                </c:pt>
              </c:strCache>
            </c:strRef>
          </c:cat>
          <c:val>
            <c:numRef>
              <c:f>Sheet1!$B$117:$B$119</c:f>
              <c:numCache>
                <c:formatCode>General</c:formatCode>
                <c:ptCount val="3"/>
                <c:pt idx="0">
                  <c:v>78</c:v>
                </c:pt>
                <c:pt idx="1">
                  <c:v>24</c:v>
                </c:pt>
                <c:pt idx="2">
                  <c:v>5</c:v>
                </c:pt>
              </c:numCache>
            </c:numRef>
          </c:val>
          <c:extLst>
            <c:ext xmlns:c16="http://schemas.microsoft.com/office/drawing/2014/chart" uri="{C3380CC4-5D6E-409C-BE32-E72D297353CC}">
              <c16:uniqueId val="{00000000-3E24-4D96-B512-4B77DFCF4EF7}"/>
            </c:ext>
          </c:extLst>
        </c:ser>
        <c:dLbls>
          <c:showLegendKey val="0"/>
          <c:showVal val="0"/>
          <c:showCatName val="1"/>
          <c:showSerName val="0"/>
          <c:showPercent val="0"/>
          <c:showBubbleSize val="0"/>
          <c:showLeaderLines val="1"/>
        </c:dLbls>
        <c:firstSliceAng val="0"/>
        <c:holeSize val="50"/>
      </c:doughnutChart>
    </c:plotArea>
    <c:plotVisOnly val="1"/>
    <c:dispBlanksAs val="gap"/>
    <c:showDLblsOverMax val="0"/>
  </c:chart>
  <c:spPr>
    <a:no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numFmt formatCode="#,##0" sourceLinked="0"/>
            <c:spPr>
              <a:noFill/>
              <a:ln>
                <a:noFill/>
              </a:ln>
              <a:effectLst/>
            </c:spPr>
            <c:txPr>
              <a:bodyPr/>
              <a:lstStyle/>
              <a:p>
                <a:pPr>
                  <a:defRPr sz="1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Sheet1!$A$138:$A$142</c:f>
              <c:strCache>
                <c:ptCount val="5"/>
                <c:pt idx="0">
                  <c:v>D-space</c:v>
                </c:pt>
                <c:pt idx="1">
                  <c:v>Fedora</c:v>
                </c:pt>
                <c:pt idx="2">
                  <c:v>E-Prints</c:v>
                </c:pt>
                <c:pt idx="3">
                  <c:v>In-House developed software</c:v>
                </c:pt>
                <c:pt idx="4">
                  <c:v>Any other Commercial software</c:v>
                </c:pt>
              </c:strCache>
            </c:strRef>
          </c:cat>
          <c:val>
            <c:numRef>
              <c:f>Sheet1!$B$138:$B$142</c:f>
              <c:numCache>
                <c:formatCode>General</c:formatCode>
                <c:ptCount val="5"/>
                <c:pt idx="0">
                  <c:v>76</c:v>
                </c:pt>
                <c:pt idx="1">
                  <c:v>1</c:v>
                </c:pt>
                <c:pt idx="2">
                  <c:v>2</c:v>
                </c:pt>
                <c:pt idx="3">
                  <c:v>20</c:v>
                </c:pt>
                <c:pt idx="4">
                  <c:v>8</c:v>
                </c:pt>
              </c:numCache>
            </c:numRef>
          </c:val>
          <c:extLst>
            <c:ext xmlns:c16="http://schemas.microsoft.com/office/drawing/2014/chart" uri="{C3380CC4-5D6E-409C-BE32-E72D297353CC}">
              <c16:uniqueId val="{00000000-2601-4286-A2A2-C73BA636FF20}"/>
            </c:ext>
          </c:extLst>
        </c:ser>
        <c:dLbls>
          <c:showLegendKey val="0"/>
          <c:showVal val="1"/>
          <c:showCatName val="0"/>
          <c:showSerName val="0"/>
          <c:showPercent val="0"/>
          <c:showBubbleSize val="0"/>
        </c:dLbls>
        <c:gapWidth val="75"/>
        <c:shape val="box"/>
        <c:axId val="68510080"/>
        <c:axId val="68511616"/>
        <c:axId val="0"/>
      </c:bar3DChart>
      <c:catAx>
        <c:axId val="68510080"/>
        <c:scaling>
          <c:orientation val="minMax"/>
        </c:scaling>
        <c:delete val="0"/>
        <c:axPos val="b"/>
        <c:numFmt formatCode="General" sourceLinked="0"/>
        <c:majorTickMark val="none"/>
        <c:minorTickMark val="none"/>
        <c:tickLblPos val="nextTo"/>
        <c:txPr>
          <a:bodyPr/>
          <a:lstStyle/>
          <a:p>
            <a:pPr>
              <a:defRPr sz="1600" b="0" baseline="0">
                <a:solidFill>
                  <a:schemeClr val="bg1"/>
                </a:solidFill>
              </a:defRPr>
            </a:pPr>
            <a:endParaRPr lang="fr-FR"/>
          </a:p>
        </c:txPr>
        <c:crossAx val="68511616"/>
        <c:crosses val="autoZero"/>
        <c:auto val="1"/>
        <c:lblAlgn val="ctr"/>
        <c:lblOffset val="100"/>
        <c:noMultiLvlLbl val="0"/>
      </c:catAx>
      <c:valAx>
        <c:axId val="68511616"/>
        <c:scaling>
          <c:orientation val="minMax"/>
        </c:scaling>
        <c:delete val="0"/>
        <c:axPos val="l"/>
        <c:numFmt formatCode="General" sourceLinked="1"/>
        <c:majorTickMark val="none"/>
        <c:minorTickMark val="none"/>
        <c:tickLblPos val="nextTo"/>
        <c:crossAx val="6851008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Lbls>
            <c:spPr>
              <a:noFill/>
              <a:ln>
                <a:noFill/>
              </a:ln>
              <a:effectLst/>
            </c:spPr>
            <c:txPr>
              <a:bodyPr/>
              <a:lstStyle/>
              <a:p>
                <a:pPr>
                  <a:defRPr sz="28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Sheet1!$A$158:$A$160</c:f>
              <c:strCache>
                <c:ptCount val="3"/>
                <c:pt idx="0">
                  <c:v>Yes </c:v>
                </c:pt>
                <c:pt idx="1">
                  <c:v>No</c:v>
                </c:pt>
                <c:pt idx="2">
                  <c:v>In Process/ Other</c:v>
                </c:pt>
              </c:strCache>
            </c:strRef>
          </c:cat>
          <c:val>
            <c:numRef>
              <c:f>Sheet1!$B$158:$B$160</c:f>
              <c:numCache>
                <c:formatCode>General</c:formatCode>
                <c:ptCount val="3"/>
                <c:pt idx="0">
                  <c:v>89</c:v>
                </c:pt>
                <c:pt idx="1">
                  <c:v>16</c:v>
                </c:pt>
                <c:pt idx="2">
                  <c:v>2</c:v>
                </c:pt>
              </c:numCache>
            </c:numRef>
          </c:val>
          <c:extLst>
            <c:ext xmlns:c16="http://schemas.microsoft.com/office/drawing/2014/chart" uri="{C3380CC4-5D6E-409C-BE32-E72D297353CC}">
              <c16:uniqueId val="{00000000-E261-4BC5-AC67-D1ACD65BF830}"/>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22686218042189182"/>
          <c:y val="0.91619225721784781"/>
          <c:w val="0.51232502187226536"/>
          <c:h val="8.3807742782152306E-2"/>
        </c:manualLayout>
      </c:layout>
      <c:overlay val="0"/>
      <c:txPr>
        <a:bodyPr/>
        <a:lstStyle/>
        <a:p>
          <a:pPr>
            <a:defRPr sz="2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E9BEB2-1464-46C0-BAB1-15E2A6A8CE90}" type="datetimeFigureOut">
              <a:rPr lang="en-US" smtClean="0"/>
              <a:pPr/>
              <a:t>11/21/2016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195FA4-95CA-4210-BA73-F5987CD06F2F}" type="slidenum">
              <a:rPr lang="en-US" smtClean="0"/>
              <a:pPr/>
              <a:t>‹N°›</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1BD6B93-C0F7-4246-BE60-69C86E95CC4D}" type="datetimeFigureOut">
              <a:rPr lang="en-US" smtClean="0"/>
              <a:pPr/>
              <a:t>11/21/2016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900E96-D2A2-440B-8272-35520784B14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00E96-D2A2-440B-8272-35520784B14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00E96-D2A2-440B-8272-35520784B14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00E96-D2A2-440B-8272-35520784B143}" type="slidenum">
              <a:rPr lang="en-US" smtClean="0"/>
              <a:pPr/>
              <a:t>‹N°›</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00E96-D2A2-440B-8272-35520784B143}" type="slidenum">
              <a:rPr lang="en-US" smtClean="0"/>
              <a:pPr/>
              <a:t>‹N°›</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00E96-D2A2-440B-8272-35520784B143}" type="slidenum">
              <a:rPr lang="en-US" smtClean="0"/>
              <a:pPr/>
              <a:t>‹N°›</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00E96-D2A2-440B-8272-35520784B14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00E96-D2A2-440B-8272-35520784B143}" type="slidenum">
              <a:rPr lang="en-US" smtClean="0"/>
              <a:pPr/>
              <a:t>‹N°›</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D6B93-C0F7-4246-BE60-69C86E95CC4D}"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00E96-D2A2-440B-8272-35520784B14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1BD6B93-C0F7-4246-BE60-69C86E95CC4D}"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00E96-D2A2-440B-8272-35520784B14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1BD6B93-C0F7-4246-BE60-69C86E95CC4D}" type="datetimeFigureOut">
              <a:rPr lang="en-US" smtClean="0"/>
              <a:pPr/>
              <a:t>11/21/2016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900E96-D2A2-440B-8272-35520784B143}" type="slidenum">
              <a:rPr lang="en-US" smtClean="0"/>
              <a:pPr/>
              <a:t>‹N°›</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BD6B93-C0F7-4246-BE60-69C86E95CC4D}" type="datetimeFigureOut">
              <a:rPr lang="en-US" smtClean="0"/>
              <a:pPr/>
              <a:t>11/21/2016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900E96-D2A2-440B-8272-35520784B14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cgaur66@gmail.com"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mailto:rcgaur@mail.jnu.ac.i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Canada" TargetMode="External"/><Relationship Id="rId3"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China" TargetMode="External"/><Relationship Id="rId7"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Australia" TargetMode="External"/><Relationship Id="rId2"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United%20States" TargetMode="External"/><Relationship Id="rId1" Type="http://schemas.openxmlformats.org/officeDocument/2006/relationships/slideLayout" Target="../slideLayouts/slideLayout2.xml"/><Relationship Id="rId6"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India" TargetMode="External"/><Relationship Id="rId11"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Spain" TargetMode="External"/><Relationship Id="rId5"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Germany" TargetMode="External"/><Relationship Id="rId10"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France" TargetMode="External"/><Relationship Id="rId4"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United%20Kingdom" TargetMode="External"/><Relationship Id="rId9"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Ital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2_example.jpg"/>
          <p:cNvPicPr>
            <a:picLocks noChangeAspect="1"/>
          </p:cNvPicPr>
          <p:nvPr/>
        </p:nvPicPr>
        <p:blipFill>
          <a:blip r:embed="rId2" cstate="print">
            <a:grayscl/>
          </a:blip>
          <a:stretch>
            <a:fillRect/>
          </a:stretch>
        </p:blipFill>
        <p:spPr>
          <a:xfrm>
            <a:off x="0" y="0"/>
            <a:ext cx="9144000" cy="6858000"/>
          </a:xfrm>
          <a:prstGeom prst="rect">
            <a:avLst/>
          </a:prstGeom>
        </p:spPr>
      </p:pic>
      <p:sp>
        <p:nvSpPr>
          <p:cNvPr id="2" name="Title 1"/>
          <p:cNvSpPr>
            <a:spLocks noGrp="1"/>
          </p:cNvSpPr>
          <p:nvPr>
            <p:ph type="ctrTitle"/>
          </p:nvPr>
        </p:nvSpPr>
        <p:spPr>
          <a:xfrm>
            <a:off x="0" y="1916832"/>
            <a:ext cx="9144000" cy="1296144"/>
          </a:xfrm>
        </p:spPr>
        <p:txBody>
          <a:bodyPr>
            <a:normAutofit/>
          </a:bodyPr>
          <a:lstStyle/>
          <a:p>
            <a:pPr algn="ctr"/>
            <a:r>
              <a:rPr lang="en-IN" sz="3200" b="1" dirty="0">
                <a:solidFill>
                  <a:schemeClr val="accent1">
                    <a:lumMod val="50000"/>
                  </a:schemeClr>
                </a:solidFill>
              </a:rPr>
              <a:t>ETD Publishing, Open Access and </a:t>
            </a:r>
            <a:r>
              <a:rPr lang="en-IN" sz="3200" b="1" dirty="0" smtClean="0">
                <a:solidFill>
                  <a:schemeClr val="accent1">
                    <a:lumMod val="50000"/>
                  </a:schemeClr>
                </a:solidFill>
              </a:rPr>
              <a:t>Embargo </a:t>
            </a:r>
            <a:r>
              <a:rPr lang="en-IN" sz="2200" b="1" dirty="0">
                <a:solidFill>
                  <a:schemeClr val="accent1">
                    <a:lumMod val="50000"/>
                  </a:schemeClr>
                </a:solidFill>
              </a:rPr>
              <a:t>Experiences in Indian Universities</a:t>
            </a:r>
            <a:endParaRPr lang="en-US" sz="2200" b="1" dirty="0">
              <a:solidFill>
                <a:schemeClr val="accent1">
                  <a:lumMod val="50000"/>
                </a:schemeClr>
              </a:solidFill>
            </a:endParaRPr>
          </a:p>
        </p:txBody>
      </p:sp>
      <p:sp>
        <p:nvSpPr>
          <p:cNvPr id="3" name="Subtitle 2"/>
          <p:cNvSpPr>
            <a:spLocks noGrp="1"/>
          </p:cNvSpPr>
          <p:nvPr>
            <p:ph type="subTitle" idx="1"/>
          </p:nvPr>
        </p:nvSpPr>
        <p:spPr>
          <a:xfrm>
            <a:off x="827584" y="3429000"/>
            <a:ext cx="7978250" cy="2214570"/>
          </a:xfrm>
        </p:spPr>
        <p:txBody>
          <a:bodyPr>
            <a:noAutofit/>
          </a:bodyPr>
          <a:lstStyle/>
          <a:p>
            <a:pPr algn="ctr"/>
            <a:r>
              <a:rPr lang="en-US" sz="2400" dirty="0" smtClean="0">
                <a:solidFill>
                  <a:schemeClr val="tx1"/>
                </a:solidFill>
              </a:rPr>
              <a:t>Dr. </a:t>
            </a:r>
            <a:r>
              <a:rPr lang="en-US" sz="2400" dirty="0" err="1" smtClean="0">
                <a:solidFill>
                  <a:schemeClr val="tx1"/>
                </a:solidFill>
              </a:rPr>
              <a:t>Ramesh</a:t>
            </a:r>
            <a:r>
              <a:rPr lang="en-US" sz="2400" dirty="0" smtClean="0">
                <a:solidFill>
                  <a:schemeClr val="tx1"/>
                </a:solidFill>
              </a:rPr>
              <a:t> C Gaur</a:t>
            </a:r>
            <a:r>
              <a:rPr lang="en-US" sz="2800" dirty="0" smtClean="0">
                <a:solidFill>
                  <a:schemeClr val="tx1"/>
                </a:solidFill>
              </a:rPr>
              <a:t/>
            </a:r>
            <a:br>
              <a:rPr lang="en-US" sz="2800" dirty="0" smtClean="0">
                <a:solidFill>
                  <a:schemeClr val="tx1"/>
                </a:solidFill>
              </a:rPr>
            </a:br>
            <a:r>
              <a:rPr lang="en-US" sz="1200" dirty="0" smtClean="0">
                <a:solidFill>
                  <a:schemeClr val="tx1"/>
                </a:solidFill>
              </a:rPr>
              <a:t>PGDCA, </a:t>
            </a:r>
            <a:r>
              <a:rPr lang="en-US" sz="1200" dirty="0" err="1" smtClean="0">
                <a:solidFill>
                  <a:schemeClr val="tx1"/>
                </a:solidFill>
              </a:rPr>
              <a:t>MLISc,Ph.D</a:t>
            </a:r>
            <a:r>
              <a:rPr lang="en-US" sz="1200" dirty="0" smtClean="0">
                <a:solidFill>
                  <a:schemeClr val="tx1"/>
                </a:solidFill>
              </a:rPr>
              <a:t>. Fulbright Scholar (Virginia Tech, USA)</a:t>
            </a:r>
            <a:r>
              <a:rPr lang="en-US" sz="2800" dirty="0" smtClean="0">
                <a:solidFill>
                  <a:schemeClr val="tx1"/>
                </a:solidFill>
              </a:rPr>
              <a:t/>
            </a:r>
            <a:br>
              <a:rPr lang="en-US" sz="2800" dirty="0" smtClean="0">
                <a:solidFill>
                  <a:schemeClr val="tx1"/>
                </a:solidFill>
              </a:rPr>
            </a:br>
            <a:r>
              <a:rPr lang="en-US" sz="2000" dirty="0" smtClean="0">
                <a:solidFill>
                  <a:schemeClr val="tx1"/>
                </a:solidFill>
              </a:rPr>
              <a:t>University Librarian  </a:t>
            </a:r>
          </a:p>
          <a:p>
            <a:pPr algn="ctr"/>
            <a:r>
              <a:rPr lang="en-US" sz="2000" dirty="0" smtClean="0">
                <a:solidFill>
                  <a:schemeClr val="tx1"/>
                </a:solidFill>
              </a:rPr>
              <a:t>Jawaharlal Nehru University(JNU) </a:t>
            </a:r>
          </a:p>
          <a:p>
            <a:pPr algn="ctr"/>
            <a:r>
              <a:rPr lang="en-US" sz="1600" dirty="0" smtClean="0">
                <a:solidFill>
                  <a:schemeClr val="tx1"/>
                </a:solidFill>
              </a:rPr>
              <a:t>(Chair- NDLTD Conference Committee</a:t>
            </a:r>
            <a:r>
              <a:rPr lang="en-US" sz="2000" dirty="0" smtClean="0">
                <a:solidFill>
                  <a:schemeClr val="tx1"/>
                </a:solidFill>
              </a:rPr>
              <a:t>)</a:t>
            </a:r>
            <a:r>
              <a:rPr lang="en-US" sz="2800" dirty="0" smtClean="0">
                <a:solidFill>
                  <a:schemeClr val="tx1"/>
                </a:solidFill>
              </a:rPr>
              <a:t/>
            </a:r>
            <a:br>
              <a:rPr lang="en-US" sz="2800" dirty="0" smtClean="0">
                <a:solidFill>
                  <a:schemeClr val="tx1"/>
                </a:solidFill>
              </a:rPr>
            </a:br>
            <a:r>
              <a:rPr lang="en-US" sz="1800" dirty="0" smtClean="0">
                <a:solidFill>
                  <a:schemeClr val="tx1"/>
                </a:solidFill>
              </a:rPr>
              <a:t>New </a:t>
            </a:r>
            <a:r>
              <a:rPr lang="en-US" sz="1800" dirty="0" err="1" smtClean="0">
                <a:solidFill>
                  <a:schemeClr val="tx1"/>
                </a:solidFill>
              </a:rPr>
              <a:t>Meharuli</a:t>
            </a:r>
            <a:r>
              <a:rPr lang="en-US" sz="1800" dirty="0" smtClean="0">
                <a:solidFill>
                  <a:schemeClr val="tx1"/>
                </a:solidFill>
              </a:rPr>
              <a:t> Road, New Delhi - 110067</a:t>
            </a:r>
            <a:br>
              <a:rPr lang="en-US" sz="1800" dirty="0" smtClean="0">
                <a:solidFill>
                  <a:schemeClr val="tx1"/>
                </a:solidFill>
              </a:rPr>
            </a:br>
            <a:r>
              <a:rPr lang="en-US" sz="1800" dirty="0" smtClean="0">
                <a:solidFill>
                  <a:schemeClr val="tx1"/>
                </a:solidFill>
              </a:rPr>
              <a:t>Tele +91-11-26742605, 26704551</a:t>
            </a:r>
            <a:br>
              <a:rPr lang="en-US" sz="1800" dirty="0" smtClean="0">
                <a:solidFill>
                  <a:schemeClr val="tx1"/>
                </a:solidFill>
              </a:rPr>
            </a:br>
            <a:r>
              <a:rPr lang="en-US" sz="1800" dirty="0" smtClean="0">
                <a:solidFill>
                  <a:schemeClr val="tx1"/>
                </a:solidFill>
              </a:rPr>
              <a:t>Fax : +91-11-26741603</a:t>
            </a:r>
            <a:br>
              <a:rPr lang="en-US" sz="1800" dirty="0" smtClean="0">
                <a:solidFill>
                  <a:schemeClr val="tx1"/>
                </a:solidFill>
              </a:rPr>
            </a:br>
            <a:r>
              <a:rPr lang="en-US" sz="1800" dirty="0" smtClean="0">
                <a:solidFill>
                  <a:schemeClr val="tx1"/>
                </a:solidFill>
              </a:rPr>
              <a:t>Email: rcgaur@mail.jnu.ac.in ;rcgaur66@gmail.com</a:t>
            </a:r>
            <a:br>
              <a:rPr lang="en-US" sz="1800" dirty="0" smtClean="0">
                <a:solidFill>
                  <a:schemeClr val="tx1"/>
                </a:solidFill>
              </a:rPr>
            </a:br>
            <a:r>
              <a:rPr lang="en-US" sz="1800" dirty="0" smtClean="0">
                <a:solidFill>
                  <a:schemeClr val="tx1"/>
                </a:solidFill>
              </a:rPr>
              <a:t>URL: www.jnu.ac.in</a:t>
            </a:r>
            <a:br>
              <a:rPr lang="en-US" sz="1800" dirty="0" smtClean="0">
                <a:solidFill>
                  <a:schemeClr val="tx1"/>
                </a:solidFill>
              </a:rPr>
            </a:br>
            <a:r>
              <a:rPr lang="en-US" sz="1800" dirty="0" smtClean="0">
                <a:solidFill>
                  <a:schemeClr val="tx1"/>
                </a:solidFill>
              </a:rPr>
              <a:t>Brief </a:t>
            </a:r>
            <a:r>
              <a:rPr lang="en-US" sz="1800" dirty="0" err="1" smtClean="0">
                <a:solidFill>
                  <a:schemeClr val="tx1"/>
                </a:solidFill>
              </a:rPr>
              <a:t>Profile:http</a:t>
            </a:r>
            <a:r>
              <a:rPr lang="en-US" sz="1800" dirty="0" smtClean="0">
                <a:solidFill>
                  <a:schemeClr val="tx1"/>
                </a:solidFill>
              </a:rPr>
              <a:t>://</a:t>
            </a:r>
            <a:r>
              <a:rPr lang="en-US" sz="1800" dirty="0" err="1" smtClean="0">
                <a:solidFill>
                  <a:schemeClr val="tx1"/>
                </a:solidFill>
              </a:rPr>
              <a:t>lib.jnu.ac.in</a:t>
            </a:r>
            <a:r>
              <a:rPr lang="en-US" sz="1800" dirty="0" smtClean="0">
                <a:solidFill>
                  <a:schemeClr val="tx1"/>
                </a:solidFill>
              </a:rPr>
              <a:t>/</a:t>
            </a:r>
            <a:r>
              <a:rPr lang="en-US" sz="1800" dirty="0" err="1" smtClean="0">
                <a:solidFill>
                  <a:schemeClr val="tx1"/>
                </a:solidFill>
              </a:rPr>
              <a:t>Ramesh_C_Gaur</a:t>
            </a:r>
            <a:r>
              <a:rPr lang="en-US" sz="1800" dirty="0" smtClean="0">
                <a:solidFill>
                  <a:schemeClr val="tx1"/>
                </a:solidFill>
              </a:rPr>
              <a:t/>
            </a:r>
            <a:br>
              <a:rPr lang="en-US" sz="1800" dirty="0" smtClean="0">
                <a:solidFill>
                  <a:schemeClr val="tx1"/>
                </a:solidFill>
              </a:rPr>
            </a:br>
            <a:endParaRPr lang="en-US" sz="1800" b="1" dirty="0">
              <a:solidFill>
                <a:schemeClr val="tx1"/>
              </a:solidFill>
            </a:endParaRPr>
          </a:p>
        </p:txBody>
      </p:sp>
      <p:pic>
        <p:nvPicPr>
          <p:cNvPr id="21506" name="Picture 2" descr="ndltd"/>
          <p:cNvPicPr>
            <a:picLocks noChangeAspect="1" noChangeArrowheads="1"/>
          </p:cNvPicPr>
          <p:nvPr/>
        </p:nvPicPr>
        <p:blipFill>
          <a:blip r:embed="rId3" cstate="print"/>
          <a:srcRect/>
          <a:stretch>
            <a:fillRect/>
          </a:stretch>
        </p:blipFill>
        <p:spPr bwMode="auto">
          <a:xfrm>
            <a:off x="8028384" y="6093296"/>
            <a:ext cx="1115616" cy="764704"/>
          </a:xfrm>
          <a:prstGeom prst="rect">
            <a:avLst/>
          </a:prstGeom>
          <a:noFill/>
        </p:spPr>
      </p:pic>
      <p:pic>
        <p:nvPicPr>
          <p:cNvPr id="21508" name="Picture 4" descr="http://www.ndltd.org/_/rsrc/1454082859212/home/ETD%202016%20Logo.jpg"/>
          <p:cNvPicPr>
            <a:picLocks noChangeAspect="1" noChangeArrowheads="1"/>
          </p:cNvPicPr>
          <p:nvPr/>
        </p:nvPicPr>
        <p:blipFill>
          <a:blip r:embed="rId4" cstate="print"/>
          <a:srcRect/>
          <a:stretch>
            <a:fillRect/>
          </a:stretch>
        </p:blipFill>
        <p:spPr bwMode="auto">
          <a:xfrm>
            <a:off x="0" y="5949280"/>
            <a:ext cx="1302271" cy="9087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07988" indent="-347663" algn="just">
              <a:tabLst>
                <a:tab pos="284163" algn="l"/>
                <a:tab pos="465138" algn="l"/>
              </a:tabLst>
            </a:pPr>
            <a:r>
              <a:rPr lang="en-US" sz="2800" dirty="0" smtClean="0"/>
              <a:t>Developed using open source digital repository software </a:t>
            </a:r>
            <a:r>
              <a:rPr lang="en-US" sz="2800" dirty="0" err="1" smtClean="0"/>
              <a:t>DSpace</a:t>
            </a:r>
            <a:r>
              <a:rPr lang="en-US" sz="2800" dirty="0" smtClean="0"/>
              <a:t>.</a:t>
            </a:r>
          </a:p>
          <a:p>
            <a:pPr marL="407988" indent="-347663" algn="just">
              <a:tabLst>
                <a:tab pos="284163" algn="l"/>
                <a:tab pos="465138" algn="l"/>
              </a:tabLst>
            </a:pPr>
            <a:r>
              <a:rPr lang="en-US" sz="2800" dirty="0" smtClean="0"/>
              <a:t>Repository capture, index, store, disseminate and preserve  Indian ETDs </a:t>
            </a:r>
          </a:p>
          <a:p>
            <a:pPr marL="407988" indent="-347663" algn="just">
              <a:tabLst>
                <a:tab pos="284163" algn="l"/>
                <a:tab pos="465138" algn="l"/>
              </a:tabLst>
            </a:pPr>
            <a:r>
              <a:rPr lang="en-US" sz="2800" dirty="0" smtClean="0"/>
              <a:t>Deploy a central server to harvest the metadata from all ETD repositories distributed in universities  </a:t>
            </a:r>
          </a:p>
          <a:p>
            <a:pPr marL="407988" indent="-347663" algn="just">
              <a:tabLst>
                <a:tab pos="284163" algn="l"/>
                <a:tab pos="465138" algn="l"/>
              </a:tabLst>
            </a:pPr>
            <a:r>
              <a:rPr lang="en-US" sz="2800" dirty="0" smtClean="0"/>
              <a:t>Use Open Archives Initiative's Protocol for Metadata Harvesting and qualified version of the Dublin Core schema for its metadata</a:t>
            </a:r>
            <a:endParaRPr lang="en-US" sz="2800" dirty="0"/>
          </a:p>
        </p:txBody>
      </p:sp>
      <p:sp>
        <p:nvSpPr>
          <p:cNvPr id="3" name="Title 2"/>
          <p:cNvSpPr>
            <a:spLocks noGrp="1"/>
          </p:cNvSpPr>
          <p:nvPr>
            <p:ph type="title"/>
          </p:nvPr>
        </p:nvSpPr>
        <p:spPr/>
        <p:txBody>
          <a:bodyPr/>
          <a:lstStyle/>
          <a:p>
            <a:r>
              <a:rPr lang="en-US" b="1" dirty="0" err="1" smtClean="0">
                <a:solidFill>
                  <a:schemeClr val="tx1"/>
                </a:solidFill>
              </a:rPr>
              <a:t>Shodhganga</a:t>
            </a:r>
            <a:r>
              <a:rPr lang="en-US" b="1" dirty="0" smtClean="0">
                <a:solidFill>
                  <a:schemeClr val="tx1"/>
                </a:solidFill>
              </a:rPr>
              <a:t> @ Tech</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CA" altLang="en-US" dirty="0" smtClean="0"/>
              <a:t>INFLIBNET is providing the best of infrastructure in order to harvest the theses from the university repositories and is also dealing with the current systems-related issues (bandwidth, end of life of OAI-PMH harvester, old servers).</a:t>
            </a:r>
          </a:p>
          <a:p>
            <a:pPr algn="just"/>
            <a:r>
              <a:rPr lang="en-CA" altLang="en-US" dirty="0" smtClean="0"/>
              <a:t>INFLIBNET is also looking after the long term preservation plans by having copies on more than one server. </a:t>
            </a:r>
          </a:p>
          <a:p>
            <a:pPr algn="just"/>
            <a:r>
              <a:rPr lang="en-CA" altLang="en-US" dirty="0" smtClean="0"/>
              <a:t>INFLIBNET is also ensuring to follow the  best practice in making e-thesis accessible.</a:t>
            </a:r>
          </a:p>
          <a:p>
            <a:pPr algn="just"/>
            <a:endParaRPr lang="en-US" dirty="0"/>
          </a:p>
        </p:txBody>
      </p:sp>
      <p:sp>
        <p:nvSpPr>
          <p:cNvPr id="3" name="Title 2"/>
          <p:cNvSpPr>
            <a:spLocks noGrp="1"/>
          </p:cNvSpPr>
          <p:nvPr>
            <p:ph type="title"/>
          </p:nvPr>
        </p:nvSpPr>
        <p:spPr/>
        <p:txBody>
          <a:bodyPr/>
          <a:lstStyle/>
          <a:p>
            <a:r>
              <a:rPr b="1" dirty="0" err="1" smtClean="0">
                <a:solidFill>
                  <a:schemeClr val="tx1"/>
                </a:solidFill>
              </a:rPr>
              <a:t>Shodhganga</a:t>
            </a:r>
            <a:r>
              <a:rPr b="1" dirty="0" smtClean="0">
                <a:solidFill>
                  <a:schemeClr val="tx1"/>
                </a:solidFill>
              </a:rPr>
              <a:t> @ Tech</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292080" y="4725144"/>
            <a:ext cx="3456384" cy="129614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2622</a:t>
            </a:r>
          </a:p>
          <a:p>
            <a:pPr algn="ctr"/>
            <a:r>
              <a:rPr lang="en-US" sz="1600" dirty="0" smtClean="0">
                <a:solidFill>
                  <a:schemeClr val="tx1"/>
                </a:solidFill>
              </a:rPr>
              <a:t>Dr. </a:t>
            </a:r>
            <a:r>
              <a:rPr lang="en-US" sz="1600" dirty="0" err="1" smtClean="0">
                <a:solidFill>
                  <a:schemeClr val="tx1"/>
                </a:solidFill>
              </a:rPr>
              <a:t>Babasaheb</a:t>
            </a:r>
            <a:r>
              <a:rPr lang="en-US" sz="1600" dirty="0" smtClean="0">
                <a:solidFill>
                  <a:schemeClr val="tx1"/>
                </a:solidFill>
              </a:rPr>
              <a:t> </a:t>
            </a:r>
            <a:r>
              <a:rPr lang="en-US" sz="1600" dirty="0" err="1" smtClean="0">
                <a:solidFill>
                  <a:schemeClr val="tx1"/>
                </a:solidFill>
              </a:rPr>
              <a:t>Ambedkar</a:t>
            </a:r>
            <a:r>
              <a:rPr lang="en-US" sz="1600" dirty="0" smtClean="0">
                <a:solidFill>
                  <a:schemeClr val="tx1"/>
                </a:solidFill>
              </a:rPr>
              <a:t> </a:t>
            </a:r>
            <a:r>
              <a:rPr lang="en-US" sz="1600" dirty="0" err="1" smtClean="0">
                <a:solidFill>
                  <a:schemeClr val="tx1"/>
                </a:solidFill>
              </a:rPr>
              <a:t>Marathwada</a:t>
            </a:r>
            <a:r>
              <a:rPr lang="en-US" sz="1600" dirty="0" smtClean="0">
                <a:solidFill>
                  <a:schemeClr val="tx1"/>
                </a:solidFill>
              </a:rPr>
              <a:t> University</a:t>
            </a:r>
          </a:p>
        </p:txBody>
      </p:sp>
      <p:sp>
        <p:nvSpPr>
          <p:cNvPr id="14" name="Oval 13"/>
          <p:cNvSpPr/>
          <p:nvPr/>
        </p:nvSpPr>
        <p:spPr>
          <a:xfrm>
            <a:off x="5724128" y="3717032"/>
            <a:ext cx="2664296"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3208</a:t>
            </a:r>
          </a:p>
          <a:p>
            <a:pPr algn="ctr"/>
            <a:r>
              <a:rPr lang="en-US" sz="1600" dirty="0" smtClean="0">
                <a:solidFill>
                  <a:schemeClr val="tx1"/>
                </a:solidFill>
              </a:rPr>
              <a:t>Gujarat University</a:t>
            </a:r>
          </a:p>
        </p:txBody>
      </p:sp>
      <p:sp>
        <p:nvSpPr>
          <p:cNvPr id="13" name="Oval 12"/>
          <p:cNvSpPr/>
          <p:nvPr/>
        </p:nvSpPr>
        <p:spPr>
          <a:xfrm>
            <a:off x="3491880" y="5157192"/>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3094</a:t>
            </a:r>
          </a:p>
          <a:p>
            <a:pPr algn="ctr"/>
            <a:r>
              <a:rPr lang="en-US" sz="1600" dirty="0" err="1" smtClean="0">
                <a:solidFill>
                  <a:schemeClr val="tx1"/>
                </a:solidFill>
              </a:rPr>
              <a:t>Gauhati</a:t>
            </a:r>
            <a:r>
              <a:rPr lang="en-US" sz="1600" dirty="0" smtClean="0">
                <a:solidFill>
                  <a:schemeClr val="tx1"/>
                </a:solidFill>
              </a:rPr>
              <a:t> University</a:t>
            </a:r>
          </a:p>
        </p:txBody>
      </p:sp>
      <p:sp>
        <p:nvSpPr>
          <p:cNvPr id="12" name="Oval 11"/>
          <p:cNvSpPr/>
          <p:nvPr/>
        </p:nvSpPr>
        <p:spPr>
          <a:xfrm>
            <a:off x="1547664" y="4797152"/>
            <a:ext cx="2808312" cy="129614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3211</a:t>
            </a:r>
          </a:p>
          <a:p>
            <a:pPr algn="ctr"/>
            <a:r>
              <a:rPr lang="en-US" sz="1600" dirty="0" smtClean="0">
                <a:solidFill>
                  <a:schemeClr val="tx1"/>
                </a:solidFill>
              </a:rPr>
              <a:t>Sri </a:t>
            </a:r>
            <a:r>
              <a:rPr lang="en-US" sz="1600" dirty="0" err="1" smtClean="0">
                <a:solidFill>
                  <a:schemeClr val="tx1"/>
                </a:solidFill>
              </a:rPr>
              <a:t>Krishnadevaraya</a:t>
            </a:r>
            <a:r>
              <a:rPr lang="en-US" sz="1600" dirty="0" smtClean="0">
                <a:solidFill>
                  <a:schemeClr val="tx1"/>
                </a:solidFill>
              </a:rPr>
              <a:t> University</a:t>
            </a:r>
          </a:p>
        </p:txBody>
      </p:sp>
      <p:sp>
        <p:nvSpPr>
          <p:cNvPr id="11" name="Oval 10"/>
          <p:cNvSpPr/>
          <p:nvPr/>
        </p:nvSpPr>
        <p:spPr>
          <a:xfrm>
            <a:off x="1043608" y="3861048"/>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3307</a:t>
            </a:r>
          </a:p>
          <a:p>
            <a:pPr algn="ctr"/>
            <a:r>
              <a:rPr lang="en-US" sz="1600" dirty="0" err="1" smtClean="0">
                <a:solidFill>
                  <a:schemeClr val="tx1"/>
                </a:solidFill>
              </a:rPr>
              <a:t>Karnatak</a:t>
            </a:r>
            <a:r>
              <a:rPr lang="en-US" sz="1600" dirty="0" smtClean="0">
                <a:solidFill>
                  <a:schemeClr val="tx1"/>
                </a:solidFill>
              </a:rPr>
              <a:t> University</a:t>
            </a:r>
          </a:p>
        </p:txBody>
      </p:sp>
      <p:sp>
        <p:nvSpPr>
          <p:cNvPr id="10" name="Oval 9"/>
          <p:cNvSpPr/>
          <p:nvPr/>
        </p:nvSpPr>
        <p:spPr>
          <a:xfrm>
            <a:off x="5580112" y="2852936"/>
            <a:ext cx="2736304" cy="1008112"/>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3441</a:t>
            </a:r>
          </a:p>
          <a:p>
            <a:pPr algn="ctr"/>
            <a:r>
              <a:rPr lang="en-US" sz="1400" dirty="0" smtClean="0">
                <a:solidFill>
                  <a:schemeClr val="tx1"/>
                </a:solidFill>
              </a:rPr>
              <a:t>Maharaja </a:t>
            </a:r>
            <a:r>
              <a:rPr lang="en-US" sz="1400" dirty="0" err="1" smtClean="0">
                <a:solidFill>
                  <a:schemeClr val="tx1"/>
                </a:solidFill>
              </a:rPr>
              <a:t>Sayajirao</a:t>
            </a:r>
            <a:r>
              <a:rPr lang="en-US" sz="1400" dirty="0" smtClean="0">
                <a:solidFill>
                  <a:schemeClr val="tx1"/>
                </a:solidFill>
              </a:rPr>
              <a:t> University of Baroda</a:t>
            </a:r>
          </a:p>
        </p:txBody>
      </p:sp>
      <p:sp>
        <p:nvSpPr>
          <p:cNvPr id="9" name="Oval 8"/>
          <p:cNvSpPr/>
          <p:nvPr/>
        </p:nvSpPr>
        <p:spPr>
          <a:xfrm>
            <a:off x="683568" y="2924944"/>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3917</a:t>
            </a:r>
          </a:p>
          <a:p>
            <a:pPr algn="ctr"/>
            <a:r>
              <a:rPr lang="en-US" sz="1600" dirty="0" smtClean="0">
                <a:solidFill>
                  <a:schemeClr val="tx1"/>
                </a:solidFill>
              </a:rPr>
              <a:t>Anna University</a:t>
            </a:r>
          </a:p>
        </p:txBody>
      </p:sp>
      <p:sp>
        <p:nvSpPr>
          <p:cNvPr id="8" name="Oval 7"/>
          <p:cNvSpPr/>
          <p:nvPr/>
        </p:nvSpPr>
        <p:spPr>
          <a:xfrm>
            <a:off x="4860032" y="1916832"/>
            <a:ext cx="2736304" cy="100811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4457</a:t>
            </a:r>
          </a:p>
          <a:p>
            <a:pPr algn="ctr"/>
            <a:r>
              <a:rPr lang="en-US" sz="1600" dirty="0" smtClean="0">
                <a:solidFill>
                  <a:schemeClr val="tx1"/>
                </a:solidFill>
              </a:rPr>
              <a:t>Jawaharlal Nehru University</a:t>
            </a:r>
            <a:endParaRPr lang="en-US" sz="1600" dirty="0">
              <a:solidFill>
                <a:schemeClr val="tx1"/>
              </a:solidFill>
            </a:endParaRPr>
          </a:p>
        </p:txBody>
      </p:sp>
      <p:sp>
        <p:nvSpPr>
          <p:cNvPr id="7" name="Oval 6"/>
          <p:cNvSpPr/>
          <p:nvPr/>
        </p:nvSpPr>
        <p:spPr>
          <a:xfrm>
            <a:off x="1331640" y="2060848"/>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5153</a:t>
            </a:r>
          </a:p>
          <a:p>
            <a:pPr algn="ctr"/>
            <a:r>
              <a:rPr lang="en-US" sz="1600" dirty="0" err="1" smtClean="0">
                <a:solidFill>
                  <a:schemeClr val="tx1"/>
                </a:solidFill>
              </a:rPr>
              <a:t>Panjab</a:t>
            </a:r>
            <a:r>
              <a:rPr lang="en-US" sz="1600" dirty="0" smtClean="0">
                <a:solidFill>
                  <a:schemeClr val="tx1"/>
                </a:solidFill>
              </a:rPr>
              <a:t> University</a:t>
            </a:r>
          </a:p>
        </p:txBody>
      </p:sp>
      <p:sp>
        <p:nvSpPr>
          <p:cNvPr id="5" name="Oval 4"/>
          <p:cNvSpPr/>
          <p:nvPr/>
        </p:nvSpPr>
        <p:spPr>
          <a:xfrm>
            <a:off x="3275856" y="1484784"/>
            <a:ext cx="2376264" cy="115212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6058</a:t>
            </a:r>
          </a:p>
          <a:p>
            <a:pPr algn="ctr"/>
            <a:r>
              <a:rPr lang="en-US" sz="1600" dirty="0" smtClean="0">
                <a:solidFill>
                  <a:schemeClr val="tx1"/>
                </a:solidFill>
              </a:rPr>
              <a:t>Aligarh Muslim University</a:t>
            </a:r>
            <a:endParaRPr lang="en-US" sz="1600" dirty="0">
              <a:solidFill>
                <a:schemeClr val="tx1"/>
              </a:solidFill>
            </a:endParaRPr>
          </a:p>
        </p:txBody>
      </p:sp>
      <p:sp>
        <p:nvSpPr>
          <p:cNvPr id="3" name="Title 2"/>
          <p:cNvSpPr>
            <a:spLocks noGrp="1"/>
          </p:cNvSpPr>
          <p:nvPr>
            <p:ph type="title"/>
          </p:nvPr>
        </p:nvSpPr>
        <p:spPr/>
        <p:txBody>
          <a:bodyPr/>
          <a:lstStyle/>
          <a:p>
            <a:pPr algn="ctr"/>
            <a:r>
              <a:rPr lang="en-US" b="1" dirty="0" smtClean="0">
                <a:solidFill>
                  <a:schemeClr val="tx1"/>
                </a:solidFill>
              </a:rPr>
              <a:t>Thesis Contribution</a:t>
            </a:r>
            <a:endParaRPr lang="en-US" b="1" dirty="0">
              <a:solidFill>
                <a:schemeClr val="tx1"/>
              </a:solidFill>
            </a:endParaRPr>
          </a:p>
        </p:txBody>
      </p:sp>
      <p:sp>
        <p:nvSpPr>
          <p:cNvPr id="4" name="Oval 3"/>
          <p:cNvSpPr/>
          <p:nvPr/>
        </p:nvSpPr>
        <p:spPr>
          <a:xfrm>
            <a:off x="2771800" y="2492896"/>
            <a:ext cx="3672408" cy="2808312"/>
          </a:xfrm>
          <a:prstGeom prst="ellipse">
            <a:avLst/>
          </a:prstGeom>
          <a:solidFill>
            <a:schemeClr val="accent6">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94769 thesis</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on </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June 2016</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0" y="6488668"/>
            <a:ext cx="9144000" cy="369332"/>
          </a:xfrm>
          <a:prstGeom prst="rect">
            <a:avLst/>
          </a:prstGeom>
          <a:noFill/>
        </p:spPr>
        <p:txBody>
          <a:bodyPr wrap="square" rtlCol="0">
            <a:spAutoFit/>
          </a:bodyPr>
          <a:lstStyle/>
          <a:p>
            <a:r>
              <a:rPr lang="en-US" dirty="0" smtClean="0"/>
              <a:t>Source: </a:t>
            </a:r>
            <a:r>
              <a:rPr lang="en-US" dirty="0" err="1" smtClean="0"/>
              <a:t>Shodhganga</a:t>
            </a:r>
            <a:r>
              <a:rPr lang="en-US" dirty="0" smtClean="0"/>
              <a:t> Homepage http://shodhganga.inflibnet.ac.in/ as on 4</a:t>
            </a:r>
            <a:r>
              <a:rPr lang="en-US" baseline="30000" dirty="0" smtClean="0"/>
              <a:t>th</a:t>
            </a:r>
            <a:r>
              <a:rPr lang="en-US" dirty="0" smtClean="0"/>
              <a:t> June 2016</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285992"/>
            <a:ext cx="8229600" cy="1219200"/>
          </a:xfrm>
        </p:spPr>
        <p:txBody>
          <a:bodyPr>
            <a:normAutofit fontScale="90000"/>
          </a:bodyPr>
          <a:lstStyle/>
          <a:p>
            <a:pPr algn="ctr"/>
            <a:r>
              <a:rPr lang="en-US" b="1" dirty="0" smtClean="0">
                <a:solidFill>
                  <a:schemeClr val="tx1"/>
                </a:solidFill>
              </a:rPr>
              <a:t>Survey on Indian Universities @ ETD</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1472" y="1524000"/>
          <a:ext cx="8115328" cy="3762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pPr algn="ctr"/>
            <a:r>
              <a:rPr lang="en-US" b="1" dirty="0" smtClean="0">
                <a:solidFill>
                  <a:schemeClr val="tx1"/>
                </a:solidFill>
              </a:rPr>
              <a:t>Survey Results</a:t>
            </a:r>
            <a:endParaRPr lang="en-US" b="1" dirty="0">
              <a:solidFill>
                <a:schemeClr val="tx1"/>
              </a:solidFill>
            </a:endParaRPr>
          </a:p>
        </p:txBody>
      </p:sp>
      <p:sp>
        <p:nvSpPr>
          <p:cNvPr id="5" name="TextBox 4"/>
          <p:cNvSpPr txBox="1"/>
          <p:nvPr/>
        </p:nvSpPr>
        <p:spPr>
          <a:xfrm>
            <a:off x="500034" y="5500702"/>
            <a:ext cx="8072494" cy="1200329"/>
          </a:xfrm>
          <a:prstGeom prst="rect">
            <a:avLst/>
          </a:prstGeom>
          <a:noFill/>
        </p:spPr>
        <p:txBody>
          <a:bodyPr wrap="square" rtlCol="0">
            <a:spAutoFit/>
          </a:bodyPr>
          <a:lstStyle/>
          <a:p>
            <a:pPr algn="just"/>
            <a:r>
              <a:rPr lang="en-US" dirty="0" smtClean="0"/>
              <a:t>The survey request was sent to 275 </a:t>
            </a:r>
            <a:r>
              <a:rPr lang="en-IN" dirty="0" smtClean="0"/>
              <a:t>Universities in India who have formally joined </a:t>
            </a:r>
            <a:r>
              <a:rPr lang="en-IN" dirty="0" err="1" smtClean="0"/>
              <a:t>Shodhganga</a:t>
            </a:r>
            <a:r>
              <a:rPr lang="en-US" dirty="0" smtClean="0"/>
              <a:t>  out of which only 107 responded i.e. 39% while 5% results were not properly entered so were not considered. However around 56% universities did not responded to the survey.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b="1" dirty="0" smtClean="0">
                <a:solidFill>
                  <a:schemeClr val="tx1"/>
                </a:solidFill>
              </a:rPr>
              <a:t>Research </a:t>
            </a:r>
            <a:r>
              <a:rPr lang="en-US" b="1" dirty="0" err="1" smtClean="0">
                <a:solidFill>
                  <a:schemeClr val="tx1"/>
                </a:solidFill>
              </a:rPr>
              <a:t>Programme</a:t>
            </a:r>
            <a:r>
              <a:rPr lang="en-US" b="1" dirty="0" smtClean="0">
                <a:solidFill>
                  <a:schemeClr val="tx1"/>
                </a:solidFill>
              </a:rPr>
              <a:t> Conducted</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397670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152400"/>
            <a:ext cx="8472518" cy="1219200"/>
          </a:xfrm>
        </p:spPr>
        <p:txBody>
          <a:bodyPr>
            <a:normAutofit/>
          </a:bodyPr>
          <a:lstStyle/>
          <a:p>
            <a:pPr algn="ctr"/>
            <a:r>
              <a:rPr lang="en-IN" sz="3200" b="1" dirty="0" smtClean="0">
                <a:solidFill>
                  <a:schemeClr val="tx1"/>
                </a:solidFill>
              </a:rPr>
              <a:t>How theses/dissertations are received in the Library?</a:t>
            </a:r>
            <a:endParaRPr lang="en-US" sz="3200" b="1" dirty="0">
              <a:solidFill>
                <a:schemeClr val="tx1"/>
              </a:solidFill>
            </a:endParaRPr>
          </a:p>
        </p:txBody>
      </p:sp>
      <p:sp>
        <p:nvSpPr>
          <p:cNvPr id="5" name="TextBox 4"/>
          <p:cNvSpPr txBox="1"/>
          <p:nvPr/>
        </p:nvSpPr>
        <p:spPr>
          <a:xfrm>
            <a:off x="428596" y="5643578"/>
            <a:ext cx="8501122" cy="1200329"/>
          </a:xfrm>
          <a:prstGeom prst="rect">
            <a:avLst/>
          </a:prstGeom>
          <a:noFill/>
        </p:spPr>
        <p:txBody>
          <a:bodyPr wrap="square" rtlCol="0">
            <a:spAutoFit/>
          </a:bodyPr>
          <a:lstStyle/>
          <a:p>
            <a:pPr algn="just"/>
            <a:r>
              <a:rPr lang="en-US" dirty="0" smtClean="0"/>
              <a:t>The results shows that 76% of universities in India are still opting for Print and Electronic Thesis for submission. The E-Thesis submission trend is yet to pick up with only 7% universities opting for only Electronic Submission. However only 5% universities are having Print Only Submission.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3905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IN" dirty="0" smtClean="0">
                <a:solidFill>
                  <a:schemeClr val="tx1"/>
                </a:solidFill>
              </a:rPr>
              <a:t>Are all theses digitized</a:t>
            </a:r>
            <a:endParaRPr lang="en-US" dirty="0">
              <a:solidFill>
                <a:schemeClr val="tx1"/>
              </a:solidFill>
            </a:endParaRPr>
          </a:p>
        </p:txBody>
      </p:sp>
      <p:sp>
        <p:nvSpPr>
          <p:cNvPr id="5" name="TextBox 4"/>
          <p:cNvSpPr txBox="1"/>
          <p:nvPr/>
        </p:nvSpPr>
        <p:spPr>
          <a:xfrm>
            <a:off x="285720" y="5572140"/>
            <a:ext cx="8501122" cy="646331"/>
          </a:xfrm>
          <a:prstGeom prst="rect">
            <a:avLst/>
          </a:prstGeom>
          <a:noFill/>
        </p:spPr>
        <p:txBody>
          <a:bodyPr wrap="square" rtlCol="0">
            <a:spAutoFit/>
          </a:bodyPr>
          <a:lstStyle/>
          <a:p>
            <a:pPr algn="just"/>
            <a:r>
              <a:rPr lang="en-US" dirty="0" smtClean="0"/>
              <a:t>The response received showed that 47% of universities have completed the digitization work  while 53% universities are still in process of completion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solidFill>
                  <a:schemeClr val="tx1"/>
                </a:solidFill>
              </a:rPr>
              <a:t>Provision of mandatory submission of electronic copy of theses and dissertations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435280" cy="482818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solidFill>
                  <a:schemeClr val="tx1"/>
                </a:solidFill>
              </a:rPr>
              <a:t>University have guidelines for electronic submission of theses and dissertations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24000"/>
            <a:ext cx="4896544" cy="5001344"/>
          </a:xfrm>
        </p:spPr>
        <p:txBody>
          <a:bodyPr>
            <a:normAutofit fontScale="92500"/>
          </a:bodyPr>
          <a:lstStyle/>
          <a:p>
            <a:pPr algn="ctr">
              <a:buNone/>
            </a:pPr>
            <a:r>
              <a:rPr lang="en-IN" sz="4000" b="1" dirty="0" smtClean="0"/>
              <a:t>727 Universities</a:t>
            </a:r>
          </a:p>
          <a:p>
            <a:pPr algn="ctr">
              <a:buNone/>
            </a:pPr>
            <a:endParaRPr lang="en-IN" sz="1400" b="1" dirty="0" smtClean="0"/>
          </a:p>
          <a:p>
            <a:r>
              <a:rPr lang="en-IN" sz="3200" b="1" dirty="0" smtClean="0"/>
              <a:t>45 Central Universities, </a:t>
            </a:r>
          </a:p>
          <a:p>
            <a:r>
              <a:rPr lang="en-IN" sz="3200" b="1" dirty="0" smtClean="0"/>
              <a:t>318 State Universities, </a:t>
            </a:r>
          </a:p>
          <a:p>
            <a:r>
              <a:rPr lang="en-IN" sz="3200" b="1" dirty="0" smtClean="0"/>
              <a:t>185 Private Universities, </a:t>
            </a:r>
          </a:p>
          <a:p>
            <a:r>
              <a:rPr lang="en-IN" sz="3200" b="1" dirty="0" smtClean="0"/>
              <a:t>128 Deemed-to-be Universities, </a:t>
            </a:r>
          </a:p>
          <a:p>
            <a:r>
              <a:rPr lang="en-IN" sz="3200" b="1" dirty="0" smtClean="0"/>
              <a:t>51 Institutions of National Importance</a:t>
            </a:r>
            <a:endParaRPr lang="en-US" sz="3200" b="1" dirty="0"/>
          </a:p>
        </p:txBody>
      </p:sp>
      <p:sp>
        <p:nvSpPr>
          <p:cNvPr id="3" name="Title 2"/>
          <p:cNvSpPr>
            <a:spLocks noGrp="1"/>
          </p:cNvSpPr>
          <p:nvPr>
            <p:ph type="title"/>
          </p:nvPr>
        </p:nvSpPr>
        <p:spPr/>
        <p:txBody>
          <a:bodyPr/>
          <a:lstStyle/>
          <a:p>
            <a:pPr algn="ctr"/>
            <a:r>
              <a:rPr lang="en-US" b="1" dirty="0" smtClean="0">
                <a:solidFill>
                  <a:schemeClr val="tx1"/>
                </a:solidFill>
              </a:rPr>
              <a:t>Indian Higher Education System</a:t>
            </a:r>
            <a:endParaRPr lang="en-US" b="1" dirty="0">
              <a:solidFill>
                <a:schemeClr val="tx1"/>
              </a:solidFill>
            </a:endParaRPr>
          </a:p>
        </p:txBody>
      </p:sp>
      <p:pic>
        <p:nvPicPr>
          <p:cNvPr id="20484" name="Picture 4" descr="http://3.bp.blogspot.com/-j7oYgIaXFAw/T94-GVDSedI/AAAAAAAACyM/kNKFGxN30-o/s1600/India_Highered_Statistics_1.jpg"/>
          <p:cNvPicPr>
            <a:picLocks noChangeAspect="1" noChangeArrowheads="1"/>
          </p:cNvPicPr>
          <p:nvPr/>
        </p:nvPicPr>
        <p:blipFill>
          <a:blip r:embed="rId2" cstate="print"/>
          <a:srcRect/>
          <a:stretch>
            <a:fillRect/>
          </a:stretch>
        </p:blipFill>
        <p:spPr bwMode="auto">
          <a:xfrm>
            <a:off x="4932040" y="1484784"/>
            <a:ext cx="4211960" cy="503946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IN" sz="2800" b="1" dirty="0" smtClean="0">
                <a:solidFill>
                  <a:schemeClr val="tx1"/>
                </a:solidFill>
              </a:rPr>
              <a:t>Whether University has developed digital archiving system, i.e. open Access to theses and dissertations</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520" y="1196752"/>
          <a:ext cx="8435280"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solidFill>
                  <a:schemeClr val="tx1"/>
                </a:solidFill>
              </a:rPr>
              <a:t>Software used for Digital Archiving</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t>Whether Thesis Submission started to </a:t>
            </a:r>
            <a:r>
              <a:rPr lang="en-IN" b="1" dirty="0" err="1" smtClean="0"/>
              <a:t>Shodhganga</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214282" y="428604"/>
            <a:ext cx="8929718" cy="990584"/>
          </a:xfrm>
        </p:spPr>
        <p:txBody>
          <a:bodyPr>
            <a:normAutofit fontScale="90000"/>
          </a:bodyPr>
          <a:lstStyle/>
          <a:p>
            <a:pPr algn="ctr"/>
            <a:r>
              <a:rPr lang="en-IN" b="1" dirty="0" smtClean="0"/>
              <a:t>Number of Theses submitted to </a:t>
            </a:r>
            <a:r>
              <a:rPr lang="en-IN" b="1" dirty="0" err="1" smtClean="0"/>
              <a:t>Shodhganga</a:t>
            </a:r>
            <a:r>
              <a:rPr lang="en-IN" b="1" dirty="0" smtClean="0"/>
              <a:t> as of now</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0" y="152400"/>
            <a:ext cx="8892480" cy="1219200"/>
          </a:xfrm>
        </p:spPr>
        <p:txBody>
          <a:bodyPr>
            <a:normAutofit fontScale="90000"/>
          </a:bodyPr>
          <a:lstStyle/>
          <a:p>
            <a:pPr algn="ctr"/>
            <a:r>
              <a:rPr lang="en-IN" b="1" dirty="0" smtClean="0"/>
              <a:t>Are you using any anti-plagiarism tool</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IN" sz="3200" b="1" dirty="0" smtClean="0"/>
              <a:t>Anti-plagiarism tool used by Universities</a:t>
            </a:r>
            <a:endParaRPr lang="en-US" sz="3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pPr algn="ctr"/>
            <a:r>
              <a:rPr lang="en-IN" sz="3200" b="1" dirty="0" smtClean="0"/>
              <a:t>Does University has Embargo policy for open access to electronic theses and dissertations</a:t>
            </a:r>
            <a:endParaRPr lang="en-US"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US" dirty="0" smtClean="0"/>
              <a:t>Duration of Embargo Period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t>Access to Theses and Dissertations</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t>Whether organizing any programme on plagiarism awareness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5796136" cy="6021288"/>
          </a:xfrm>
        </p:spPr>
        <p:txBody>
          <a:bodyPr>
            <a:normAutofit fontScale="70000" lnSpcReduction="20000"/>
          </a:bodyPr>
          <a:lstStyle/>
          <a:p>
            <a:pPr algn="just"/>
            <a:r>
              <a:rPr lang="en-US" sz="3300" dirty="0" smtClean="0"/>
              <a:t>The Indian Higher Education system, which includes Technical Education, is one of the largest of the world, just after the United States and China.</a:t>
            </a:r>
          </a:p>
          <a:p>
            <a:pPr algn="just"/>
            <a:r>
              <a:rPr lang="en-IN" sz="3300" dirty="0" smtClean="0"/>
              <a:t>The number of colleges has also registered manifold increase of 74 times with just 500 in 1950 growing to 37,204, as on 31st March, 2013 . </a:t>
            </a:r>
          </a:p>
          <a:p>
            <a:pPr algn="just"/>
            <a:r>
              <a:rPr lang="en-US" sz="3300" dirty="0" smtClean="0"/>
              <a:t>Total enrolment in higher education is estimated to be 29.6 million with  16.3 million boys and 13.3 million girls. </a:t>
            </a:r>
          </a:p>
          <a:p>
            <a:pPr algn="just"/>
            <a:r>
              <a:rPr lang="en-US" sz="3300" dirty="0" smtClean="0"/>
              <a:t>Gross Enrolment Ratio (GER) in Higher education in India is 21.1, which is  calculated for 18-23 years of age group. </a:t>
            </a:r>
          </a:p>
          <a:p>
            <a:pPr algn="just"/>
            <a:r>
              <a:rPr lang="en-US" dirty="0" smtClean="0"/>
              <a:t>At present total 27531 foreign students from 153 countries are studying in India. </a:t>
            </a:r>
            <a:endParaRPr lang="en-US" dirty="0"/>
          </a:p>
        </p:txBody>
      </p:sp>
      <p:sp>
        <p:nvSpPr>
          <p:cNvPr id="3" name="Title 2"/>
          <p:cNvSpPr>
            <a:spLocks noGrp="1"/>
          </p:cNvSpPr>
          <p:nvPr>
            <p:ph type="title"/>
          </p:nvPr>
        </p:nvSpPr>
        <p:spPr>
          <a:xfrm>
            <a:off x="457200" y="152400"/>
            <a:ext cx="8229600" cy="684312"/>
          </a:xfrm>
        </p:spPr>
        <p:txBody>
          <a:bodyPr>
            <a:normAutofit fontScale="90000"/>
          </a:bodyPr>
          <a:lstStyle/>
          <a:p>
            <a:r>
              <a:rPr lang="en-US" sz="3600" b="1" dirty="0" smtClean="0">
                <a:solidFill>
                  <a:schemeClr val="tx1"/>
                </a:solidFill>
              </a:rPr>
              <a:t>Growth of Indian Higher Education System</a:t>
            </a:r>
            <a:endParaRPr lang="en-US" sz="3600" b="1" dirty="0">
              <a:solidFill>
                <a:schemeClr val="tx1"/>
              </a:solidFill>
            </a:endParaRPr>
          </a:p>
        </p:txBody>
      </p:sp>
      <p:pic>
        <p:nvPicPr>
          <p:cNvPr id="4" name="Picture 2" descr="http://images.indianexpress.com/2015/06/college-student.jpg"/>
          <p:cNvPicPr>
            <a:picLocks noChangeAspect="1" noChangeArrowheads="1"/>
          </p:cNvPicPr>
          <p:nvPr/>
        </p:nvPicPr>
        <p:blipFill>
          <a:blip r:embed="rId2" cstate="print"/>
          <a:srcRect/>
          <a:stretch>
            <a:fillRect/>
          </a:stretch>
        </p:blipFill>
        <p:spPr bwMode="auto">
          <a:xfrm>
            <a:off x="6012160" y="1412776"/>
            <a:ext cx="3131840" cy="496746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90539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IN" sz="2800" dirty="0" smtClean="0"/>
              <a:t>Whether using or providing support to the users with reference management tool</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t>Organizing Author workshop for faculty and students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IN" sz="3200" dirty="0" smtClean="0"/>
              <a:t>Whether organizing any research methodology workshop for faculty and students</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t>Providing any grammar tool to the researchers</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Besides, as per UGC guidelines, it is mandatory for each researcher to contribute at least one paper in reputed journal. </a:t>
            </a:r>
          </a:p>
          <a:p>
            <a:pPr algn="just"/>
            <a:r>
              <a:rPr lang="en-IN" dirty="0" smtClean="0"/>
              <a:t>Policy has helped in enhancing research output of Indian Universities</a:t>
            </a:r>
            <a:endParaRPr lang="en-US" dirty="0"/>
          </a:p>
        </p:txBody>
      </p:sp>
      <p:sp>
        <p:nvSpPr>
          <p:cNvPr id="3" name="Title 2"/>
          <p:cNvSpPr>
            <a:spLocks noGrp="1"/>
          </p:cNvSpPr>
          <p:nvPr>
            <p:ph type="title"/>
          </p:nvPr>
        </p:nvSpPr>
        <p:spPr/>
        <p:txBody>
          <a:bodyPr/>
          <a:lstStyle/>
          <a:p>
            <a:r>
              <a:rPr lang="en-US" dirty="0" smtClean="0"/>
              <a:t>Mandatory Paper Submission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33958"/>
          </a:xfrm>
        </p:spPr>
        <p:txBody>
          <a:bodyPr>
            <a:normAutofit lnSpcReduction="10000"/>
          </a:bodyPr>
          <a:lstStyle/>
          <a:p>
            <a:pPr algn="just"/>
            <a:r>
              <a:rPr lang="en-US" sz="3600" dirty="0" smtClean="0"/>
              <a:t>Revolutionized the access of scholarly information in the form of e-thesis. </a:t>
            </a:r>
          </a:p>
          <a:p>
            <a:pPr algn="just"/>
            <a:r>
              <a:rPr lang="en-US" sz="3600" dirty="0" smtClean="0"/>
              <a:t>Availability of e-thesis have played a major role in increase in research output globally. </a:t>
            </a:r>
          </a:p>
          <a:p>
            <a:pPr algn="just"/>
            <a:r>
              <a:rPr lang="en-US" sz="3600" dirty="0" smtClean="0"/>
              <a:t>Research output has increased since the e-thesis are easily accessible </a:t>
            </a:r>
          </a:p>
        </p:txBody>
      </p:sp>
      <p:sp>
        <p:nvSpPr>
          <p:cNvPr id="3" name="Title 2"/>
          <p:cNvSpPr>
            <a:spLocks noGrp="1"/>
          </p:cNvSpPr>
          <p:nvPr>
            <p:ph type="title"/>
          </p:nvPr>
        </p:nvSpPr>
        <p:spPr>
          <a:xfrm>
            <a:off x="457200" y="152400"/>
            <a:ext cx="8472518" cy="919146"/>
          </a:xfrm>
        </p:spPr>
        <p:txBody>
          <a:bodyPr>
            <a:normAutofit fontScale="90000"/>
          </a:bodyPr>
          <a:lstStyle/>
          <a:p>
            <a:r>
              <a:rPr sz="3600" b="1" dirty="0" smtClean="0">
                <a:solidFill>
                  <a:schemeClr val="tx1"/>
                </a:solidFill>
              </a:rPr>
              <a:t>Impact of E-thesis on Research Output</a:t>
            </a:r>
            <a:endParaRPr lang="en-US"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mtClean="0"/>
              <a:t>Problems </a:t>
            </a:r>
            <a:r>
              <a:rPr lang="en-IN" dirty="0" smtClean="0"/>
              <a:t>faced by Indian Universities in implementing ETD programmes</a:t>
            </a:r>
            <a:endParaRPr lang="en-US" dirty="0"/>
          </a:p>
        </p:txBody>
      </p:sp>
      <p:sp>
        <p:nvSpPr>
          <p:cNvPr id="3" name="Title 2"/>
          <p:cNvSpPr>
            <a:spLocks noGrp="1"/>
          </p:cNvSpPr>
          <p:nvPr>
            <p:ph type="title"/>
          </p:nvPr>
        </p:nvSpPr>
        <p:spPr/>
        <p:txBody>
          <a:bodyPr/>
          <a:lstStyle/>
          <a:p>
            <a:r>
              <a:rPr lang="en-US" dirty="0" smtClean="0"/>
              <a:t>Problems in Implementation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CA" altLang="en-US" dirty="0" smtClean="0"/>
              <a:t>INFLIBNET continues to work with universities to ensure that all sign the MOU with INFLIBNET.</a:t>
            </a:r>
          </a:p>
          <a:p>
            <a:pPr algn="just"/>
            <a:endParaRPr lang="en-CA" altLang="en-US" dirty="0" smtClean="0"/>
          </a:p>
          <a:p>
            <a:pPr algn="just"/>
            <a:r>
              <a:rPr lang="en-CA" altLang="en-US" dirty="0" smtClean="0"/>
              <a:t>A key factor in future collaboration is to ensure that all Indian universities are able to participate. </a:t>
            </a:r>
          </a:p>
          <a:p>
            <a:pPr algn="just"/>
            <a:endParaRPr lang="en-CA" altLang="en-US" dirty="0" smtClean="0"/>
          </a:p>
          <a:p>
            <a:pPr algn="just"/>
            <a:r>
              <a:rPr lang="en-CA" altLang="en-US" dirty="0" smtClean="0"/>
              <a:t>INFLIBNET goal is to include all universities even those who don’t have digital copies or lack the open access repository for web harvesting.</a:t>
            </a:r>
          </a:p>
          <a:p>
            <a:pPr algn="just"/>
            <a:endParaRPr lang="en-CA" altLang="en-US" dirty="0" smtClean="0"/>
          </a:p>
          <a:p>
            <a:pPr algn="just"/>
            <a:r>
              <a:rPr lang="en-CA" altLang="en-US" dirty="0" smtClean="0"/>
              <a:t>INFLIBNET is committed to providing an alternate submission method including time to time submission of e-thesis .</a:t>
            </a:r>
            <a:endParaRPr lang="en-US" dirty="0"/>
          </a:p>
        </p:txBody>
      </p:sp>
      <p:sp>
        <p:nvSpPr>
          <p:cNvPr id="3" name="Title 2"/>
          <p:cNvSpPr>
            <a:spLocks noGrp="1"/>
          </p:cNvSpPr>
          <p:nvPr>
            <p:ph type="title"/>
          </p:nvPr>
        </p:nvSpPr>
        <p:spPr/>
        <p:txBody>
          <a:bodyPr/>
          <a:lstStyle/>
          <a:p>
            <a:r>
              <a:rPr lang="en-US" dirty="0" smtClean="0"/>
              <a:t>Status of the ETD Publishing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76834"/>
          </a:xfrm>
        </p:spPr>
        <p:txBody>
          <a:bodyPr>
            <a:normAutofit fontScale="92500" lnSpcReduction="10000"/>
          </a:bodyPr>
          <a:lstStyle/>
          <a:p>
            <a:pPr algn="just"/>
            <a:r>
              <a:rPr lang="en-CA" altLang="en-US" sz="2800" dirty="0" smtClean="0"/>
              <a:t>INFLIBNET  provides free, open access to the full-text of all Indian theses and dissertations. </a:t>
            </a:r>
          </a:p>
          <a:p>
            <a:pPr algn="just"/>
            <a:r>
              <a:rPr lang="en-CA" altLang="en-US" sz="2800" dirty="0" smtClean="0"/>
              <a:t>Although many Indian universities provide access to their ETDs through their own open repositories, the advantage of the INFLIBNET </a:t>
            </a:r>
            <a:r>
              <a:rPr lang="en-CA" altLang="en-US" sz="2800" dirty="0" err="1" smtClean="0"/>
              <a:t>Shodhganga</a:t>
            </a:r>
            <a:r>
              <a:rPr lang="en-CA" altLang="en-US" sz="2800" dirty="0" smtClean="0"/>
              <a:t> is that it a one-stop access for all the research output of ETDs from all Indian universities. This is particularly important to researchers. </a:t>
            </a:r>
          </a:p>
          <a:p>
            <a:pPr algn="just"/>
            <a:r>
              <a:rPr lang="en-CA" altLang="en-US" sz="2800" dirty="0" smtClean="0"/>
              <a:t>Indian faculty and researchers tend to be opposed to third party publishers access of their theses and dissertations and see open access as a better option.</a:t>
            </a:r>
          </a:p>
          <a:p>
            <a:pPr algn="just"/>
            <a:endParaRPr lang="en-US" dirty="0"/>
          </a:p>
        </p:txBody>
      </p:sp>
      <p:sp>
        <p:nvSpPr>
          <p:cNvPr id="3" name="Title 2"/>
          <p:cNvSpPr>
            <a:spLocks noGrp="1"/>
          </p:cNvSpPr>
          <p:nvPr>
            <p:ph type="title"/>
          </p:nvPr>
        </p:nvSpPr>
        <p:spPr/>
        <p:txBody>
          <a:bodyPr/>
          <a:lstStyle/>
          <a:p>
            <a:r>
              <a:rPr lang="en-US" dirty="0" smtClean="0"/>
              <a:t>Open Access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IN" sz="3200" dirty="0" smtClean="0"/>
              <a:t>Over a million Ph.D. theses and dissertations are available with the Indian Universities.</a:t>
            </a:r>
          </a:p>
          <a:p>
            <a:pPr algn="just"/>
            <a:r>
              <a:rPr lang="en-IN" sz="3200" dirty="0" smtClean="0"/>
              <a:t>Process of ETD implementation is at a pace but has a long way to go. </a:t>
            </a:r>
          </a:p>
          <a:p>
            <a:pPr algn="just"/>
            <a:r>
              <a:rPr lang="en-IN" sz="3200" dirty="0" smtClean="0"/>
              <a:t>ETD publishing, open access and embargo are some of the issues responsible for the slow process of electronic theses and dissertations.</a:t>
            </a:r>
            <a:endParaRPr lang="en-US" sz="3200" dirty="0"/>
          </a:p>
        </p:txBody>
      </p:sp>
      <p:sp>
        <p:nvSpPr>
          <p:cNvPr id="3" name="Title 2"/>
          <p:cNvSpPr>
            <a:spLocks noGrp="1"/>
          </p:cNvSpPr>
          <p:nvPr>
            <p:ph type="title"/>
          </p:nvPr>
        </p:nvSpPr>
        <p:spPr/>
        <p:txBody>
          <a:bodyPr/>
          <a:lstStyle/>
          <a:p>
            <a:pPr algn="ctr"/>
            <a:r>
              <a:rPr lang="en-US" b="1" dirty="0" smtClean="0"/>
              <a:t>Work Remaining</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29336"/>
          </a:xfrm>
        </p:spPr>
        <p:txBody>
          <a:bodyPr>
            <a:normAutofit fontScale="92500" lnSpcReduction="20000"/>
          </a:bodyPr>
          <a:lstStyle/>
          <a:p>
            <a:pPr algn="just"/>
            <a:r>
              <a:rPr lang="en-US" dirty="0" smtClean="0"/>
              <a:t>Government of India is leveraging the potential of ICT, in teaching and learning process for the benefit of all the learners in Higher Education Institutions in anytime any where mode. </a:t>
            </a:r>
          </a:p>
          <a:p>
            <a:pPr algn="just"/>
            <a:r>
              <a:rPr lang="en-US" dirty="0" smtClean="0"/>
              <a:t>The three cardinal principles of Education Policy viz., access, equity and quality are used by providing connectivity to all colleges and universities, providing low cost and affordable access-cum-computing devices to students and teachers and providing high quality e-content free of cost to all learners in the country</a:t>
            </a:r>
          </a:p>
          <a:p>
            <a:pPr algn="just"/>
            <a:r>
              <a:rPr lang="en-IN" dirty="0" smtClean="0"/>
              <a:t>On an average, over 40,000 Ph.D. theses and M.Phil. dissertations are annually contributed by the Universities of India</a:t>
            </a:r>
            <a:endParaRPr lang="en-US" dirty="0" smtClean="0"/>
          </a:p>
          <a:p>
            <a:endParaRPr lang="en-US" dirty="0"/>
          </a:p>
        </p:txBody>
      </p:sp>
      <p:sp>
        <p:nvSpPr>
          <p:cNvPr id="3" name="Title 2"/>
          <p:cNvSpPr>
            <a:spLocks noGrp="1"/>
          </p:cNvSpPr>
          <p:nvPr>
            <p:ph type="title"/>
          </p:nvPr>
        </p:nvSpPr>
        <p:spPr/>
        <p:txBody>
          <a:bodyPr/>
          <a:lstStyle/>
          <a:p>
            <a:pPr algn="ctr"/>
            <a:r>
              <a:rPr lang="en-US" b="1" dirty="0" smtClean="0">
                <a:solidFill>
                  <a:schemeClr val="tx1"/>
                </a:solidFill>
              </a:rPr>
              <a:t>Research in Indian Universities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CA" altLang="en-US" sz="3200" dirty="0" smtClean="0"/>
              <a:t>Through continuous development of an innovative and leading-edge program, INFLIBNET strives to play a leadership role in India to develop the strong e-thesis platform.</a:t>
            </a:r>
          </a:p>
          <a:p>
            <a:pPr algn="just"/>
            <a:r>
              <a:rPr lang="en-CA" altLang="en-US" sz="3200" dirty="0" smtClean="0"/>
              <a:t>INFLIBNET is committed to maintaining Theses with the most comprehensive collection of Indian theses in the world.</a:t>
            </a:r>
          </a:p>
          <a:p>
            <a:pPr algn="just"/>
            <a:endParaRPr lang="en-US" dirty="0"/>
          </a:p>
        </p:txBody>
      </p:sp>
      <p:sp>
        <p:nvSpPr>
          <p:cNvPr id="3" name="Title 2"/>
          <p:cNvSpPr>
            <a:spLocks noGrp="1"/>
          </p:cNvSpPr>
          <p:nvPr>
            <p:ph type="title"/>
          </p:nvPr>
        </p:nvSpPr>
        <p:spPr/>
        <p:txBody>
          <a:bodyPr/>
          <a:lstStyle/>
          <a:p>
            <a:pPr algn="ctr"/>
            <a:r>
              <a:rPr lang="en-US" b="1" dirty="0" smtClean="0"/>
              <a:t>Future</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6_example.jpg"/>
          <p:cNvPicPr>
            <a:picLocks noChangeAspect="1"/>
          </p:cNvPicPr>
          <p:nvPr/>
        </p:nvPicPr>
        <p:blipFill>
          <a:blip r:embed="rId2" cstate="print">
            <a:duotone>
              <a:prstClr val="black"/>
              <a:srgbClr val="4D3907">
                <a:tint val="45000"/>
                <a:satMod val="400000"/>
              </a:srgbClr>
            </a:duotone>
          </a:blip>
          <a:srcRect b="6699"/>
          <a:stretch>
            <a:fillRect/>
          </a:stretch>
        </p:blipFill>
        <p:spPr>
          <a:xfrm>
            <a:off x="0" y="0"/>
            <a:ext cx="9144000" cy="6858000"/>
          </a:xfrm>
          <a:prstGeom prst="rect">
            <a:avLst/>
          </a:prstGeom>
        </p:spPr>
      </p:pic>
      <p:sp>
        <p:nvSpPr>
          <p:cNvPr id="3" name="Title 2"/>
          <p:cNvSpPr>
            <a:spLocks noGrp="1"/>
          </p:cNvSpPr>
          <p:nvPr>
            <p:ph type="title"/>
          </p:nvPr>
        </p:nvSpPr>
        <p:spPr>
          <a:xfrm>
            <a:off x="571472" y="2786058"/>
            <a:ext cx="8229600" cy="1219200"/>
          </a:xfrm>
        </p:spPr>
        <p:txBody>
          <a:bodyPr>
            <a:normAutofit/>
          </a:bodyPr>
          <a:lstStyle/>
          <a:p>
            <a:pPr algn="ctr"/>
            <a:r>
              <a:rPr lang="en-US" sz="6600" b="1" dirty="0" smtClean="0">
                <a:solidFill>
                  <a:schemeClr val="accent1">
                    <a:lumMod val="50000"/>
                  </a:schemeClr>
                </a:solidFill>
              </a:rPr>
              <a:t>Thank You</a:t>
            </a:r>
            <a:endParaRPr lang="en-US" sz="66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2060848"/>
            <a:ext cx="5890267" cy="2523768"/>
          </a:xfrm>
          <a:prstGeom prst="rect">
            <a:avLst/>
          </a:prstGeom>
          <a:noFill/>
        </p:spPr>
        <p:txBody>
          <a:bodyPr wrap="none" rtlCol="0">
            <a:spAutoFit/>
          </a:bodyPr>
          <a:lstStyle/>
          <a:p>
            <a:r>
              <a:rPr lang="en-US" sz="2800" dirty="0" smtClean="0"/>
              <a:t>For Any further information / question</a:t>
            </a:r>
          </a:p>
          <a:p>
            <a:r>
              <a:rPr lang="en-US" sz="2800" dirty="0" smtClean="0"/>
              <a:t>Please feel free</a:t>
            </a:r>
          </a:p>
          <a:p>
            <a:r>
              <a:rPr lang="en-US" sz="2800" dirty="0" smtClean="0"/>
              <a:t>To write to me</a:t>
            </a:r>
          </a:p>
          <a:p>
            <a:r>
              <a:rPr lang="en-US" sz="2800" dirty="0" smtClean="0">
                <a:hlinkClick r:id="rId3"/>
              </a:rPr>
              <a:t>rcgaur66@gmail.com</a:t>
            </a:r>
            <a:endParaRPr lang="en-US" sz="2800" dirty="0" smtClean="0"/>
          </a:p>
          <a:p>
            <a:r>
              <a:rPr lang="en-US" sz="2800" dirty="0" smtClean="0">
                <a:hlinkClick r:id="rId4"/>
              </a:rPr>
              <a:t>rcgaur@mail.jnu.ac.in</a:t>
            </a:r>
            <a:endParaRPr lang="en-US" sz="2800" dirty="0" smtClean="0"/>
          </a:p>
          <a:p>
            <a:endParaRPr lang="en-US" dirty="0"/>
          </a:p>
        </p:txBody>
      </p:sp>
    </p:spTree>
    <p:extLst>
      <p:ext uri="{BB962C8B-B14F-4D97-AF65-F5344CB8AC3E}">
        <p14:creationId xmlns:p14="http://schemas.microsoft.com/office/powerpoint/2010/main" val="15467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1" y="764703"/>
          <a:ext cx="8812089" cy="5232650"/>
        </p:xfrm>
        <a:graphic>
          <a:graphicData uri="http://schemas.openxmlformats.org/drawingml/2006/table">
            <a:tbl>
              <a:tblPr firstRow="1" bandRow="1">
                <a:tableStyleId>{5C22544A-7EE6-4342-B048-85BDC9FD1C3A}</a:tableStyleId>
              </a:tblPr>
              <a:tblGrid>
                <a:gridCol w="3528393">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1323256">
                  <a:extLst>
                    <a:ext uri="{9D8B030D-6E8A-4147-A177-3AD203B41FA5}">
                      <a16:colId xmlns:a16="http://schemas.microsoft.com/office/drawing/2014/main" val="20002"/>
                    </a:ext>
                  </a:extLst>
                </a:gridCol>
              </a:tblGrid>
              <a:tr h="409257">
                <a:tc>
                  <a:txBody>
                    <a:bodyPr/>
                    <a:lstStyle/>
                    <a:p>
                      <a:pPr algn="ctr" fontAlgn="ctr"/>
                      <a:r>
                        <a:rPr lang="en-US" sz="2800" b="1" i="0" u="none" strike="noStrike" dirty="0">
                          <a:solidFill>
                            <a:srgbClr val="000000"/>
                          </a:solidFill>
                          <a:latin typeface="Arial"/>
                        </a:rPr>
                        <a:t>Country/Territory</a:t>
                      </a:r>
                    </a:p>
                  </a:txBody>
                  <a:tcPr marL="0" marR="0" marT="0" marB="0" anchor="ctr"/>
                </a:tc>
                <a:tc>
                  <a:txBody>
                    <a:bodyPr/>
                    <a:lstStyle/>
                    <a:p>
                      <a:pPr algn="ctr" fontAlgn="ctr"/>
                      <a:r>
                        <a:rPr lang="en-US" sz="2800" b="1" i="0" u="none" strike="noStrike" dirty="0">
                          <a:solidFill>
                            <a:srgbClr val="000000"/>
                          </a:solidFill>
                          <a:latin typeface="Arial"/>
                        </a:rPr>
                        <a:t>Documents</a:t>
                      </a:r>
                    </a:p>
                  </a:txBody>
                  <a:tcPr marL="0" marR="0" marT="0" marB="0" anchor="ctr"/>
                </a:tc>
                <a:tc>
                  <a:txBody>
                    <a:bodyPr/>
                    <a:lstStyle/>
                    <a:p>
                      <a:pPr algn="l" fontAlgn="b"/>
                      <a:endParaRPr lang="en-US" sz="28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00"/>
                  </a:ext>
                </a:extLst>
              </a:tr>
              <a:tr h="409257">
                <a:tc>
                  <a:txBody>
                    <a:bodyPr/>
                    <a:lstStyle/>
                    <a:p>
                      <a:pPr algn="l" fontAlgn="ctr"/>
                      <a:endParaRPr lang="en-US" sz="2800" b="1" i="0" u="none" strike="noStrike">
                        <a:solidFill>
                          <a:srgbClr val="000000"/>
                        </a:solidFill>
                        <a:latin typeface="Arial"/>
                      </a:endParaRPr>
                    </a:p>
                  </a:txBody>
                  <a:tcPr marL="0" marR="0" marT="0" marB="0" anchor="ctr"/>
                </a:tc>
                <a:tc>
                  <a:txBody>
                    <a:bodyPr/>
                    <a:lstStyle/>
                    <a:p>
                      <a:pPr algn="ctr" fontAlgn="ctr"/>
                      <a:endParaRPr lang="en-US" sz="2800" b="1" i="0" u="none" strike="noStrike">
                        <a:solidFill>
                          <a:srgbClr val="000000"/>
                        </a:solidFill>
                        <a:latin typeface="Arial"/>
                      </a:endParaRPr>
                    </a:p>
                  </a:txBody>
                  <a:tcPr marL="0" marR="0" marT="0" marB="0" anchor="ctr"/>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1"/>
                  </a:ext>
                </a:extLst>
              </a:tr>
              <a:tr h="409257">
                <a:tc>
                  <a:txBody>
                    <a:bodyPr/>
                    <a:lstStyle/>
                    <a:p>
                      <a:pPr algn="l" fontAlgn="b"/>
                      <a:r>
                        <a:rPr lang="en-US" sz="2800" b="0" i="0" u="none" strike="noStrike">
                          <a:solidFill>
                            <a:srgbClr val="000000"/>
                          </a:solidFill>
                          <a:latin typeface="Arial"/>
                        </a:rPr>
                        <a:t>United States </a:t>
                      </a:r>
                    </a:p>
                  </a:txBody>
                  <a:tcPr marL="0" marR="0" marT="0" marB="0" anchor="b"/>
                </a:tc>
                <a:tc>
                  <a:txBody>
                    <a:bodyPr/>
                    <a:lstStyle/>
                    <a:p>
                      <a:pPr algn="r" fontAlgn="b"/>
                      <a:r>
                        <a:rPr lang="en-US" sz="2800" b="0" i="0" u="sng" strike="noStrike" dirty="0">
                          <a:solidFill>
                            <a:srgbClr val="0000FF"/>
                          </a:solidFill>
                          <a:latin typeface="Calibri"/>
                          <a:hlinkClick r:id="rId2" tooltip="View this list of documents"/>
                        </a:rPr>
                        <a:t>98818</a:t>
                      </a:r>
                      <a:endParaRPr lang="en-US" sz="2800" b="0" i="0" u="sng" strike="noStrike" dirty="0">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2"/>
                  </a:ext>
                </a:extLst>
              </a:tr>
              <a:tr h="409257">
                <a:tc>
                  <a:txBody>
                    <a:bodyPr/>
                    <a:lstStyle/>
                    <a:p>
                      <a:pPr algn="l" fontAlgn="b"/>
                      <a:r>
                        <a:rPr lang="en-US" sz="2800" b="0" i="0" u="none" strike="noStrike">
                          <a:solidFill>
                            <a:srgbClr val="000000"/>
                          </a:solidFill>
                          <a:latin typeface="Arial"/>
                        </a:rPr>
                        <a:t>China </a:t>
                      </a:r>
                    </a:p>
                  </a:txBody>
                  <a:tcPr marL="0" marR="0" marT="0" marB="0" anchor="b"/>
                </a:tc>
                <a:tc>
                  <a:txBody>
                    <a:bodyPr/>
                    <a:lstStyle/>
                    <a:p>
                      <a:pPr algn="r" fontAlgn="b"/>
                      <a:r>
                        <a:rPr lang="en-US" sz="2800" b="0" i="0" u="sng" strike="noStrike">
                          <a:solidFill>
                            <a:srgbClr val="0000FF"/>
                          </a:solidFill>
                          <a:latin typeface="Calibri"/>
                          <a:hlinkClick r:id="rId3" tooltip="View this list of documents"/>
                        </a:rPr>
                        <a:t>49625</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3"/>
                  </a:ext>
                </a:extLst>
              </a:tr>
              <a:tr h="409257">
                <a:tc>
                  <a:txBody>
                    <a:bodyPr/>
                    <a:lstStyle/>
                    <a:p>
                      <a:pPr algn="l" fontAlgn="b"/>
                      <a:r>
                        <a:rPr lang="en-US" sz="2800" b="0" i="0" u="none" strike="noStrike">
                          <a:solidFill>
                            <a:srgbClr val="000000"/>
                          </a:solidFill>
                          <a:latin typeface="Arial"/>
                        </a:rPr>
                        <a:t>United Kingdom </a:t>
                      </a:r>
                    </a:p>
                  </a:txBody>
                  <a:tcPr marL="0" marR="0" marT="0" marB="0" anchor="b"/>
                </a:tc>
                <a:tc>
                  <a:txBody>
                    <a:bodyPr/>
                    <a:lstStyle/>
                    <a:p>
                      <a:pPr algn="r" fontAlgn="b"/>
                      <a:r>
                        <a:rPr lang="en-US" sz="2800" b="0" i="0" u="sng" strike="noStrike">
                          <a:solidFill>
                            <a:srgbClr val="0000FF"/>
                          </a:solidFill>
                          <a:latin typeface="Calibri"/>
                          <a:hlinkClick r:id="rId4" tooltip="View this list of documents"/>
                        </a:rPr>
                        <a:t>37389</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4"/>
                  </a:ext>
                </a:extLst>
              </a:tr>
              <a:tr h="409257">
                <a:tc>
                  <a:txBody>
                    <a:bodyPr/>
                    <a:lstStyle/>
                    <a:p>
                      <a:pPr algn="l" fontAlgn="b"/>
                      <a:r>
                        <a:rPr lang="en-US" sz="2800" b="0" i="0" u="none" strike="noStrike" dirty="0">
                          <a:solidFill>
                            <a:srgbClr val="000000"/>
                          </a:solidFill>
                          <a:latin typeface="Arial"/>
                        </a:rPr>
                        <a:t>Germany </a:t>
                      </a:r>
                    </a:p>
                  </a:txBody>
                  <a:tcPr marL="0" marR="0" marT="0" marB="0" anchor="b"/>
                </a:tc>
                <a:tc>
                  <a:txBody>
                    <a:bodyPr/>
                    <a:lstStyle/>
                    <a:p>
                      <a:pPr algn="r" fontAlgn="b"/>
                      <a:r>
                        <a:rPr lang="en-US" sz="2800" b="0" i="0" u="sng" strike="noStrike">
                          <a:solidFill>
                            <a:srgbClr val="0000FF"/>
                          </a:solidFill>
                          <a:latin typeface="Calibri"/>
                          <a:hlinkClick r:id="rId5" tooltip="View this list of documents"/>
                        </a:rPr>
                        <a:t>23094</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5"/>
                  </a:ext>
                </a:extLst>
              </a:tr>
              <a:tr h="409257">
                <a:tc>
                  <a:txBody>
                    <a:bodyPr/>
                    <a:lstStyle/>
                    <a:p>
                      <a:pPr algn="l" fontAlgn="b"/>
                      <a:r>
                        <a:rPr lang="en-US" sz="2800" b="0" i="0" u="none" strike="noStrike" dirty="0">
                          <a:solidFill>
                            <a:srgbClr val="000000"/>
                          </a:solidFill>
                          <a:latin typeface="Arial"/>
                        </a:rPr>
                        <a:t>India </a:t>
                      </a:r>
                    </a:p>
                  </a:txBody>
                  <a:tcPr marL="0" marR="0" marT="0" marB="0" anchor="b">
                    <a:solidFill>
                      <a:srgbClr val="FFFF00"/>
                    </a:solidFill>
                  </a:tcPr>
                </a:tc>
                <a:tc>
                  <a:txBody>
                    <a:bodyPr/>
                    <a:lstStyle/>
                    <a:p>
                      <a:pPr algn="r" fontAlgn="b"/>
                      <a:r>
                        <a:rPr lang="en-US" sz="2800" b="0" i="0" u="sng" strike="noStrike" dirty="0">
                          <a:solidFill>
                            <a:srgbClr val="0000FF"/>
                          </a:solidFill>
                          <a:latin typeface="Calibri"/>
                          <a:hlinkClick r:id="rId6" tooltip="View this list of documents"/>
                        </a:rPr>
                        <a:t>20936</a:t>
                      </a:r>
                      <a:endParaRPr lang="en-US" sz="2800" b="0" i="0" u="sng" strike="noStrike" dirty="0">
                        <a:solidFill>
                          <a:srgbClr val="0000FF"/>
                        </a:solidFill>
                        <a:latin typeface="Calibri"/>
                      </a:endParaRPr>
                    </a:p>
                  </a:txBody>
                  <a:tcPr marL="0" marR="0" marT="0" marB="0" anchor="b">
                    <a:solidFill>
                      <a:srgbClr val="FFFF00"/>
                    </a:solidFill>
                  </a:tcPr>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6"/>
                  </a:ext>
                </a:extLst>
              </a:tr>
              <a:tr h="409257">
                <a:tc>
                  <a:txBody>
                    <a:bodyPr/>
                    <a:lstStyle/>
                    <a:p>
                      <a:pPr algn="l" fontAlgn="b"/>
                      <a:r>
                        <a:rPr lang="en-US" sz="2800" b="0" i="0" u="none" strike="noStrike">
                          <a:solidFill>
                            <a:srgbClr val="000000"/>
                          </a:solidFill>
                          <a:latin typeface="Arial"/>
                        </a:rPr>
                        <a:t>Australia </a:t>
                      </a:r>
                    </a:p>
                  </a:txBody>
                  <a:tcPr marL="0" marR="0" marT="0" marB="0" anchor="b"/>
                </a:tc>
                <a:tc>
                  <a:txBody>
                    <a:bodyPr/>
                    <a:lstStyle/>
                    <a:p>
                      <a:pPr algn="r" fontAlgn="b"/>
                      <a:r>
                        <a:rPr lang="en-US" sz="2800" b="0" i="0" u="sng" strike="noStrike">
                          <a:solidFill>
                            <a:srgbClr val="0000FF"/>
                          </a:solidFill>
                          <a:latin typeface="Calibri"/>
                          <a:hlinkClick r:id="rId7" tooltip="View this list of documents"/>
                        </a:rPr>
                        <a:t>19962</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7"/>
                  </a:ext>
                </a:extLst>
              </a:tr>
              <a:tr h="409257">
                <a:tc>
                  <a:txBody>
                    <a:bodyPr/>
                    <a:lstStyle/>
                    <a:p>
                      <a:pPr algn="l" fontAlgn="b"/>
                      <a:r>
                        <a:rPr lang="en-US" sz="2800" b="0" i="0" u="none" strike="noStrike">
                          <a:solidFill>
                            <a:srgbClr val="000000"/>
                          </a:solidFill>
                          <a:latin typeface="Arial"/>
                        </a:rPr>
                        <a:t>Canada </a:t>
                      </a:r>
                    </a:p>
                  </a:txBody>
                  <a:tcPr marL="0" marR="0" marT="0" marB="0" anchor="b"/>
                </a:tc>
                <a:tc>
                  <a:txBody>
                    <a:bodyPr/>
                    <a:lstStyle/>
                    <a:p>
                      <a:pPr algn="r" fontAlgn="b"/>
                      <a:r>
                        <a:rPr lang="en-US" sz="2800" b="0" i="0" u="sng" strike="noStrike">
                          <a:solidFill>
                            <a:srgbClr val="0000FF"/>
                          </a:solidFill>
                          <a:latin typeface="Calibri"/>
                          <a:hlinkClick r:id="rId8" tooltip="View this list of documents"/>
                        </a:rPr>
                        <a:t>17528</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8"/>
                  </a:ext>
                </a:extLst>
              </a:tr>
              <a:tr h="409257">
                <a:tc>
                  <a:txBody>
                    <a:bodyPr/>
                    <a:lstStyle/>
                    <a:p>
                      <a:pPr algn="l" fontAlgn="b"/>
                      <a:r>
                        <a:rPr lang="en-US" sz="2800" b="0" i="0" u="none" strike="noStrike">
                          <a:solidFill>
                            <a:srgbClr val="000000"/>
                          </a:solidFill>
                          <a:latin typeface="Arial"/>
                        </a:rPr>
                        <a:t>Italy </a:t>
                      </a:r>
                    </a:p>
                  </a:txBody>
                  <a:tcPr marL="0" marR="0" marT="0" marB="0" anchor="b"/>
                </a:tc>
                <a:tc>
                  <a:txBody>
                    <a:bodyPr/>
                    <a:lstStyle/>
                    <a:p>
                      <a:pPr algn="r" fontAlgn="b"/>
                      <a:r>
                        <a:rPr lang="en-US" sz="2800" b="0" i="0" u="sng" strike="noStrike" dirty="0">
                          <a:solidFill>
                            <a:srgbClr val="0000FF"/>
                          </a:solidFill>
                          <a:latin typeface="Calibri"/>
                          <a:hlinkClick r:id="rId9" tooltip="View this list of documents"/>
                        </a:rPr>
                        <a:t>17467</a:t>
                      </a:r>
                      <a:endParaRPr lang="en-US" sz="2800" b="0" i="0" u="sng" strike="noStrike" dirty="0">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09"/>
                  </a:ext>
                </a:extLst>
              </a:tr>
              <a:tr h="409257">
                <a:tc>
                  <a:txBody>
                    <a:bodyPr/>
                    <a:lstStyle/>
                    <a:p>
                      <a:pPr algn="l" fontAlgn="b"/>
                      <a:r>
                        <a:rPr lang="en-US" sz="2800" b="0" i="0" u="none" strike="noStrike">
                          <a:solidFill>
                            <a:srgbClr val="000000"/>
                          </a:solidFill>
                          <a:latin typeface="Arial"/>
                        </a:rPr>
                        <a:t>France </a:t>
                      </a:r>
                    </a:p>
                  </a:txBody>
                  <a:tcPr marL="0" marR="0" marT="0" marB="0" anchor="b"/>
                </a:tc>
                <a:tc>
                  <a:txBody>
                    <a:bodyPr/>
                    <a:lstStyle/>
                    <a:p>
                      <a:pPr algn="r" fontAlgn="b"/>
                      <a:r>
                        <a:rPr lang="en-US" sz="2800" b="0" i="0" u="sng" strike="noStrike">
                          <a:solidFill>
                            <a:srgbClr val="0000FF"/>
                          </a:solidFill>
                          <a:latin typeface="Calibri"/>
                          <a:hlinkClick r:id="rId10" tooltip="View this list of documents"/>
                        </a:rPr>
                        <a:t>15011</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extLst>
                  <a:ext uri="{0D108BD9-81ED-4DB2-BD59-A6C34878D82A}">
                    <a16:rowId xmlns:a16="http://schemas.microsoft.com/office/drawing/2014/main" val="10010"/>
                  </a:ext>
                </a:extLst>
              </a:tr>
              <a:tr h="538730">
                <a:tc>
                  <a:txBody>
                    <a:bodyPr/>
                    <a:lstStyle/>
                    <a:p>
                      <a:pPr algn="l" fontAlgn="b"/>
                      <a:r>
                        <a:rPr lang="en-US" sz="2800" b="0" i="0" u="none" strike="noStrike">
                          <a:solidFill>
                            <a:srgbClr val="000000"/>
                          </a:solidFill>
                          <a:latin typeface="Arial"/>
                        </a:rPr>
                        <a:t>Spain </a:t>
                      </a:r>
                    </a:p>
                  </a:txBody>
                  <a:tcPr marL="0" marR="0" marT="0" marB="0" anchor="b"/>
                </a:tc>
                <a:tc>
                  <a:txBody>
                    <a:bodyPr/>
                    <a:lstStyle/>
                    <a:p>
                      <a:pPr algn="r" fontAlgn="b"/>
                      <a:r>
                        <a:rPr lang="en-US" sz="2800" b="0" i="0" u="sng" strike="noStrike" dirty="0">
                          <a:solidFill>
                            <a:srgbClr val="0000FF"/>
                          </a:solidFill>
                          <a:latin typeface="Calibri"/>
                          <a:hlinkClick r:id="rId11" tooltip="View this list of documents"/>
                        </a:rPr>
                        <a:t>14118</a:t>
                      </a:r>
                      <a:r>
                        <a:rPr lang="en-US" sz="2800" b="0" i="0" u="sng" strike="noStrike" dirty="0">
                          <a:solidFill>
                            <a:srgbClr val="0000FF"/>
                          </a:solidFill>
                          <a:latin typeface="Calibri"/>
                        </a:rPr>
                        <a:t> </a:t>
                      </a:r>
                    </a:p>
                  </a:txBody>
                  <a:tcPr marL="0" marR="0" marT="0" marB="0" anchor="b"/>
                </a:tc>
                <a:tc>
                  <a:txBody>
                    <a:bodyPr/>
                    <a:lstStyle/>
                    <a:p>
                      <a:pPr algn="l" fontAlgn="b"/>
                      <a:endParaRPr lang="en-US" sz="28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11"/>
                  </a:ext>
                </a:extLst>
              </a:tr>
            </a:tbl>
          </a:graphicData>
        </a:graphic>
      </p:graphicFrame>
      <p:sp>
        <p:nvSpPr>
          <p:cNvPr id="2" name="Title 1"/>
          <p:cNvSpPr>
            <a:spLocks noGrp="1"/>
          </p:cNvSpPr>
          <p:nvPr>
            <p:ph type="title"/>
          </p:nvPr>
        </p:nvSpPr>
        <p:spPr>
          <a:xfrm>
            <a:off x="457200" y="152400"/>
            <a:ext cx="8229600" cy="612304"/>
          </a:xfrm>
        </p:spPr>
        <p:txBody>
          <a:bodyPr>
            <a:normAutofit fontScale="90000"/>
          </a:bodyPr>
          <a:lstStyle/>
          <a:p>
            <a:r>
              <a:rPr lang="en-US" dirty="0" smtClean="0"/>
              <a:t>Research Output 2015</a:t>
            </a:r>
            <a:endParaRPr lang="en-US" dirty="0"/>
          </a:p>
        </p:txBody>
      </p:sp>
      <p:sp>
        <p:nvSpPr>
          <p:cNvPr id="5" name="TextBox 4"/>
          <p:cNvSpPr txBox="1"/>
          <p:nvPr/>
        </p:nvSpPr>
        <p:spPr>
          <a:xfrm>
            <a:off x="2483768" y="6309320"/>
            <a:ext cx="2238113" cy="461665"/>
          </a:xfrm>
          <a:prstGeom prst="rect">
            <a:avLst/>
          </a:prstGeom>
          <a:noFill/>
        </p:spPr>
        <p:txBody>
          <a:bodyPr wrap="none" rtlCol="0">
            <a:spAutoFit/>
          </a:bodyPr>
          <a:lstStyle/>
          <a:p>
            <a:r>
              <a:rPr lang="en-US" sz="2400" dirty="0" smtClean="0"/>
              <a:t>Source : Scopus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t>University Grants Commission(UGC) is the controlling body for the University education in India.</a:t>
            </a:r>
          </a:p>
          <a:p>
            <a:pPr algn="just"/>
            <a:r>
              <a:rPr lang="en-IN" dirty="0" smtClean="0"/>
              <a:t>UGC vide minimum standard and procedure for the award of M.Phil./Ph.D. degree regulation 2009, has mandated electronic submission of theses and dissertations under Open Access in its repository-</a:t>
            </a:r>
            <a:r>
              <a:rPr lang="en-IN" dirty="0" err="1" smtClean="0"/>
              <a:t>Shodhganga</a:t>
            </a:r>
            <a:r>
              <a:rPr lang="en-IN" dirty="0" smtClean="0"/>
              <a:t>.</a:t>
            </a:r>
          </a:p>
          <a:p>
            <a:pPr algn="just"/>
            <a:r>
              <a:rPr lang="en-IN" dirty="0" smtClean="0"/>
              <a:t>The e-theses repository known as </a:t>
            </a:r>
            <a:r>
              <a:rPr lang="en-IN" dirty="0" err="1" smtClean="0"/>
              <a:t>Shodhganga</a:t>
            </a:r>
            <a:r>
              <a:rPr lang="en-IN" dirty="0" smtClean="0"/>
              <a:t> has been created by Information Library Network Centre, (INFLIBNET) </a:t>
            </a:r>
            <a:r>
              <a:rPr lang="en-IN" dirty="0" err="1" smtClean="0"/>
              <a:t>Ahmedabad</a:t>
            </a:r>
            <a:r>
              <a:rPr lang="en-IN" dirty="0" smtClean="0"/>
              <a:t>, India.</a:t>
            </a:r>
            <a:endParaRPr lang="en-US" dirty="0"/>
          </a:p>
        </p:txBody>
      </p:sp>
      <p:sp>
        <p:nvSpPr>
          <p:cNvPr id="3" name="Title 2"/>
          <p:cNvSpPr>
            <a:spLocks noGrp="1"/>
          </p:cNvSpPr>
          <p:nvPr>
            <p:ph type="title"/>
          </p:nvPr>
        </p:nvSpPr>
        <p:spPr/>
        <p:txBody>
          <a:bodyPr/>
          <a:lstStyle/>
          <a:p>
            <a:pPr algn="ctr"/>
            <a:r>
              <a:rPr lang="en-US" b="1" dirty="0" smtClean="0">
                <a:solidFill>
                  <a:schemeClr val="tx1"/>
                </a:solidFill>
              </a:rPr>
              <a:t>University Grants Commission</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000108"/>
            <a:ext cx="8501122" cy="5429288"/>
          </a:xfrm>
        </p:spPr>
        <p:txBody>
          <a:bodyPr>
            <a:normAutofit fontScale="92500" lnSpcReduction="20000"/>
          </a:bodyPr>
          <a:lstStyle/>
          <a:p>
            <a:pPr marL="3175" indent="-3175" algn="just">
              <a:buNone/>
            </a:pPr>
            <a:r>
              <a:rPr lang="en-IN" sz="2800" dirty="0" smtClean="0"/>
              <a:t>	UGC has the unique distinction of being the only grant-giving agency in the country which has been vested with two responsibilities: </a:t>
            </a:r>
          </a:p>
          <a:p>
            <a:pPr marL="623888" lvl="1" indent="-354013" algn="just"/>
            <a:r>
              <a:rPr lang="en-IN" dirty="0" smtClean="0"/>
              <a:t>providing funds and that of coordination, </a:t>
            </a:r>
          </a:p>
          <a:p>
            <a:pPr marL="623888" lvl="1" indent="-354013" algn="just"/>
            <a:endParaRPr lang="en-IN" sz="400" dirty="0" smtClean="0"/>
          </a:p>
          <a:p>
            <a:pPr marL="623888" lvl="1" indent="-354013" algn="just"/>
            <a:r>
              <a:rPr lang="en-IN" dirty="0" smtClean="0"/>
              <a:t>determination and maintenance of standards in institutions of higher education.</a:t>
            </a:r>
          </a:p>
          <a:p>
            <a:pPr marL="368935" lvl="1" indent="-3175" algn="just"/>
            <a:endParaRPr lang="en-IN" dirty="0" smtClean="0"/>
          </a:p>
          <a:p>
            <a:pPr algn="just">
              <a:buNone/>
            </a:pPr>
            <a:r>
              <a:rPr lang="en-US" sz="2800" dirty="0" smtClean="0"/>
              <a:t>Further  UGC is mandating INFLIBNET:</a:t>
            </a:r>
          </a:p>
          <a:p>
            <a:pPr algn="just"/>
            <a:r>
              <a:rPr lang="en-US" sz="2800" dirty="0" smtClean="0"/>
              <a:t>To Revolutionize the access of scholarly information in the form of e-resources. </a:t>
            </a:r>
          </a:p>
          <a:p>
            <a:pPr algn="just"/>
            <a:r>
              <a:rPr lang="en-US" sz="2800" dirty="0" smtClean="0"/>
              <a:t>To make e-resources available which play a major role in increasing research output globally. </a:t>
            </a:r>
          </a:p>
          <a:p>
            <a:r>
              <a:rPr lang="en-US" sz="2800" dirty="0" smtClean="0"/>
              <a:t>To enhance the research output of the country </a:t>
            </a:r>
          </a:p>
          <a:p>
            <a:pPr algn="just"/>
            <a:r>
              <a:rPr lang="en-US" sz="2800" dirty="0" smtClean="0"/>
              <a:t>To make access to latest research published in peer reviewed journals  within easy reach of researchers. </a:t>
            </a:r>
            <a:endParaRPr lang="en-IN" sz="2800" dirty="0"/>
          </a:p>
        </p:txBody>
      </p:sp>
      <p:sp>
        <p:nvSpPr>
          <p:cNvPr id="3" name="Title 2"/>
          <p:cNvSpPr>
            <a:spLocks noGrp="1"/>
          </p:cNvSpPr>
          <p:nvPr>
            <p:ph type="title"/>
          </p:nvPr>
        </p:nvSpPr>
        <p:spPr>
          <a:xfrm>
            <a:off x="457200" y="152400"/>
            <a:ext cx="8229600" cy="704832"/>
          </a:xfrm>
        </p:spPr>
        <p:txBody>
          <a:bodyPr>
            <a:normAutofit fontScale="90000"/>
          </a:bodyPr>
          <a:lstStyle/>
          <a:p>
            <a:r>
              <a:rPr lang="en-IN" b="1" dirty="0" smtClean="0">
                <a:solidFill>
                  <a:schemeClr val="tx1"/>
                </a:solidFill>
              </a:rPr>
              <a:t>UGC's mandate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57328"/>
          </a:xfrm>
        </p:spPr>
        <p:txBody>
          <a:bodyPr>
            <a:normAutofit fontScale="92500" lnSpcReduction="20000"/>
          </a:bodyPr>
          <a:lstStyle/>
          <a:p>
            <a:pPr algn="just"/>
            <a:r>
              <a:rPr lang="en-US" dirty="0" smtClean="0"/>
              <a:t>INFLIBNET offers universities to sign </a:t>
            </a:r>
            <a:r>
              <a:rPr lang="en-US" dirty="0" err="1" smtClean="0"/>
              <a:t>MoU</a:t>
            </a:r>
            <a:r>
              <a:rPr lang="en-US" dirty="0" smtClean="0"/>
              <a:t> with the INFLIBNET Centre and mandate submission of electronic version of their theses and dissertation to </a:t>
            </a:r>
            <a:r>
              <a:rPr lang="en-US" dirty="0" err="1" smtClean="0"/>
              <a:t>Shodhganga</a:t>
            </a:r>
            <a:r>
              <a:rPr lang="en-US" dirty="0" smtClean="0"/>
              <a:t>.</a:t>
            </a:r>
          </a:p>
          <a:p>
            <a:pPr algn="just"/>
            <a:r>
              <a:rPr lang="en-US" dirty="0" smtClean="0"/>
              <a:t>Provides financial assistance for digitizing their back-files of theses.</a:t>
            </a:r>
          </a:p>
          <a:p>
            <a:pPr algn="just"/>
            <a:r>
              <a:rPr lang="en-US" dirty="0" smtClean="0"/>
              <a:t>UGC provides financial assistance to the INFLIBNET Centre software tools that detect plagiarized in theses and dissertations and further INFLIBNET provides access to all the Universities with access to Plagiarism  Software/ tools.</a:t>
            </a:r>
          </a:p>
          <a:p>
            <a:pPr algn="just"/>
            <a:r>
              <a:rPr lang="en-US" dirty="0" smtClean="0"/>
              <a:t>Provides facilitates alerting and analytical services for deploying data mining and other technology tools.</a:t>
            </a:r>
          </a:p>
        </p:txBody>
      </p:sp>
      <p:sp>
        <p:nvSpPr>
          <p:cNvPr id="3" name="Title 2"/>
          <p:cNvSpPr>
            <a:spLocks noGrp="1"/>
          </p:cNvSpPr>
          <p:nvPr>
            <p:ph type="title"/>
          </p:nvPr>
        </p:nvSpPr>
        <p:spPr/>
        <p:txBody>
          <a:bodyPr/>
          <a:lstStyle/>
          <a:p>
            <a:r>
              <a:rPr lang="en-US" b="1" dirty="0" smtClean="0">
                <a:solidFill>
                  <a:schemeClr val="tx1"/>
                </a:solidFill>
              </a:rPr>
              <a:t>INFLIBNET @ETD</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dirty="0" smtClean="0"/>
              <a:t>"</a:t>
            </a:r>
            <a:r>
              <a:rPr lang="en-US" dirty="0" err="1" smtClean="0"/>
              <a:t>Shodhganga</a:t>
            </a:r>
            <a:r>
              <a:rPr lang="en-US" dirty="0" smtClean="0"/>
              <a:t>" denotes to digital repository of Indian Electronic Theses and Dissertations set-up by the INFLIBNET Centre. </a:t>
            </a:r>
          </a:p>
          <a:p>
            <a:pPr algn="just"/>
            <a:r>
              <a:rPr lang="en-US" dirty="0" smtClean="0"/>
              <a:t>"</a:t>
            </a:r>
            <a:r>
              <a:rPr lang="en-US" dirty="0" err="1" smtClean="0"/>
              <a:t>Shodh</a:t>
            </a:r>
            <a:r>
              <a:rPr lang="en-US" dirty="0" smtClean="0"/>
              <a:t>" in </a:t>
            </a:r>
            <a:r>
              <a:rPr lang="en-US" dirty="0" err="1" smtClean="0"/>
              <a:t>sanskrit</a:t>
            </a:r>
            <a:r>
              <a:rPr lang="en-US" dirty="0" smtClean="0"/>
              <a:t> means ‘Research and Discovery’</a:t>
            </a:r>
          </a:p>
          <a:p>
            <a:pPr algn="just"/>
            <a:r>
              <a:rPr lang="en-US" dirty="0" smtClean="0"/>
              <a:t>“</a:t>
            </a:r>
            <a:r>
              <a:rPr lang="en-US" dirty="0" err="1" smtClean="0"/>
              <a:t>Ganga</a:t>
            </a:r>
            <a:r>
              <a:rPr lang="en-US" dirty="0" smtClean="0"/>
              <a:t>” is the </a:t>
            </a:r>
            <a:r>
              <a:rPr lang="en-US" dirty="0" err="1" smtClean="0"/>
              <a:t>holi</a:t>
            </a:r>
            <a:r>
              <a:rPr lang="en-US" dirty="0" smtClean="0"/>
              <a:t> river of India which symbolizes ‘reservoir of  intellectual output’.</a:t>
            </a:r>
          </a:p>
          <a:p>
            <a:pPr algn="just"/>
            <a:r>
              <a:rPr lang="en-IN" dirty="0" smtClean="0"/>
              <a:t>About 94,000 e-theses have been deposited to </a:t>
            </a:r>
            <a:r>
              <a:rPr lang="en-IN" dirty="0" err="1" smtClean="0"/>
              <a:t>Shodhganga</a:t>
            </a:r>
            <a:r>
              <a:rPr lang="en-IN" dirty="0" smtClean="0"/>
              <a:t> by 259 Universities from India. </a:t>
            </a:r>
          </a:p>
          <a:p>
            <a:pPr algn="just"/>
            <a:r>
              <a:rPr lang="en-IN" dirty="0" smtClean="0"/>
              <a:t>Only 275 Universities from India have formally joined </a:t>
            </a:r>
            <a:r>
              <a:rPr lang="en-IN" dirty="0" err="1" smtClean="0"/>
              <a:t>Shodhganga</a:t>
            </a:r>
            <a:r>
              <a:rPr lang="en-IN" dirty="0" smtClean="0"/>
              <a:t>.</a:t>
            </a:r>
          </a:p>
          <a:p>
            <a:pPr algn="just"/>
            <a:r>
              <a:rPr lang="en-IN" dirty="0" smtClean="0"/>
              <a:t>About 3500 synopsis have been uploaded.</a:t>
            </a:r>
          </a:p>
          <a:p>
            <a:pPr algn="just"/>
            <a:endParaRPr lang="en-US" dirty="0"/>
          </a:p>
        </p:txBody>
      </p:sp>
      <p:sp>
        <p:nvSpPr>
          <p:cNvPr id="3" name="Title 2"/>
          <p:cNvSpPr>
            <a:spLocks noGrp="1"/>
          </p:cNvSpPr>
          <p:nvPr>
            <p:ph type="title"/>
          </p:nvPr>
        </p:nvSpPr>
        <p:spPr/>
        <p:txBody>
          <a:bodyPr/>
          <a:lstStyle/>
          <a:p>
            <a:r>
              <a:rPr lang="en-IN" b="1" dirty="0" err="1" smtClean="0">
                <a:solidFill>
                  <a:schemeClr val="tx1"/>
                </a:solidFill>
              </a:rPr>
              <a:t>Shodhganga</a:t>
            </a:r>
            <a:endParaRPr lang="en-US" b="1"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1228</TotalTime>
  <Words>1225</Words>
  <Application>Microsoft Office PowerPoint</Application>
  <PresentationFormat>Affichage à l'écran (4:3)</PresentationFormat>
  <Paragraphs>168</Paragraphs>
  <Slides>42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42</vt:i4>
      </vt:variant>
    </vt:vector>
  </HeadingPairs>
  <TitlesOfParts>
    <vt:vector size="49" baseType="lpstr">
      <vt:lpstr>Arial</vt:lpstr>
      <vt:lpstr>Calibri</vt:lpstr>
      <vt:lpstr>Lucida Sans Unicode</vt:lpstr>
      <vt:lpstr>Verdana</vt:lpstr>
      <vt:lpstr>Wingdings 2</vt:lpstr>
      <vt:lpstr>Wingdings 3</vt:lpstr>
      <vt:lpstr>Concourse</vt:lpstr>
      <vt:lpstr>ETD Publishing, Open Access and Embargo Experiences in Indian Universities</vt:lpstr>
      <vt:lpstr>Indian Higher Education System</vt:lpstr>
      <vt:lpstr>Growth of Indian Higher Education System</vt:lpstr>
      <vt:lpstr>Research in Indian Universities</vt:lpstr>
      <vt:lpstr>Research Output 2015</vt:lpstr>
      <vt:lpstr>University Grants Commission</vt:lpstr>
      <vt:lpstr>UGC's mandate </vt:lpstr>
      <vt:lpstr>INFLIBNET @ETD</vt:lpstr>
      <vt:lpstr>Shodhganga</vt:lpstr>
      <vt:lpstr>Shodhganga @ Tech</vt:lpstr>
      <vt:lpstr>Shodhganga @ Tech</vt:lpstr>
      <vt:lpstr>Thesis Contribution</vt:lpstr>
      <vt:lpstr>Survey on Indian Universities @ ETD</vt:lpstr>
      <vt:lpstr>Survey Results</vt:lpstr>
      <vt:lpstr>Research Programme Conducted</vt:lpstr>
      <vt:lpstr>How theses/dissertations are received in the Library?</vt:lpstr>
      <vt:lpstr>Are all theses digitized</vt:lpstr>
      <vt:lpstr>Provision of mandatory submission of electronic copy of theses and dissertations</vt:lpstr>
      <vt:lpstr>University have guidelines for electronic submission of theses and dissertations</vt:lpstr>
      <vt:lpstr>Whether University has developed digital archiving system, i.e. open Access to theses and dissertations</vt:lpstr>
      <vt:lpstr>Software used for Digital Archiving</vt:lpstr>
      <vt:lpstr>Whether Thesis Submission started to Shodhganga</vt:lpstr>
      <vt:lpstr>Number of Theses submitted to Shodhganga as of now</vt:lpstr>
      <vt:lpstr>Are you using any anti-plagiarism tool</vt:lpstr>
      <vt:lpstr>Anti-plagiarism tool used by Universities</vt:lpstr>
      <vt:lpstr>Does University has Embargo policy for open access to electronic theses and dissertations</vt:lpstr>
      <vt:lpstr>Duration of Embargo Period </vt:lpstr>
      <vt:lpstr>Access to Theses and Dissertations</vt:lpstr>
      <vt:lpstr>Whether organizing any programme on plagiarism awareness</vt:lpstr>
      <vt:lpstr>Whether using or providing support to the users with reference management tool</vt:lpstr>
      <vt:lpstr>Organizing Author workshop for faculty and students</vt:lpstr>
      <vt:lpstr>Whether organizing any research methodology workshop for faculty and students</vt:lpstr>
      <vt:lpstr>Providing any grammar tool to the researchers</vt:lpstr>
      <vt:lpstr>Mandatory Paper Submission</vt:lpstr>
      <vt:lpstr>Impact of E-thesis on Research Output</vt:lpstr>
      <vt:lpstr>Problems in Implementation</vt:lpstr>
      <vt:lpstr>Status of the ETD Publishing</vt:lpstr>
      <vt:lpstr>Open Access</vt:lpstr>
      <vt:lpstr>Work Remaining</vt:lpstr>
      <vt:lpstr>Future</vt:lpstr>
      <vt:lpstr>Thank You</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ETD Publishing, Open Access and Embargo: Experiences in Indian Universities</dc:title>
  <dc:creator>DELL</dc:creator>
  <cp:lastModifiedBy>Emmanuelle FOURNEL</cp:lastModifiedBy>
  <cp:revision>67</cp:revision>
  <dcterms:created xsi:type="dcterms:W3CDTF">2016-06-30T18:54:55Z</dcterms:created>
  <dcterms:modified xsi:type="dcterms:W3CDTF">2016-11-21T09:04:12Z</dcterms:modified>
</cp:coreProperties>
</file>