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67" r:id="rId16"/>
    <p:sldId id="275" r:id="rId17"/>
    <p:sldId id="280" r:id="rId18"/>
    <p:sldId id="276" r:id="rId19"/>
    <p:sldId id="268" r:id="rId20"/>
    <p:sldId id="277" r:id="rId21"/>
    <p:sldId id="271" r:id="rId22"/>
    <p:sldId id="272" r:id="rId23"/>
    <p:sldId id="273" r:id="rId24"/>
    <p:sldId id="278" r:id="rId25"/>
    <p:sldId id="279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lm\Desktop\ALEX\STAPS\DOCTORAT%20STAPS%20Physiopsycho\Doctorat%201&#232;re%20ann&#233;e\1er%20article%20th&#232;se\ETUDE%202%20DATA%20ISSUE%20DU%20DIAGNOFORM\Article\RESULTATS\Copie%20de%20Tables&amp;Figures%204%20Juill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lm\Desktop\ALEX\STAPS\DOCTORAT%20STAPS%20Physiopsycho\Doctorat%201&#232;re%20ann&#233;e\1er%20article%20th&#232;se\ETUDE%202%20DATA%20ISSUE%20DU%20DIAGNOFORM\Article\RESULTATS\Copie%20de%20Tables&amp;Figures%204%20Juill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lm\Desktop\ALEX\STAPS\DOCTORAT%20STAPS%20Physiopsycho\Doctorat%201&#232;re%20ann&#233;e\1er%20article%20th&#232;se\ETUDE%202%20DATA%20ISSUE%20DU%20DIAGNOFORM\Article\RESULTATS\Copie%20de%20Tables&amp;Figures%204%20Juill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lm\Desktop\ALEX\STAPS\DOCTORAT%20STAPS%20Physiopsycho\Doctorat%201&#232;re%20ann&#233;e\1er%20article%20th&#232;se\ETUDE%202%20DATA%20ISSUE%20DU%20DIAGNOFORM\Article\RESULTATS\Copie%20de%20Tables&amp;Figures%204%20Juill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lm\Desktop\ALEX\STAPS\DOCTORAT%20STAPS%20Physiopsycho\Doctorat%201&#232;re%20ann&#233;e\1er%20article%20th&#232;se\ETUDE%202%20DATA%20ISSUE%20DU%20DIAGNOFORM\Article\RESULTATS\Copie%20de%20Tables&amp;Figures%204%20Juille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lm\Desktop\ALEX\STAPS\DOCTORAT%20STAPS%20Physiopsycho\Doctorat%201&#232;re%20ann&#233;e\1er%20article%20th&#232;se\ETUDE%202%20DATA%20ISSUE%20DU%20DIAGNOFORM\Article\RESULTATS\R&#233;sultats%20Tableaux%202%20Juille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80811489472901E-2"/>
          <c:y val="6.0185204731446104E-2"/>
          <c:w val="0.89997922134733155"/>
          <c:h val="0.76436789151356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Feuil1!$H$15</c:f>
              <c:strCache>
                <c:ptCount val="1"/>
                <c:pt idx="0">
                  <c:v>QF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03-4F76-A988-7A6EA896EFB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03-4F76-A988-7A6EA896EFBA}"/>
              </c:ext>
            </c:extLst>
          </c:dPt>
          <c:dPt>
            <c:idx val="2"/>
            <c:invertIfNegative val="0"/>
            <c:bubble3D val="0"/>
            <c:spPr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03-4F76-A988-7A6EA896EFB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03-4F76-A988-7A6EA896EFBA}"/>
              </c:ext>
            </c:extLst>
          </c:dPt>
          <c:dPt>
            <c:idx val="4"/>
            <c:invertIfNegative val="0"/>
            <c:bubble3D val="0"/>
            <c:spPr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A03-4F76-A988-7A6EA896EFB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A03-4F76-A988-7A6EA896EFBA}"/>
              </c:ext>
            </c:extLst>
          </c:dPt>
          <c:errBars>
            <c:errBarType val="both"/>
            <c:errValType val="cust"/>
            <c:noEndCap val="0"/>
            <c:plus>
              <c:numRef>
                <c:f>Feuil1!$B$12:$G$12</c:f>
                <c:numCache>
                  <c:formatCode>General</c:formatCode>
                  <c:ptCount val="6"/>
                  <c:pt idx="0">
                    <c:v>8.9</c:v>
                  </c:pt>
                  <c:pt idx="1">
                    <c:v>8.4</c:v>
                  </c:pt>
                  <c:pt idx="2">
                    <c:v>9.4</c:v>
                  </c:pt>
                  <c:pt idx="3">
                    <c:v>8.6999999999999993</c:v>
                  </c:pt>
                  <c:pt idx="4">
                    <c:v>10.5</c:v>
                  </c:pt>
                  <c:pt idx="5">
                    <c:v>9.4</c:v>
                  </c:pt>
                </c:numCache>
              </c:numRef>
            </c:plus>
            <c:minus>
              <c:numRef>
                <c:f>Feuil1!$B$12:$G$12</c:f>
                <c:numCache>
                  <c:formatCode>General</c:formatCode>
                  <c:ptCount val="6"/>
                  <c:pt idx="0">
                    <c:v>8.9</c:v>
                  </c:pt>
                  <c:pt idx="1">
                    <c:v>8.4</c:v>
                  </c:pt>
                  <c:pt idx="2">
                    <c:v>9.4</c:v>
                  </c:pt>
                  <c:pt idx="3">
                    <c:v>8.6999999999999993</c:v>
                  </c:pt>
                  <c:pt idx="4">
                    <c:v>10.5</c:v>
                  </c:pt>
                  <c:pt idx="5">
                    <c:v>9.4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Feuil1!$I$13:$N$14</c:f>
              <c:multiLvlStrCache>
                <c:ptCount val="6"/>
                <c:lvl>
                  <c:pt idx="0">
                    <c:v>Garçons</c:v>
                  </c:pt>
                  <c:pt idx="1">
                    <c:v>Filles</c:v>
                  </c:pt>
                  <c:pt idx="2">
                    <c:v>Garçons</c:v>
                  </c:pt>
                  <c:pt idx="3">
                    <c:v>Filles</c:v>
                  </c:pt>
                  <c:pt idx="4">
                    <c:v>Garçons</c:v>
                  </c:pt>
                  <c:pt idx="5">
                    <c:v>Filles</c:v>
                  </c:pt>
                </c:lvl>
                <c:lvl>
                  <c:pt idx="0">
                    <c:v>5-6 ans</c:v>
                  </c:pt>
                  <c:pt idx="2">
                    <c:v>7-8 ans</c:v>
                  </c:pt>
                  <c:pt idx="4">
                    <c:v>9-10 ans</c:v>
                  </c:pt>
                </c:lvl>
              </c:multiLvlStrCache>
            </c:multiLvlStrRef>
          </c:cat>
          <c:val>
            <c:numRef>
              <c:f>Feuil1!$I$15:$N$15</c:f>
              <c:numCache>
                <c:formatCode>General</c:formatCode>
                <c:ptCount val="6"/>
                <c:pt idx="0">
                  <c:v>46</c:v>
                </c:pt>
                <c:pt idx="1">
                  <c:v>44.3</c:v>
                </c:pt>
                <c:pt idx="2">
                  <c:v>54.1</c:v>
                </c:pt>
                <c:pt idx="3">
                  <c:v>52.1</c:v>
                </c:pt>
                <c:pt idx="4">
                  <c:v>62.8</c:v>
                </c:pt>
                <c:pt idx="5">
                  <c:v>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03-4F76-A988-7A6EA896E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6"/>
        <c:axId val="763620040"/>
        <c:axId val="758953408"/>
      </c:barChart>
      <c:catAx>
        <c:axId val="76362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8953408"/>
        <c:crosses val="autoZero"/>
        <c:auto val="1"/>
        <c:lblAlgn val="ctr"/>
        <c:lblOffset val="100"/>
        <c:noMultiLvlLbl val="0"/>
      </c:catAx>
      <c:valAx>
        <c:axId val="75895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763620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0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'Effet genre'!$A$3</c:f>
              <c:strCache>
                <c:ptCount val="1"/>
                <c:pt idx="0">
                  <c:v>Quotient de forme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18-4CE0-90BE-63D4081035A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18-4CE0-90BE-63D4081035A4}"/>
              </c:ext>
            </c:extLst>
          </c:dPt>
          <c:errBars>
            <c:errBarType val="both"/>
            <c:errValType val="cust"/>
            <c:noEndCap val="0"/>
            <c:plus>
              <c:numRef>
                <c:f>'Effet genre'!$B$4:$C$4</c:f>
                <c:numCache>
                  <c:formatCode>General</c:formatCode>
                  <c:ptCount val="2"/>
                  <c:pt idx="0">
                    <c:v>11.22</c:v>
                  </c:pt>
                  <c:pt idx="1">
                    <c:v>10.199999999999999</c:v>
                  </c:pt>
                </c:numCache>
              </c:numRef>
            </c:plus>
            <c:minus>
              <c:numRef>
                <c:f>'Effet genre'!$B$4:$C$4</c:f>
                <c:numCache>
                  <c:formatCode>General</c:formatCode>
                  <c:ptCount val="2"/>
                  <c:pt idx="0">
                    <c:v>11.22</c:v>
                  </c:pt>
                  <c:pt idx="1">
                    <c:v>10.199999999999999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'Effet genre'!$B$2:$C$2</c:f>
              <c:strCache>
                <c:ptCount val="2"/>
                <c:pt idx="0">
                  <c:v>Garçons </c:v>
                </c:pt>
                <c:pt idx="1">
                  <c:v>Filles</c:v>
                </c:pt>
              </c:strCache>
            </c:strRef>
          </c:cat>
          <c:val>
            <c:numRef>
              <c:f>'Effet genre'!$B$3:$C$3</c:f>
              <c:numCache>
                <c:formatCode>General</c:formatCode>
                <c:ptCount val="2"/>
                <c:pt idx="0">
                  <c:v>55.65</c:v>
                </c:pt>
                <c:pt idx="1">
                  <c:v>53.55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18-4CE0-90BE-63D408103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3045104"/>
        <c:axId val="773041496"/>
      </c:barChart>
      <c:catAx>
        <c:axId val="77304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773041496"/>
        <c:crosses val="autoZero"/>
        <c:auto val="1"/>
        <c:lblAlgn val="ctr"/>
        <c:lblOffset val="100"/>
        <c:noMultiLvlLbl val="0"/>
      </c:catAx>
      <c:valAx>
        <c:axId val="773041496"/>
        <c:scaling>
          <c:orientation val="minMax"/>
          <c:min val="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Quotient de forme (/100)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77304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26618547681539"/>
          <c:y val="4.6296296296296294E-2"/>
          <c:w val="0.848178258967629"/>
          <c:h val="0.8480941965587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'Effet genre'!$D$3</c:f>
              <c:strCache>
                <c:ptCount val="1"/>
                <c:pt idx="0">
                  <c:v>Pourcentage de licencié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15-4A71-A16D-E3F588B0039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15-4A71-A16D-E3F588B00392}"/>
              </c:ext>
            </c:extLst>
          </c:dPt>
          <c:cat>
            <c:strRef>
              <c:f>'Effet genre'!$E$2:$F$2</c:f>
              <c:strCache>
                <c:ptCount val="2"/>
                <c:pt idx="0">
                  <c:v>Garçons</c:v>
                </c:pt>
                <c:pt idx="1">
                  <c:v>Filles</c:v>
                </c:pt>
              </c:strCache>
            </c:strRef>
          </c:cat>
          <c:val>
            <c:numRef>
              <c:f>'Effet genre'!$E$3:$F$3</c:f>
              <c:numCache>
                <c:formatCode>General</c:formatCode>
                <c:ptCount val="2"/>
                <c:pt idx="0">
                  <c:v>63.3</c:v>
                </c:pt>
                <c:pt idx="1">
                  <c:v>49.7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15-4A71-A16D-E3F588B00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594464"/>
        <c:axId val="431595776"/>
      </c:barChart>
      <c:catAx>
        <c:axId val="43159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431595776"/>
        <c:crosses val="autoZero"/>
        <c:auto val="1"/>
        <c:lblAlgn val="ctr"/>
        <c:lblOffset val="100"/>
        <c:noMultiLvlLbl val="0"/>
      </c:catAx>
      <c:valAx>
        <c:axId val="431595776"/>
        <c:scaling>
          <c:orientation val="minMax"/>
          <c:max val="7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Licencié en club sportif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43159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08335815861089"/>
          <c:y val="5.7613213094900202E-2"/>
          <c:w val="0.77136111111111116"/>
          <c:h val="0.71590259550889468"/>
        </c:manualLayout>
      </c:layout>
      <c:barChart>
        <c:barDir val="col"/>
        <c:grouping val="clustered"/>
        <c:varyColors val="0"/>
        <c:ser>
          <c:idx val="0"/>
          <c:order val="0"/>
          <c:tx>
            <c:v>Quotient of physical fitness</c:v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Figure1!$C$3:$C$6</c:f>
                <c:numCache>
                  <c:formatCode>General</c:formatCode>
                  <c:ptCount val="4"/>
                  <c:pt idx="0">
                    <c:v>10.1</c:v>
                  </c:pt>
                  <c:pt idx="1">
                    <c:v>10.8</c:v>
                  </c:pt>
                  <c:pt idx="2">
                    <c:v>10</c:v>
                  </c:pt>
                  <c:pt idx="3">
                    <c:v>9.6</c:v>
                  </c:pt>
                </c:numCache>
              </c:numRef>
            </c:plus>
            <c:minus>
              <c:numRef>
                <c:f>Figure1!$C$3:$C$6</c:f>
                <c:numCache>
                  <c:formatCode>General</c:formatCode>
                  <c:ptCount val="4"/>
                  <c:pt idx="0">
                    <c:v>10.1</c:v>
                  </c:pt>
                  <c:pt idx="1">
                    <c:v>10.8</c:v>
                  </c:pt>
                  <c:pt idx="2">
                    <c:v>10</c:v>
                  </c:pt>
                  <c:pt idx="3">
                    <c:v>9.6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Figure1!$A$3:$A$6</c:f>
              <c:strCache>
                <c:ptCount val="4"/>
                <c:pt idx="0">
                  <c:v>IP</c:v>
                </c:pt>
                <c:pt idx="1">
                  <c:v>NP</c:v>
                </c:pt>
                <c:pt idx="2">
                  <c:v>Surpoids</c:v>
                </c:pt>
                <c:pt idx="3">
                  <c:v>Obèse</c:v>
                </c:pt>
              </c:strCache>
            </c:strRef>
          </c:cat>
          <c:val>
            <c:numRef>
              <c:f>Figure1!$B$3:$B$6</c:f>
              <c:numCache>
                <c:formatCode>General</c:formatCode>
                <c:ptCount val="4"/>
                <c:pt idx="0">
                  <c:v>53.2</c:v>
                </c:pt>
                <c:pt idx="1">
                  <c:v>55.9</c:v>
                </c:pt>
                <c:pt idx="2">
                  <c:v>52.3</c:v>
                </c:pt>
                <c:pt idx="3">
                  <c:v>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D-4ACD-BAFB-6ACE21E3F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353567"/>
        <c:axId val="470960671"/>
      </c:barChart>
      <c:catAx>
        <c:axId val="2863535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fr-FR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Classe d'IMC</a:t>
                </a:r>
              </a:p>
            </c:rich>
          </c:tx>
          <c:layout>
            <c:manualLayout>
              <c:xMode val="edge"/>
              <c:yMode val="edge"/>
              <c:x val="0.46187182033839508"/>
              <c:y val="0.8407888855020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470960671"/>
        <c:crossesAt val="30"/>
        <c:auto val="1"/>
        <c:lblAlgn val="ctr"/>
        <c:lblOffset val="100"/>
        <c:noMultiLvlLbl val="0"/>
      </c:catAx>
      <c:valAx>
        <c:axId val="470960671"/>
        <c:scaling>
          <c:orientation val="minMax"/>
          <c:max val="70"/>
          <c:min val="3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fr-F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Quotient de forme (score)</a:t>
                </a:r>
              </a:p>
            </c:rich>
          </c:tx>
          <c:layout>
            <c:manualLayout>
              <c:xMode val="edge"/>
              <c:yMode val="edge"/>
              <c:x val="9.0838718043160765E-2"/>
              <c:y val="0.136111860674793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28635356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6696545205005"/>
          <c:y val="6.0185053580609556E-2"/>
          <c:w val="0.848178258967629"/>
          <c:h val="0.753186789151356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'Effet IMC'!$B$1:$E$1</c:f>
              <c:strCache>
                <c:ptCount val="4"/>
                <c:pt idx="0">
                  <c:v>IP</c:v>
                </c:pt>
                <c:pt idx="1">
                  <c:v>NP</c:v>
                </c:pt>
                <c:pt idx="2">
                  <c:v>Surpoids</c:v>
                </c:pt>
                <c:pt idx="3">
                  <c:v>Obèse</c:v>
                </c:pt>
              </c:strCache>
            </c:strRef>
          </c:cat>
          <c:val>
            <c:numRef>
              <c:f>'Effet IMC'!$B$2:$E$2</c:f>
              <c:numCache>
                <c:formatCode>General</c:formatCode>
                <c:ptCount val="4"/>
                <c:pt idx="0">
                  <c:v>55.9</c:v>
                </c:pt>
                <c:pt idx="1">
                  <c:v>57.9</c:v>
                </c:pt>
                <c:pt idx="2">
                  <c:v>54.9</c:v>
                </c:pt>
                <c:pt idx="3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7-487A-AFB2-A08530B07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612832"/>
        <c:axId val="431613160"/>
      </c:barChart>
      <c:catAx>
        <c:axId val="431612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Classe d'IMC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431613160"/>
        <c:crossesAt val="30"/>
        <c:auto val="1"/>
        <c:lblAlgn val="ctr"/>
        <c:lblOffset val="100"/>
        <c:noMultiLvlLbl val="0"/>
      </c:catAx>
      <c:valAx>
        <c:axId val="431613160"/>
        <c:scaling>
          <c:orientation val="minMax"/>
          <c:max val="60"/>
          <c:min val="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fr-F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Licencié</a:t>
                </a:r>
                <a:r>
                  <a:rPr lang="fr-FR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 club sportifs (%)</a:t>
                </a:r>
                <a:endParaRPr lang="fr-FR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4316128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Evolution du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niveau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CP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fonction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classification des sports.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Quotient de forme (/100)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Feuil1!$B$4:$F$4</c:f>
                <c:numCache>
                  <c:formatCode>General</c:formatCode>
                  <c:ptCount val="5"/>
                  <c:pt idx="0">
                    <c:v>11.4</c:v>
                  </c:pt>
                  <c:pt idx="1">
                    <c:v>10.5</c:v>
                  </c:pt>
                  <c:pt idx="2">
                    <c:v>10</c:v>
                  </c:pt>
                  <c:pt idx="3">
                    <c:v>10.6</c:v>
                  </c:pt>
                  <c:pt idx="4">
                    <c:v>10.6</c:v>
                  </c:pt>
                </c:numCache>
              </c:numRef>
            </c:plus>
            <c:minus>
              <c:numRef>
                <c:f>Feuil1!$B$4:$F$4</c:f>
                <c:numCache>
                  <c:formatCode>General</c:formatCode>
                  <c:ptCount val="5"/>
                  <c:pt idx="0">
                    <c:v>11.4</c:v>
                  </c:pt>
                  <c:pt idx="1">
                    <c:v>10.5</c:v>
                  </c:pt>
                  <c:pt idx="2">
                    <c:v>10</c:v>
                  </c:pt>
                  <c:pt idx="3">
                    <c:v>10.6</c:v>
                  </c:pt>
                  <c:pt idx="4">
                    <c:v>10.6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Feuil1!$B$1:$F$1</c:f>
              <c:strCache>
                <c:ptCount val="5"/>
                <c:pt idx="0">
                  <c:v>CA1</c:v>
                </c:pt>
                <c:pt idx="1">
                  <c:v>CA2</c:v>
                </c:pt>
                <c:pt idx="2">
                  <c:v>CA3</c:v>
                </c:pt>
                <c:pt idx="3">
                  <c:v>CA4</c:v>
                </c:pt>
                <c:pt idx="4">
                  <c:v>NSP</c:v>
                </c:pt>
              </c:strCache>
            </c:strRef>
          </c:cat>
          <c:val>
            <c:numRef>
              <c:f>Feuil1!$B$2:$F$2</c:f>
              <c:numCache>
                <c:formatCode>General</c:formatCode>
                <c:ptCount val="5"/>
                <c:pt idx="0">
                  <c:v>57.5</c:v>
                </c:pt>
                <c:pt idx="1">
                  <c:v>55.2</c:v>
                </c:pt>
                <c:pt idx="2">
                  <c:v>54.8</c:v>
                </c:pt>
                <c:pt idx="3">
                  <c:v>57.1</c:v>
                </c:pt>
                <c:pt idx="4">
                  <c:v>51.9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C7-4A76-903B-99B0D7E79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9413688"/>
        <c:axId val="519410408"/>
      </c:barChart>
      <c:catAx>
        <c:axId val="51941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519410408"/>
        <c:crosses val="autoZero"/>
        <c:auto val="1"/>
        <c:lblAlgn val="ctr"/>
        <c:lblOffset val="100"/>
        <c:noMultiLvlLbl val="0"/>
      </c:catAx>
      <c:valAx>
        <c:axId val="519410408"/>
        <c:scaling>
          <c:orientation val="minMax"/>
          <c:min val="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fr-F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Quotient</a:t>
                </a:r>
                <a:r>
                  <a:rPr lang="fr-FR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Forme (/100)</a:t>
                </a:r>
                <a:endParaRPr lang="fr-FR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519413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8C335-9572-4AE3-BD8E-346A1DC9458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3FF8706-C7CF-47DD-8396-9F93365526F0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I- Introduction</a:t>
          </a:r>
        </a:p>
      </dgm:t>
    </dgm:pt>
    <dgm:pt modelId="{BD28900E-DF65-47D6-B3A0-33F710AE4F00}" type="parTrans" cxnId="{9CB22AA0-96CA-4D4D-8313-BCCF5BFAA476}">
      <dgm:prSet/>
      <dgm:spPr/>
      <dgm:t>
        <a:bodyPr/>
        <a:lstStyle/>
        <a:p>
          <a:endParaRPr lang="fr-FR"/>
        </a:p>
      </dgm:t>
    </dgm:pt>
    <dgm:pt modelId="{A5C5C778-8A20-4AD2-9F00-7C24C5671939}" type="sibTrans" cxnId="{9CB22AA0-96CA-4D4D-8313-BCCF5BFAA476}">
      <dgm:prSet/>
      <dgm:spPr/>
      <dgm:t>
        <a:bodyPr/>
        <a:lstStyle/>
        <a:p>
          <a:endParaRPr lang="fr-FR"/>
        </a:p>
      </dgm:t>
    </dgm:pt>
    <dgm:pt modelId="{E326C97A-F450-418F-8AE5-9FC1E128810B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/>
            <a:t>II- Matériel et méthode</a:t>
          </a:r>
        </a:p>
      </dgm:t>
    </dgm:pt>
    <dgm:pt modelId="{9C8086C7-BA4E-458C-8AAF-D47F0A5E0BA7}" type="parTrans" cxnId="{161A2239-111F-4FFC-93E5-32F994281410}">
      <dgm:prSet/>
      <dgm:spPr/>
      <dgm:t>
        <a:bodyPr/>
        <a:lstStyle/>
        <a:p>
          <a:endParaRPr lang="fr-FR"/>
        </a:p>
      </dgm:t>
    </dgm:pt>
    <dgm:pt modelId="{43B4D6F0-8874-4689-B00C-BCE80633E7B8}" type="sibTrans" cxnId="{161A2239-111F-4FFC-93E5-32F994281410}">
      <dgm:prSet/>
      <dgm:spPr/>
      <dgm:t>
        <a:bodyPr/>
        <a:lstStyle/>
        <a:p>
          <a:endParaRPr lang="fr-FR"/>
        </a:p>
      </dgm:t>
    </dgm:pt>
    <dgm:pt modelId="{D16F6132-6874-43EB-B8A5-83D09A1B0FFA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IV- Conclusion</a:t>
          </a:r>
        </a:p>
      </dgm:t>
    </dgm:pt>
    <dgm:pt modelId="{95A52B10-84EE-48E0-86F0-153F7C661A8D}" type="parTrans" cxnId="{5423BCB9-FF28-450F-A624-698C99974730}">
      <dgm:prSet/>
      <dgm:spPr/>
      <dgm:t>
        <a:bodyPr/>
        <a:lstStyle/>
        <a:p>
          <a:endParaRPr lang="fr-FR"/>
        </a:p>
      </dgm:t>
    </dgm:pt>
    <dgm:pt modelId="{A23A2DDD-440F-493C-ABF5-9FBE1C6589FE}" type="sibTrans" cxnId="{5423BCB9-FF28-450F-A624-698C99974730}">
      <dgm:prSet/>
      <dgm:spPr/>
      <dgm:t>
        <a:bodyPr/>
        <a:lstStyle/>
        <a:p>
          <a:endParaRPr lang="fr-FR"/>
        </a:p>
      </dgm:t>
    </dgm:pt>
    <dgm:pt modelId="{F23B2106-ADBB-42A5-80D3-411641BA98A8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III- Résultats et discussion</a:t>
          </a:r>
        </a:p>
      </dgm:t>
    </dgm:pt>
    <dgm:pt modelId="{6D2397A9-77FF-42F7-B768-26623C0E24D2}" type="parTrans" cxnId="{3940C4F7-14FA-44CA-B322-FD1158E361DF}">
      <dgm:prSet/>
      <dgm:spPr/>
      <dgm:t>
        <a:bodyPr/>
        <a:lstStyle/>
        <a:p>
          <a:endParaRPr lang="fr-FR"/>
        </a:p>
      </dgm:t>
    </dgm:pt>
    <dgm:pt modelId="{DDC57AD0-2EE3-43E9-BAA3-5491A3092CA6}" type="sibTrans" cxnId="{3940C4F7-14FA-44CA-B322-FD1158E361DF}">
      <dgm:prSet/>
      <dgm:spPr/>
      <dgm:t>
        <a:bodyPr/>
        <a:lstStyle/>
        <a:p>
          <a:endParaRPr lang="fr-FR"/>
        </a:p>
      </dgm:t>
    </dgm:pt>
    <dgm:pt modelId="{C17D9FDA-F8C2-4EDA-B32B-778ADD9B96EC}" type="pres">
      <dgm:prSet presAssocID="{1398C335-9572-4AE3-BD8E-346A1DC9458C}" presName="outerComposite" presStyleCnt="0">
        <dgm:presLayoutVars>
          <dgm:chMax val="5"/>
          <dgm:dir/>
          <dgm:resizeHandles val="exact"/>
        </dgm:presLayoutVars>
      </dgm:prSet>
      <dgm:spPr/>
    </dgm:pt>
    <dgm:pt modelId="{5943F027-245B-483A-922C-D94DD8C0E742}" type="pres">
      <dgm:prSet presAssocID="{1398C335-9572-4AE3-BD8E-346A1DC9458C}" presName="dummyMaxCanvas" presStyleCnt="0">
        <dgm:presLayoutVars/>
      </dgm:prSet>
      <dgm:spPr/>
    </dgm:pt>
    <dgm:pt modelId="{7EDD4F30-2CE2-42F3-BC95-92036F1EB6F1}" type="pres">
      <dgm:prSet presAssocID="{1398C335-9572-4AE3-BD8E-346A1DC9458C}" presName="FourNodes_1" presStyleLbl="node1" presStyleIdx="0" presStyleCnt="4">
        <dgm:presLayoutVars>
          <dgm:bulletEnabled val="1"/>
        </dgm:presLayoutVars>
      </dgm:prSet>
      <dgm:spPr/>
    </dgm:pt>
    <dgm:pt modelId="{E215EB2D-8A56-42C0-B42C-8E0254DBDA5D}" type="pres">
      <dgm:prSet presAssocID="{1398C335-9572-4AE3-BD8E-346A1DC9458C}" presName="FourNodes_2" presStyleLbl="node1" presStyleIdx="1" presStyleCnt="4">
        <dgm:presLayoutVars>
          <dgm:bulletEnabled val="1"/>
        </dgm:presLayoutVars>
      </dgm:prSet>
      <dgm:spPr/>
    </dgm:pt>
    <dgm:pt modelId="{1BAB0D33-9081-4550-8500-643E0C7ECCB4}" type="pres">
      <dgm:prSet presAssocID="{1398C335-9572-4AE3-BD8E-346A1DC9458C}" presName="FourNodes_3" presStyleLbl="node1" presStyleIdx="2" presStyleCnt="4">
        <dgm:presLayoutVars>
          <dgm:bulletEnabled val="1"/>
        </dgm:presLayoutVars>
      </dgm:prSet>
      <dgm:spPr/>
    </dgm:pt>
    <dgm:pt modelId="{D8FD8A55-7999-48B1-9DCE-AEB35D4AA847}" type="pres">
      <dgm:prSet presAssocID="{1398C335-9572-4AE3-BD8E-346A1DC9458C}" presName="FourNodes_4" presStyleLbl="node1" presStyleIdx="3" presStyleCnt="4">
        <dgm:presLayoutVars>
          <dgm:bulletEnabled val="1"/>
        </dgm:presLayoutVars>
      </dgm:prSet>
      <dgm:spPr/>
    </dgm:pt>
    <dgm:pt modelId="{24197728-ED63-4F29-8CCB-16FBE11A0E31}" type="pres">
      <dgm:prSet presAssocID="{1398C335-9572-4AE3-BD8E-346A1DC9458C}" presName="FourConn_1-2" presStyleLbl="fgAccFollowNode1" presStyleIdx="0" presStyleCnt="3">
        <dgm:presLayoutVars>
          <dgm:bulletEnabled val="1"/>
        </dgm:presLayoutVars>
      </dgm:prSet>
      <dgm:spPr/>
    </dgm:pt>
    <dgm:pt modelId="{D43692A5-2B81-4086-B5EB-2484EEDD93EE}" type="pres">
      <dgm:prSet presAssocID="{1398C335-9572-4AE3-BD8E-346A1DC9458C}" presName="FourConn_2-3" presStyleLbl="fgAccFollowNode1" presStyleIdx="1" presStyleCnt="3">
        <dgm:presLayoutVars>
          <dgm:bulletEnabled val="1"/>
        </dgm:presLayoutVars>
      </dgm:prSet>
      <dgm:spPr/>
    </dgm:pt>
    <dgm:pt modelId="{49AAB413-9744-442F-9966-17F28EC7558A}" type="pres">
      <dgm:prSet presAssocID="{1398C335-9572-4AE3-BD8E-346A1DC9458C}" presName="FourConn_3-4" presStyleLbl="fgAccFollowNode1" presStyleIdx="2" presStyleCnt="3">
        <dgm:presLayoutVars>
          <dgm:bulletEnabled val="1"/>
        </dgm:presLayoutVars>
      </dgm:prSet>
      <dgm:spPr/>
    </dgm:pt>
    <dgm:pt modelId="{1E2CA6CC-FCA8-42DB-998A-55E052B571ED}" type="pres">
      <dgm:prSet presAssocID="{1398C335-9572-4AE3-BD8E-346A1DC9458C}" presName="FourNodes_1_text" presStyleLbl="node1" presStyleIdx="3" presStyleCnt="4">
        <dgm:presLayoutVars>
          <dgm:bulletEnabled val="1"/>
        </dgm:presLayoutVars>
      </dgm:prSet>
      <dgm:spPr/>
    </dgm:pt>
    <dgm:pt modelId="{0EC9D8C9-FE13-40CA-B939-3CC19591BBB8}" type="pres">
      <dgm:prSet presAssocID="{1398C335-9572-4AE3-BD8E-346A1DC9458C}" presName="FourNodes_2_text" presStyleLbl="node1" presStyleIdx="3" presStyleCnt="4">
        <dgm:presLayoutVars>
          <dgm:bulletEnabled val="1"/>
        </dgm:presLayoutVars>
      </dgm:prSet>
      <dgm:spPr/>
    </dgm:pt>
    <dgm:pt modelId="{3235866D-662E-46E6-9A37-D07A9B7160D3}" type="pres">
      <dgm:prSet presAssocID="{1398C335-9572-4AE3-BD8E-346A1DC9458C}" presName="FourNodes_3_text" presStyleLbl="node1" presStyleIdx="3" presStyleCnt="4">
        <dgm:presLayoutVars>
          <dgm:bulletEnabled val="1"/>
        </dgm:presLayoutVars>
      </dgm:prSet>
      <dgm:spPr/>
    </dgm:pt>
    <dgm:pt modelId="{FDBE02EE-2326-4381-AA8A-4DEF528230FA}" type="pres">
      <dgm:prSet presAssocID="{1398C335-9572-4AE3-BD8E-346A1DC9458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E86CE07-C950-4889-A611-ED7D0A53B747}" type="presOf" srcId="{DDC57AD0-2EE3-43E9-BAA3-5491A3092CA6}" destId="{49AAB413-9744-442F-9966-17F28EC7558A}" srcOrd="0" destOrd="0" presId="urn:microsoft.com/office/officeart/2005/8/layout/vProcess5"/>
    <dgm:cxn modelId="{8E26DD1D-49F7-4938-809E-B6675904F76D}" type="presOf" srcId="{E3FF8706-C7CF-47DD-8396-9F93365526F0}" destId="{7EDD4F30-2CE2-42F3-BC95-92036F1EB6F1}" srcOrd="0" destOrd="0" presId="urn:microsoft.com/office/officeart/2005/8/layout/vProcess5"/>
    <dgm:cxn modelId="{2EF8E11D-57E4-454B-8F79-3838E780C3D8}" type="presOf" srcId="{1398C335-9572-4AE3-BD8E-346A1DC9458C}" destId="{C17D9FDA-F8C2-4EDA-B32B-778ADD9B96EC}" srcOrd="0" destOrd="0" presId="urn:microsoft.com/office/officeart/2005/8/layout/vProcess5"/>
    <dgm:cxn modelId="{0507C927-C69B-4DD6-AA8D-96D634B57342}" type="presOf" srcId="{F23B2106-ADBB-42A5-80D3-411641BA98A8}" destId="{3235866D-662E-46E6-9A37-D07A9B7160D3}" srcOrd="1" destOrd="0" presId="urn:microsoft.com/office/officeart/2005/8/layout/vProcess5"/>
    <dgm:cxn modelId="{161A2239-111F-4FFC-93E5-32F994281410}" srcId="{1398C335-9572-4AE3-BD8E-346A1DC9458C}" destId="{E326C97A-F450-418F-8AE5-9FC1E128810B}" srcOrd="1" destOrd="0" parTransId="{9C8086C7-BA4E-458C-8AAF-D47F0A5E0BA7}" sibTransId="{43B4D6F0-8874-4689-B00C-BCE80633E7B8}"/>
    <dgm:cxn modelId="{96C9A483-EFE4-47ED-BBDE-4C06247327E0}" type="presOf" srcId="{E326C97A-F450-418F-8AE5-9FC1E128810B}" destId="{E215EB2D-8A56-42C0-B42C-8E0254DBDA5D}" srcOrd="0" destOrd="0" presId="urn:microsoft.com/office/officeart/2005/8/layout/vProcess5"/>
    <dgm:cxn modelId="{6A653791-61C1-418A-AD7F-A3DA703C0F84}" type="presOf" srcId="{E3FF8706-C7CF-47DD-8396-9F93365526F0}" destId="{1E2CA6CC-FCA8-42DB-998A-55E052B571ED}" srcOrd="1" destOrd="0" presId="urn:microsoft.com/office/officeart/2005/8/layout/vProcess5"/>
    <dgm:cxn modelId="{434B2F92-F703-4788-A511-A0A51AE3AFF4}" type="presOf" srcId="{A5C5C778-8A20-4AD2-9F00-7C24C5671939}" destId="{24197728-ED63-4F29-8CCB-16FBE11A0E31}" srcOrd="0" destOrd="0" presId="urn:microsoft.com/office/officeart/2005/8/layout/vProcess5"/>
    <dgm:cxn modelId="{2CFD8F96-769A-46DD-8001-2297072A00E2}" type="presOf" srcId="{43B4D6F0-8874-4689-B00C-BCE80633E7B8}" destId="{D43692A5-2B81-4086-B5EB-2484EEDD93EE}" srcOrd="0" destOrd="0" presId="urn:microsoft.com/office/officeart/2005/8/layout/vProcess5"/>
    <dgm:cxn modelId="{299E519B-1B20-49EF-A701-3A7A13EBC63A}" type="presOf" srcId="{E326C97A-F450-418F-8AE5-9FC1E128810B}" destId="{0EC9D8C9-FE13-40CA-B939-3CC19591BBB8}" srcOrd="1" destOrd="0" presId="urn:microsoft.com/office/officeart/2005/8/layout/vProcess5"/>
    <dgm:cxn modelId="{9CB22AA0-96CA-4D4D-8313-BCCF5BFAA476}" srcId="{1398C335-9572-4AE3-BD8E-346A1DC9458C}" destId="{E3FF8706-C7CF-47DD-8396-9F93365526F0}" srcOrd="0" destOrd="0" parTransId="{BD28900E-DF65-47D6-B3A0-33F710AE4F00}" sibTransId="{A5C5C778-8A20-4AD2-9F00-7C24C5671939}"/>
    <dgm:cxn modelId="{5423BCB9-FF28-450F-A624-698C99974730}" srcId="{1398C335-9572-4AE3-BD8E-346A1DC9458C}" destId="{D16F6132-6874-43EB-B8A5-83D09A1B0FFA}" srcOrd="3" destOrd="0" parTransId="{95A52B10-84EE-48E0-86F0-153F7C661A8D}" sibTransId="{A23A2DDD-440F-493C-ABF5-9FBE1C6589FE}"/>
    <dgm:cxn modelId="{18BAA2BC-AC8C-4E10-AD4A-B9894674DD3C}" type="presOf" srcId="{D16F6132-6874-43EB-B8A5-83D09A1B0FFA}" destId="{D8FD8A55-7999-48B1-9DCE-AEB35D4AA847}" srcOrd="0" destOrd="0" presId="urn:microsoft.com/office/officeart/2005/8/layout/vProcess5"/>
    <dgm:cxn modelId="{62F6B6CF-0FD6-4126-977C-51995E6A62BD}" type="presOf" srcId="{F23B2106-ADBB-42A5-80D3-411641BA98A8}" destId="{1BAB0D33-9081-4550-8500-643E0C7ECCB4}" srcOrd="0" destOrd="0" presId="urn:microsoft.com/office/officeart/2005/8/layout/vProcess5"/>
    <dgm:cxn modelId="{5B7300DF-392B-4C5F-AEB7-B45263DC1DF0}" type="presOf" srcId="{D16F6132-6874-43EB-B8A5-83D09A1B0FFA}" destId="{FDBE02EE-2326-4381-AA8A-4DEF528230FA}" srcOrd="1" destOrd="0" presId="urn:microsoft.com/office/officeart/2005/8/layout/vProcess5"/>
    <dgm:cxn modelId="{3940C4F7-14FA-44CA-B322-FD1158E361DF}" srcId="{1398C335-9572-4AE3-BD8E-346A1DC9458C}" destId="{F23B2106-ADBB-42A5-80D3-411641BA98A8}" srcOrd="2" destOrd="0" parTransId="{6D2397A9-77FF-42F7-B768-26623C0E24D2}" sibTransId="{DDC57AD0-2EE3-43E9-BAA3-5491A3092CA6}"/>
    <dgm:cxn modelId="{47DF372E-4BB6-4A06-8B06-ADE5D7048EA3}" type="presParOf" srcId="{C17D9FDA-F8C2-4EDA-B32B-778ADD9B96EC}" destId="{5943F027-245B-483A-922C-D94DD8C0E742}" srcOrd="0" destOrd="0" presId="urn:microsoft.com/office/officeart/2005/8/layout/vProcess5"/>
    <dgm:cxn modelId="{27ACA365-A935-4E4C-BF6D-2B2EA88BB56C}" type="presParOf" srcId="{C17D9FDA-F8C2-4EDA-B32B-778ADD9B96EC}" destId="{7EDD4F30-2CE2-42F3-BC95-92036F1EB6F1}" srcOrd="1" destOrd="0" presId="urn:microsoft.com/office/officeart/2005/8/layout/vProcess5"/>
    <dgm:cxn modelId="{E65A16E4-1F1E-4CCA-8E74-97B955A7798E}" type="presParOf" srcId="{C17D9FDA-F8C2-4EDA-B32B-778ADD9B96EC}" destId="{E215EB2D-8A56-42C0-B42C-8E0254DBDA5D}" srcOrd="2" destOrd="0" presId="urn:microsoft.com/office/officeart/2005/8/layout/vProcess5"/>
    <dgm:cxn modelId="{BA8D42C6-10B8-4575-AD85-464EE8D53D75}" type="presParOf" srcId="{C17D9FDA-F8C2-4EDA-B32B-778ADD9B96EC}" destId="{1BAB0D33-9081-4550-8500-643E0C7ECCB4}" srcOrd="3" destOrd="0" presId="urn:microsoft.com/office/officeart/2005/8/layout/vProcess5"/>
    <dgm:cxn modelId="{D983CB91-1598-44CB-A7B2-A0AAC8F35F50}" type="presParOf" srcId="{C17D9FDA-F8C2-4EDA-B32B-778ADD9B96EC}" destId="{D8FD8A55-7999-48B1-9DCE-AEB35D4AA847}" srcOrd="4" destOrd="0" presId="urn:microsoft.com/office/officeart/2005/8/layout/vProcess5"/>
    <dgm:cxn modelId="{5E7145F2-D143-4EC2-A08C-54E804ED7AAC}" type="presParOf" srcId="{C17D9FDA-F8C2-4EDA-B32B-778ADD9B96EC}" destId="{24197728-ED63-4F29-8CCB-16FBE11A0E31}" srcOrd="5" destOrd="0" presId="urn:microsoft.com/office/officeart/2005/8/layout/vProcess5"/>
    <dgm:cxn modelId="{1429B3FE-D667-4424-B107-967BC2189F15}" type="presParOf" srcId="{C17D9FDA-F8C2-4EDA-B32B-778ADD9B96EC}" destId="{D43692A5-2B81-4086-B5EB-2484EEDD93EE}" srcOrd="6" destOrd="0" presId="urn:microsoft.com/office/officeart/2005/8/layout/vProcess5"/>
    <dgm:cxn modelId="{FAFFEE5C-121C-4E24-B6E7-C559B04DEDC4}" type="presParOf" srcId="{C17D9FDA-F8C2-4EDA-B32B-778ADD9B96EC}" destId="{49AAB413-9744-442F-9966-17F28EC7558A}" srcOrd="7" destOrd="0" presId="urn:microsoft.com/office/officeart/2005/8/layout/vProcess5"/>
    <dgm:cxn modelId="{5F2D1D00-0E0E-4025-AC50-A422C54FBB5E}" type="presParOf" srcId="{C17D9FDA-F8C2-4EDA-B32B-778ADD9B96EC}" destId="{1E2CA6CC-FCA8-42DB-998A-55E052B571ED}" srcOrd="8" destOrd="0" presId="urn:microsoft.com/office/officeart/2005/8/layout/vProcess5"/>
    <dgm:cxn modelId="{78241ACB-B243-4ED1-A01B-1D9894F6F766}" type="presParOf" srcId="{C17D9FDA-F8C2-4EDA-B32B-778ADD9B96EC}" destId="{0EC9D8C9-FE13-40CA-B939-3CC19591BBB8}" srcOrd="9" destOrd="0" presId="urn:microsoft.com/office/officeart/2005/8/layout/vProcess5"/>
    <dgm:cxn modelId="{0FC9E72E-F6B6-4D17-B287-E61A1E0B10BB}" type="presParOf" srcId="{C17D9FDA-F8C2-4EDA-B32B-778ADD9B96EC}" destId="{3235866D-662E-46E6-9A37-D07A9B7160D3}" srcOrd="10" destOrd="0" presId="urn:microsoft.com/office/officeart/2005/8/layout/vProcess5"/>
    <dgm:cxn modelId="{A74D697B-157C-491F-9E53-C70B201FA217}" type="presParOf" srcId="{C17D9FDA-F8C2-4EDA-B32B-778ADD9B96EC}" destId="{FDBE02EE-2326-4381-AA8A-4DEF528230F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D4F30-2CE2-42F3-BC95-92036F1EB6F1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I- Introduction</a:t>
          </a:r>
        </a:p>
      </dsp:txBody>
      <dsp:txXfrm>
        <a:off x="28038" y="28038"/>
        <a:ext cx="7298593" cy="901218"/>
      </dsp:txXfrm>
    </dsp:sp>
    <dsp:sp modelId="{E215EB2D-8A56-42C0-B42C-8E0254DBDA5D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II- Matériel et méthode</a:t>
          </a:r>
        </a:p>
      </dsp:txBody>
      <dsp:txXfrm>
        <a:off x="732583" y="1159385"/>
        <a:ext cx="7029617" cy="901218"/>
      </dsp:txXfrm>
    </dsp:sp>
    <dsp:sp modelId="{1BAB0D33-9081-4550-8500-643E0C7ECCB4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III- Résultats et discussion</a:t>
          </a:r>
        </a:p>
      </dsp:txBody>
      <dsp:txXfrm>
        <a:off x="1426612" y="2290733"/>
        <a:ext cx="7040133" cy="901218"/>
      </dsp:txXfrm>
    </dsp:sp>
    <dsp:sp modelId="{D8FD8A55-7999-48B1-9DCE-AEB35D4AA847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IV- Conclusion</a:t>
          </a:r>
        </a:p>
      </dsp:txBody>
      <dsp:txXfrm>
        <a:off x="2131157" y="3422081"/>
        <a:ext cx="7029617" cy="901218"/>
      </dsp:txXfrm>
    </dsp:sp>
    <dsp:sp modelId="{24197728-ED63-4F29-8CCB-16FBE11A0E31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/>
        </a:p>
      </dsp:txBody>
      <dsp:txXfrm>
        <a:off x="7930242" y="733200"/>
        <a:ext cx="342233" cy="468236"/>
      </dsp:txXfrm>
    </dsp:sp>
    <dsp:sp modelId="{D43692A5-2B81-4086-B5EB-2484EEDD93EE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/>
        </a:p>
      </dsp:txBody>
      <dsp:txXfrm>
        <a:off x="8634787" y="1864548"/>
        <a:ext cx="342233" cy="468236"/>
      </dsp:txXfrm>
    </dsp:sp>
    <dsp:sp modelId="{49AAB413-9744-442F-9966-17F28EC7558A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C35C1-89C6-4452-A2CB-3A9087B7425C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B7B77-C27E-4710-BDA8-D6F32B51A2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34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Parler des qualités physiques composant la condition physique: Endurance – Force – Vitesse – Coordination – Souplesse.</a:t>
            </a:r>
            <a:br>
              <a:rPr lang="fr-FR" dirty="0"/>
            </a:br>
            <a:r>
              <a:rPr lang="fr-FR" dirty="0"/>
              <a:t>Globalement le niveau de CP a fortement diminué depuis les années 1970 notamment du à une augmentation des comportements sédentaires et une diminution du niveau d’AP.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B7B77-C27E-4710-BDA8-D6F32B51A2B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21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Diagnoform</a:t>
            </a:r>
            <a:r>
              <a:rPr lang="fr-FR" dirty="0"/>
              <a:t> Kid évaluation de la condition physique via 5 tests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B7B77-C27E-4710-BDA8-D6F32B51A2B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77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Augmentation de la masse maigre qui est un facteur de performance anaérobie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B7B77-C27E-4710-BDA8-D6F32B51A2B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99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F8C3A-1432-43B0-AF4E-5456EF38D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F97395-3995-455C-BD66-BF0BDCEED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4DE890-F49F-484B-B295-B3768371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1F2B-E4B7-4935-A306-D6269E04D23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66244C-E597-4EF5-8728-627551F9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6A7E28-E8DE-446E-922E-42748B9F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ED82-42AE-4683-8883-D1622DA9E4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A93C7-B36C-4BDC-A05F-F6BB1836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1F9ADD-0780-408D-9B65-61D40FFAA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0B3DFA-4971-452C-8062-5146C931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1F2B-E4B7-4935-A306-D6269E04D23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EDED1C-4D0C-4A8E-8819-F1662939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48E97C-E0E9-4100-881A-92940F91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ED82-42AE-4683-8883-D1622DA9E4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25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DD4677-07FF-422D-AB3B-B49871929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8295E9-8F56-4451-A731-BDBD9EDF4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F84E6A-AE59-47C4-938E-0F5CECA4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1F2B-E4B7-4935-A306-D6269E04D23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7FB884-5F68-4398-BD58-0E7923B8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9FC00F-BBCF-4899-A03E-5B7F6374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ED82-42AE-4683-8883-D1622DA9E4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36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B8EC8-B5D0-46DF-A6AF-B271B471B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638973-1FE0-4E45-A6AE-DB00467CE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C46F6A-1DC1-4438-932F-792741C9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1F2B-E4B7-4935-A306-D6269E04D23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9B454C-2B56-47E4-A7C7-EC12F0BD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978ED2-C272-4C26-92F5-C7115407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ED82-42AE-4683-8883-D1622DA9E4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4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19B85-9B74-448C-96BD-6A3198D8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731B06-CFBE-4ABF-BEC3-CA8E79E2A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FD0F5-22A5-406E-A0BE-DB2B241C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1F2B-E4B7-4935-A306-D6269E04D23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35B710-6801-46A2-9DA9-B5268A11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9B2A31-9E43-4601-B9DF-F21AF096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ED82-42AE-4683-8883-D1622DA9E4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33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9199E-8FE9-4CFA-940B-57A29B339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127DC1-4751-4BEB-91BA-C3D41F69E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A23DA6-D069-414C-8441-D4EA2FE95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17E2CD-F28F-41F1-88C0-B47A87E2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1F2B-E4B7-4935-A306-D6269E04D23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95FE7A-B663-4F2A-B2CD-FF54A918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CD4AF1-D89D-4EC3-8592-6B33EDCC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ED82-42AE-4683-8883-D1622DA9E4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83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8EB00-5FD2-4E65-BA3A-CB650C43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66D3C6-E94A-4C73-8465-BF00BCA7D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32195C-476C-4469-9882-643B14C02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CA15C-67EF-4F62-B563-799B53677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357DAB-C00F-4F9A-8AB8-30A2CB1A9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2C0ADB1-4043-4E37-BACE-21C87186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1F2B-E4B7-4935-A306-D6269E04D23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AD67788-1DA1-46E2-956D-D8001287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B2FE86-C327-4F94-8AFD-DFE30DD7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ED82-42AE-4683-8883-D1622DA9E4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27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E1779A-E65C-46F3-B902-D7062138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7CBA6C-C04C-4B41-8618-C7433988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1F2B-E4B7-4935-A306-D6269E04D23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C5188D-AC01-4C21-BF4F-D17F8CAA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AE355C-ED03-4AB6-902F-23BBB070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ED82-42AE-4683-8883-D1622DA9E4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37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E612F9F-BEED-4E3A-BF0A-EABE1DDB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1F2B-E4B7-4935-A306-D6269E04D23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7F9139-985C-4294-8786-4C994609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1F6952-6380-488B-9EF9-351D1013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ED82-42AE-4683-8883-D1622DA9E4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02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F74D00-70E5-4CA1-8FD2-2ACACB229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3C4F31-6EED-49E5-BDE5-36F8FE7D8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613EFC-6A99-4B4E-8FB5-B2424B43C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3844C9-AB76-428B-BC5B-0374682F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1F2B-E4B7-4935-A306-D6269E04D23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64D9BD-89D3-40AE-B1FE-784AB7B3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E5708A-AEF1-44A4-BA28-4223C92D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ED82-42AE-4683-8883-D1622DA9E4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83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CF964-D702-471F-8CA8-00BF5908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76DB14-BB95-4297-8A2D-1E1B025D5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CCB718-B931-4342-901F-617E368BE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F642DB-FD23-46FD-9866-39D2C2BA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1F2B-E4B7-4935-A306-D6269E04D23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D59400-7D80-4DEF-BDCF-C0C326D8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A98AC4-11DD-4038-A349-0A3776F4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ED82-42AE-4683-8883-D1622DA9E4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60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D6FD97-BBBF-41D6-8EE5-11176CDD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ECCD13-D88D-4A77-B9C5-B9F55E29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C13634-2BAF-402B-AAE7-777604988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91F2B-E4B7-4935-A306-D6269E04D232}" type="datetimeFigureOut">
              <a:rPr lang="fr-FR" smtClean="0"/>
              <a:t>13/04/2021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98C6B7-CF8C-4A6A-A286-3B31839F6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B8459-FE90-4B98-8BCE-A7E06D875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ED82-42AE-4683-8883-D1622DA9E4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86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F19CFE6-7621-4FFB-A4F3-53DFD3860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0111" cy="415353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4DD1A1-652B-4ECB-A8DE-07087A834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0491" y="0"/>
            <a:ext cx="86415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271F3E-C693-4F5F-9E5F-B543945DD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61ECEA6-7641-4E64-B7FA-48A744908E7D}"/>
              </a:ext>
            </a:extLst>
          </p:cNvPr>
          <p:cNvSpPr txBox="1"/>
          <p:nvPr/>
        </p:nvSpPr>
        <p:spPr>
          <a:xfrm>
            <a:off x="1079761" y="4406078"/>
            <a:ext cx="6290161" cy="99028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Séminaire</a:t>
            </a:r>
            <a:r>
              <a:rPr lang="en-US" sz="2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Santé</a:t>
            </a:r>
            <a:r>
              <a:rPr lang="en-US" sz="2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CETAPS 15 Avril 2021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Effet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de la pratique sportive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club sur la condition physique et la corpulence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auprès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de 15 000 enfants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français</a:t>
            </a:r>
            <a:endParaRPr lang="en-US" sz="20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reeform 75">
            <a:extLst>
              <a:ext uri="{FF2B5EF4-FFF2-40B4-BE49-F238E27FC236}">
                <a16:creationId xmlns:a16="http://schemas.microsoft.com/office/drawing/2014/main" id="{D4A67D3B-CF15-41C0-AEB5-8D857A8AE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3138412" cy="3315551"/>
          </a:xfrm>
          <a:custGeom>
            <a:avLst/>
            <a:gdLst>
              <a:gd name="connsiteX0" fmla="*/ 0 w 3138412"/>
              <a:gd name="connsiteY0" fmla="*/ 0 h 3315551"/>
              <a:gd name="connsiteX1" fmla="*/ 2697473 w 3138412"/>
              <a:gd name="connsiteY1" fmla="*/ 0 h 3315551"/>
              <a:gd name="connsiteX2" fmla="*/ 2788573 w 3138412"/>
              <a:gd name="connsiteY2" fmla="*/ 121826 h 3315551"/>
              <a:gd name="connsiteX3" fmla="*/ 3138412 w 3138412"/>
              <a:gd name="connsiteY3" fmla="*/ 1267122 h 3315551"/>
              <a:gd name="connsiteX4" fmla="*/ 1089983 w 3138412"/>
              <a:gd name="connsiteY4" fmla="*/ 3315551 h 3315551"/>
              <a:gd name="connsiteX5" fmla="*/ 113581 w 3138412"/>
              <a:gd name="connsiteY5" fmla="*/ 3068317 h 3315551"/>
              <a:gd name="connsiteX6" fmla="*/ 0 w 3138412"/>
              <a:gd name="connsiteY6" fmla="*/ 2999315 h 331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8412" h="3315551">
                <a:moveTo>
                  <a:pt x="0" y="0"/>
                </a:moveTo>
                <a:lnTo>
                  <a:pt x="2697473" y="0"/>
                </a:lnTo>
                <a:lnTo>
                  <a:pt x="2788573" y="121826"/>
                </a:lnTo>
                <a:cubicBezTo>
                  <a:pt x="3009443" y="448758"/>
                  <a:pt x="3138412" y="842879"/>
                  <a:pt x="3138412" y="1267122"/>
                </a:cubicBezTo>
                <a:cubicBezTo>
                  <a:pt x="3138412" y="2398438"/>
                  <a:pt x="2221299" y="3315551"/>
                  <a:pt x="1089983" y="3315551"/>
                </a:cubicBezTo>
                <a:cubicBezTo>
                  <a:pt x="736447" y="3315551"/>
                  <a:pt x="403829" y="3225989"/>
                  <a:pt x="113581" y="3068317"/>
                </a:cubicBezTo>
                <a:lnTo>
                  <a:pt x="0" y="299931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 descr="Accueil | Cetaps UFR - STAPS">
            <a:extLst>
              <a:ext uri="{FF2B5EF4-FFF2-40B4-BE49-F238E27FC236}">
                <a16:creationId xmlns:a16="http://schemas.microsoft.com/office/drawing/2014/main" id="{E86BEA75-CCA2-4F4B-ABC8-550ABBC9C9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48" y="974657"/>
            <a:ext cx="2344824" cy="987294"/>
          </a:xfrm>
          <a:prstGeom prst="rect">
            <a:avLst/>
          </a:prstGeom>
          <a:noFill/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EE44E17-6A21-4DF3-9573-0819D6F00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0441" y="563445"/>
            <a:ext cx="3123224" cy="3123224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Réglement intérieur | Cetaps UFR - STAPS">
            <a:extLst>
              <a:ext uri="{FF2B5EF4-FFF2-40B4-BE49-F238E27FC236}">
                <a16:creationId xmlns:a16="http://schemas.microsoft.com/office/drawing/2014/main" id="{0F727524-97B8-499D-B904-A5D353CE75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1072" y="1719552"/>
            <a:ext cx="2121962" cy="811011"/>
          </a:xfrm>
          <a:prstGeom prst="rect">
            <a:avLst/>
          </a:prstGeom>
          <a:noFill/>
        </p:spPr>
      </p:pic>
      <p:sp>
        <p:nvSpPr>
          <p:cNvPr id="24" name="Freeform 67">
            <a:extLst>
              <a:ext uri="{FF2B5EF4-FFF2-40B4-BE49-F238E27FC236}">
                <a16:creationId xmlns:a16="http://schemas.microsoft.com/office/drawing/2014/main" id="{1DE44A29-0857-4193-8859-8E5D8A3CD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0733" y="0"/>
            <a:ext cx="3693492" cy="2106382"/>
          </a:xfrm>
          <a:custGeom>
            <a:avLst/>
            <a:gdLst>
              <a:gd name="connsiteX0" fmla="*/ 20343 w 3693492"/>
              <a:gd name="connsiteY0" fmla="*/ 0 h 2106382"/>
              <a:gd name="connsiteX1" fmla="*/ 3673149 w 3693492"/>
              <a:gd name="connsiteY1" fmla="*/ 0 h 2106382"/>
              <a:gd name="connsiteX2" fmla="*/ 3683957 w 3693492"/>
              <a:gd name="connsiteY2" fmla="*/ 70817 h 2106382"/>
              <a:gd name="connsiteX3" fmla="*/ 3693492 w 3693492"/>
              <a:gd name="connsiteY3" fmla="*/ 259636 h 2106382"/>
              <a:gd name="connsiteX4" fmla="*/ 1846746 w 3693492"/>
              <a:gd name="connsiteY4" fmla="*/ 2106382 h 2106382"/>
              <a:gd name="connsiteX5" fmla="*/ 0 w 3693492"/>
              <a:gd name="connsiteY5" fmla="*/ 259636 h 2106382"/>
              <a:gd name="connsiteX6" fmla="*/ 9535 w 3693492"/>
              <a:gd name="connsiteY6" fmla="*/ 70817 h 210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3492" h="2106382">
                <a:moveTo>
                  <a:pt x="20343" y="0"/>
                </a:moveTo>
                <a:lnTo>
                  <a:pt x="3673149" y="0"/>
                </a:lnTo>
                <a:lnTo>
                  <a:pt x="3683957" y="70817"/>
                </a:lnTo>
                <a:cubicBezTo>
                  <a:pt x="3690262" y="132899"/>
                  <a:pt x="3693492" y="195891"/>
                  <a:pt x="3693492" y="259636"/>
                </a:cubicBezTo>
                <a:cubicBezTo>
                  <a:pt x="3693492" y="1279566"/>
                  <a:pt x="2866676" y="2106382"/>
                  <a:pt x="1846746" y="2106382"/>
                </a:cubicBezTo>
                <a:cubicBezTo>
                  <a:pt x="826816" y="2106382"/>
                  <a:pt x="0" y="1279566"/>
                  <a:pt x="0" y="259636"/>
                </a:cubicBezTo>
                <a:cubicBezTo>
                  <a:pt x="0" y="195891"/>
                  <a:pt x="3230" y="132899"/>
                  <a:pt x="9535" y="7081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 descr="Université de Rouen-Normandie — Wikipédia">
            <a:extLst>
              <a:ext uri="{FF2B5EF4-FFF2-40B4-BE49-F238E27FC236}">
                <a16:creationId xmlns:a16="http://schemas.microsoft.com/office/drawing/2014/main" id="{7DC38325-87BF-457B-A7D7-D58B156893D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7643" y="428853"/>
            <a:ext cx="2379671" cy="856681"/>
          </a:xfrm>
          <a:prstGeom prst="rect">
            <a:avLst/>
          </a:prstGeom>
          <a:noFill/>
        </p:spPr>
      </p:pic>
      <p:sp>
        <p:nvSpPr>
          <p:cNvPr id="26" name="Freeform 71">
            <a:extLst>
              <a:ext uri="{FF2B5EF4-FFF2-40B4-BE49-F238E27FC236}">
                <a16:creationId xmlns:a16="http://schemas.microsoft.com/office/drawing/2014/main" id="{B2A37BC1-02C0-4D97-8BEC-5BECAD9A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80944" y="2616377"/>
            <a:ext cx="3711057" cy="4251098"/>
          </a:xfrm>
          <a:custGeom>
            <a:avLst/>
            <a:gdLst>
              <a:gd name="connsiteX0" fmla="*/ 2538398 w 3711057"/>
              <a:gd name="connsiteY0" fmla="*/ 0 h 4251098"/>
              <a:gd name="connsiteX1" fmla="*/ 3526457 w 3711057"/>
              <a:gd name="connsiteY1" fmla="*/ 199480 h 4251098"/>
              <a:gd name="connsiteX2" fmla="*/ 3711057 w 3711057"/>
              <a:gd name="connsiteY2" fmla="*/ 288406 h 4251098"/>
              <a:gd name="connsiteX3" fmla="*/ 3711057 w 3711057"/>
              <a:gd name="connsiteY3" fmla="*/ 4251098 h 4251098"/>
              <a:gd name="connsiteX4" fmla="*/ 668754 w 3711057"/>
              <a:gd name="connsiteY4" fmla="*/ 4251098 h 4251098"/>
              <a:gd name="connsiteX5" fmla="*/ 579647 w 3711057"/>
              <a:gd name="connsiteY5" fmla="*/ 4153055 h 4251098"/>
              <a:gd name="connsiteX6" fmla="*/ 0 w 3711057"/>
              <a:gd name="connsiteY6" fmla="*/ 2538398 h 4251098"/>
              <a:gd name="connsiteX7" fmla="*/ 2538398 w 3711057"/>
              <a:gd name="connsiteY7" fmla="*/ 0 h 42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1057" h="4251098">
                <a:moveTo>
                  <a:pt x="2538398" y="0"/>
                </a:moveTo>
                <a:cubicBezTo>
                  <a:pt x="2888878" y="0"/>
                  <a:pt x="3222768" y="71030"/>
                  <a:pt x="3526457" y="199480"/>
                </a:cubicBezTo>
                <a:lnTo>
                  <a:pt x="3711057" y="288406"/>
                </a:lnTo>
                <a:lnTo>
                  <a:pt x="3711057" y="4251098"/>
                </a:lnTo>
                <a:lnTo>
                  <a:pt x="668754" y="4251098"/>
                </a:lnTo>
                <a:lnTo>
                  <a:pt x="579647" y="4153055"/>
                </a:lnTo>
                <a:cubicBezTo>
                  <a:pt x="217529" y="3714270"/>
                  <a:pt x="0" y="3151738"/>
                  <a:pt x="0" y="2538398"/>
                </a:cubicBezTo>
                <a:cubicBezTo>
                  <a:pt x="0" y="1136479"/>
                  <a:pt x="1136479" y="0"/>
                  <a:pt x="253839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A3495F1-E711-46D9-AAE2-77924DECC33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168" y="4354070"/>
            <a:ext cx="2816218" cy="1577081"/>
          </a:xfrm>
          <a:prstGeom prst="rect">
            <a:avLst/>
          </a:prstGeom>
          <a:noFill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1BCD6E1-E0A7-45E8-B0A3-772F6A0B3F90}"/>
              </a:ext>
            </a:extLst>
          </p:cNvPr>
          <p:cNvSpPr txBox="1"/>
          <p:nvPr/>
        </p:nvSpPr>
        <p:spPr>
          <a:xfrm>
            <a:off x="436228" y="5855516"/>
            <a:ext cx="767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Alexis Barbry, Annie Carton, Hervé </a:t>
            </a:r>
            <a:r>
              <a:rPr lang="fr-FR" dirty="0" err="1"/>
              <a:t>Ovigneur</a:t>
            </a:r>
            <a:r>
              <a:rPr lang="fr-FR" dirty="0"/>
              <a:t> et Jérémy Coquart</a:t>
            </a:r>
          </a:p>
        </p:txBody>
      </p:sp>
    </p:spTree>
    <p:extLst>
      <p:ext uri="{BB962C8B-B14F-4D97-AF65-F5344CB8AC3E}">
        <p14:creationId xmlns:p14="http://schemas.microsoft.com/office/powerpoint/2010/main" val="346085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cueil | Cetaps UFR - STAPS">
            <a:extLst>
              <a:ext uri="{FF2B5EF4-FFF2-40B4-BE49-F238E27FC236}">
                <a16:creationId xmlns:a16="http://schemas.microsoft.com/office/drawing/2014/main" id="{FD633BA4-3FBE-4181-A4E9-7B5473F172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8DACA29-2D33-482A-83BE-B5C59399E0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5992" y="6160331"/>
            <a:ext cx="904672" cy="553999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8BF87065-3032-4F13-A91A-470A23ECDC84}"/>
              </a:ext>
            </a:extLst>
          </p:cNvPr>
          <p:cNvGrpSpPr/>
          <p:nvPr/>
        </p:nvGrpSpPr>
        <p:grpSpPr>
          <a:xfrm>
            <a:off x="896835" y="569166"/>
            <a:ext cx="6443079" cy="957294"/>
            <a:chOff x="732583" y="1159385"/>
            <a:chExt cx="8508010" cy="957294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663FFF4-E47C-429E-A8CD-3BD94357CA56}"/>
                </a:ext>
              </a:extLst>
            </p:cNvPr>
            <p:cNvSpPr/>
            <p:nvPr/>
          </p:nvSpPr>
          <p:spPr>
            <a:xfrm>
              <a:off x="828113" y="1159385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 : coins arrondis 4">
              <a:extLst>
                <a:ext uri="{FF2B5EF4-FFF2-40B4-BE49-F238E27FC236}">
                  <a16:creationId xmlns:a16="http://schemas.microsoft.com/office/drawing/2014/main" id="{65DD9AD2-1BDB-4A8D-A76D-8CC4F80F5F43}"/>
                </a:ext>
              </a:extLst>
            </p:cNvPr>
            <p:cNvSpPr txBox="1"/>
            <p:nvPr/>
          </p:nvSpPr>
          <p:spPr>
            <a:xfrm>
              <a:off x="732583" y="1159385"/>
              <a:ext cx="7029617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II- Matériel et méthode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BC0FAC52-E646-47BD-98C5-FE15965054C9}"/>
              </a:ext>
            </a:extLst>
          </p:cNvPr>
          <p:cNvSpPr txBox="1"/>
          <p:nvPr/>
        </p:nvSpPr>
        <p:spPr>
          <a:xfrm>
            <a:off x="969179" y="1734625"/>
            <a:ext cx="480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2. </a:t>
            </a:r>
            <a:r>
              <a:rPr lang="fr-FR" b="1" dirty="0" err="1"/>
              <a:t>Diagnoform</a:t>
            </a:r>
            <a:r>
              <a:rPr lang="fr-FR" b="1" dirty="0"/>
              <a:t>® KID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22AE388-5C9A-42B8-A40B-E0A3F4848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88" y="555338"/>
            <a:ext cx="2526915" cy="1303177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CA98A15-22FE-49A9-8500-24C4DC044CB2}"/>
              </a:ext>
            </a:extLst>
          </p:cNvPr>
          <p:cNvSpPr/>
          <p:nvPr/>
        </p:nvSpPr>
        <p:spPr>
          <a:xfrm>
            <a:off x="969179" y="2290439"/>
            <a:ext cx="2013718" cy="12251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CA1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9DC9820-06AA-4CE2-A80C-99ACED81BD2A}"/>
              </a:ext>
            </a:extLst>
          </p:cNvPr>
          <p:cNvSpPr/>
          <p:nvPr/>
        </p:nvSpPr>
        <p:spPr>
          <a:xfrm>
            <a:off x="3369892" y="2290439"/>
            <a:ext cx="2013718" cy="12251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CA2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6F90097D-16B6-45F5-975B-27125D2C873F}"/>
              </a:ext>
            </a:extLst>
          </p:cNvPr>
          <p:cNvSpPr/>
          <p:nvPr/>
        </p:nvSpPr>
        <p:spPr>
          <a:xfrm>
            <a:off x="5770605" y="2312122"/>
            <a:ext cx="2013718" cy="12251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CA3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4DFF637-CD19-42FC-AB52-B107FF867EA4}"/>
              </a:ext>
            </a:extLst>
          </p:cNvPr>
          <p:cNvSpPr/>
          <p:nvPr/>
        </p:nvSpPr>
        <p:spPr>
          <a:xfrm>
            <a:off x="8171318" y="2290439"/>
            <a:ext cx="2013718" cy="12251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CA4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DCF8496-AF8D-4AAB-B732-AB6F331AF89E}"/>
              </a:ext>
            </a:extLst>
          </p:cNvPr>
          <p:cNvCxnSpPr>
            <a:stCxn id="2" idx="2"/>
          </p:cNvCxnSpPr>
          <p:nvPr/>
        </p:nvCxnSpPr>
        <p:spPr>
          <a:xfrm>
            <a:off x="1976038" y="3515557"/>
            <a:ext cx="0" cy="9765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DC8DCFE-19F0-4EBA-A18B-4B71DD7B18E6}"/>
              </a:ext>
            </a:extLst>
          </p:cNvPr>
          <p:cNvCxnSpPr/>
          <p:nvPr/>
        </p:nvCxnSpPr>
        <p:spPr>
          <a:xfrm>
            <a:off x="4392304" y="3515557"/>
            <a:ext cx="0" cy="9765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1F84FF6-C9BF-4597-8FBF-DEF6425564E6}"/>
              </a:ext>
            </a:extLst>
          </p:cNvPr>
          <p:cNvCxnSpPr/>
          <p:nvPr/>
        </p:nvCxnSpPr>
        <p:spPr>
          <a:xfrm>
            <a:off x="6777464" y="3537240"/>
            <a:ext cx="0" cy="9765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91EB03C-C943-4BE6-AD96-00EF1D2759D3}"/>
              </a:ext>
            </a:extLst>
          </p:cNvPr>
          <p:cNvCxnSpPr/>
          <p:nvPr/>
        </p:nvCxnSpPr>
        <p:spPr>
          <a:xfrm>
            <a:off x="9178177" y="3429000"/>
            <a:ext cx="0" cy="9765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C9C85791-E6F3-444B-B3A7-71D5FA1220BE}"/>
              </a:ext>
            </a:extLst>
          </p:cNvPr>
          <p:cNvSpPr txBox="1"/>
          <p:nvPr/>
        </p:nvSpPr>
        <p:spPr>
          <a:xfrm>
            <a:off x="969179" y="4616387"/>
            <a:ext cx="2013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Athlétisme</a:t>
            </a:r>
          </a:p>
          <a:p>
            <a:pPr algn="ctr"/>
            <a:r>
              <a:rPr lang="fr-FR" dirty="0"/>
              <a:t>Cyclisme</a:t>
            </a:r>
            <a:br>
              <a:rPr lang="fr-FR" dirty="0"/>
            </a:br>
            <a:r>
              <a:rPr lang="fr-FR" dirty="0"/>
              <a:t>Natation</a:t>
            </a:r>
            <a:br>
              <a:rPr lang="fr-FR" dirty="0"/>
            </a:br>
            <a:r>
              <a:rPr lang="fr-FR" dirty="0"/>
              <a:t>Triathlon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1AFC544-8D82-4CE0-A408-5C0E60E071A1}"/>
              </a:ext>
            </a:extLst>
          </p:cNvPr>
          <p:cNvSpPr txBox="1"/>
          <p:nvPr/>
        </p:nvSpPr>
        <p:spPr>
          <a:xfrm>
            <a:off x="3369902" y="4616387"/>
            <a:ext cx="2013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Canoë-Kayak</a:t>
            </a:r>
            <a:br>
              <a:rPr lang="fr-FR" dirty="0"/>
            </a:br>
            <a:r>
              <a:rPr lang="fr-FR" dirty="0"/>
              <a:t>Equitation</a:t>
            </a:r>
            <a:br>
              <a:rPr lang="fr-FR" dirty="0"/>
            </a:br>
            <a:r>
              <a:rPr lang="fr-FR" dirty="0"/>
              <a:t>Sports de Glace</a:t>
            </a:r>
            <a:br>
              <a:rPr lang="fr-FR" dirty="0"/>
            </a:br>
            <a:r>
              <a:rPr lang="fr-FR" dirty="0"/>
              <a:t>Voile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9C0119C-6835-49A3-AA07-2C4786D86AE0}"/>
              </a:ext>
            </a:extLst>
          </p:cNvPr>
          <p:cNvSpPr txBox="1"/>
          <p:nvPr/>
        </p:nvSpPr>
        <p:spPr>
          <a:xfrm>
            <a:off x="5801538" y="4616387"/>
            <a:ext cx="201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Danse</a:t>
            </a:r>
            <a:br>
              <a:rPr lang="fr-FR" dirty="0"/>
            </a:br>
            <a:r>
              <a:rPr lang="fr-FR" dirty="0"/>
              <a:t>Gymnastique</a:t>
            </a:r>
          </a:p>
          <a:p>
            <a:pPr algn="ctr"/>
            <a:r>
              <a:rPr lang="fr-FR" dirty="0"/>
              <a:t>GRS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211B640-24F1-4D3B-9C10-3B0D57FE20E0}"/>
              </a:ext>
            </a:extLst>
          </p:cNvPr>
          <p:cNvSpPr txBox="1"/>
          <p:nvPr/>
        </p:nvSpPr>
        <p:spPr>
          <a:xfrm>
            <a:off x="8171318" y="4616387"/>
            <a:ext cx="201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Sports d’équipe</a:t>
            </a:r>
            <a:br>
              <a:rPr lang="fr-FR" dirty="0"/>
            </a:br>
            <a:r>
              <a:rPr lang="fr-FR" dirty="0"/>
              <a:t>Sports de combat</a:t>
            </a:r>
          </a:p>
          <a:p>
            <a:pPr algn="ctr"/>
            <a:r>
              <a:rPr lang="fr-FR" dirty="0"/>
              <a:t>Sports de raquette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3D8ED3F-1278-4BE6-850E-E7205E5DEE71}"/>
              </a:ext>
            </a:extLst>
          </p:cNvPr>
          <p:cNvSpPr txBox="1"/>
          <p:nvPr/>
        </p:nvSpPr>
        <p:spPr>
          <a:xfrm>
            <a:off x="106532" y="6587231"/>
            <a:ext cx="6249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CA = Champ d’apprentissage en EPS (Bulletin officiel de l’Education Nationale, 2019)</a:t>
            </a:r>
          </a:p>
        </p:txBody>
      </p:sp>
    </p:spTree>
    <p:extLst>
      <p:ext uri="{BB962C8B-B14F-4D97-AF65-F5344CB8AC3E}">
        <p14:creationId xmlns:p14="http://schemas.microsoft.com/office/powerpoint/2010/main" val="158921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cueil | Cetaps UFR - STAPS">
            <a:extLst>
              <a:ext uri="{FF2B5EF4-FFF2-40B4-BE49-F238E27FC236}">
                <a16:creationId xmlns:a16="http://schemas.microsoft.com/office/drawing/2014/main" id="{1B829C75-0CD1-4A28-AEFD-0EC9E9E512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CA31C66-8ED3-48EB-89E2-C6D3F6B7FE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5992" y="6160331"/>
            <a:ext cx="904672" cy="553999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E83FE581-2CFC-4161-BD28-EA9764FE4C8F}"/>
              </a:ext>
            </a:extLst>
          </p:cNvPr>
          <p:cNvGrpSpPr/>
          <p:nvPr/>
        </p:nvGrpSpPr>
        <p:grpSpPr>
          <a:xfrm>
            <a:off x="896835" y="569166"/>
            <a:ext cx="6443079" cy="957294"/>
            <a:chOff x="732583" y="1159385"/>
            <a:chExt cx="8508010" cy="957294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BF8558C3-D855-40A2-941B-01B6D4DEFBBA}"/>
                </a:ext>
              </a:extLst>
            </p:cNvPr>
            <p:cNvSpPr/>
            <p:nvPr/>
          </p:nvSpPr>
          <p:spPr>
            <a:xfrm>
              <a:off x="828113" y="1159385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 : coins arrondis 4">
              <a:extLst>
                <a:ext uri="{FF2B5EF4-FFF2-40B4-BE49-F238E27FC236}">
                  <a16:creationId xmlns:a16="http://schemas.microsoft.com/office/drawing/2014/main" id="{72206312-3973-4F73-819E-40EE61CC182D}"/>
                </a:ext>
              </a:extLst>
            </p:cNvPr>
            <p:cNvSpPr txBox="1"/>
            <p:nvPr/>
          </p:nvSpPr>
          <p:spPr>
            <a:xfrm>
              <a:off x="732583" y="1159385"/>
              <a:ext cx="7029617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II- Matériel et méthode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846D42D0-6668-4E55-8C1E-57362781A5DC}"/>
              </a:ext>
            </a:extLst>
          </p:cNvPr>
          <p:cNvSpPr txBox="1"/>
          <p:nvPr/>
        </p:nvSpPr>
        <p:spPr>
          <a:xfrm>
            <a:off x="969179" y="1711933"/>
            <a:ext cx="690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Quels sont les tests utilisés pour évaluer la condition physique ?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2F5D74AC-0DC3-4BCA-8901-C7D0EDFD32FC}"/>
              </a:ext>
            </a:extLst>
          </p:cNvPr>
          <p:cNvSpPr/>
          <p:nvPr/>
        </p:nvSpPr>
        <p:spPr>
          <a:xfrm>
            <a:off x="1056443" y="2332239"/>
            <a:ext cx="1935332" cy="877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Endurance cardiorespiratoire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86E740B-BD11-4FF0-9106-7F5FE070D532}"/>
              </a:ext>
            </a:extLst>
          </p:cNvPr>
          <p:cNvCxnSpPr/>
          <p:nvPr/>
        </p:nvCxnSpPr>
        <p:spPr>
          <a:xfrm>
            <a:off x="2024109" y="3209295"/>
            <a:ext cx="0" cy="71684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3D65F3C5-3003-40F4-8137-B09DA8D9D331}"/>
              </a:ext>
            </a:extLst>
          </p:cNvPr>
          <p:cNvSpPr/>
          <p:nvPr/>
        </p:nvSpPr>
        <p:spPr>
          <a:xfrm>
            <a:off x="3848445" y="2332239"/>
            <a:ext cx="1935332" cy="877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Coordination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6E378B8-91FC-4A05-8978-5482EF6631CF}"/>
              </a:ext>
            </a:extLst>
          </p:cNvPr>
          <p:cNvCxnSpPr/>
          <p:nvPr/>
        </p:nvCxnSpPr>
        <p:spPr>
          <a:xfrm>
            <a:off x="4816111" y="3209295"/>
            <a:ext cx="0" cy="71684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2C3E2994-32A4-4CD7-BF66-783145FA9FDA}"/>
              </a:ext>
            </a:extLst>
          </p:cNvPr>
          <p:cNvSpPr/>
          <p:nvPr/>
        </p:nvSpPr>
        <p:spPr>
          <a:xfrm>
            <a:off x="6640446" y="2334274"/>
            <a:ext cx="1935332" cy="877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Force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1D8412E9-13E7-41FF-B453-C1CD36B1E080}"/>
              </a:ext>
            </a:extLst>
          </p:cNvPr>
          <p:cNvCxnSpPr/>
          <p:nvPr/>
        </p:nvCxnSpPr>
        <p:spPr>
          <a:xfrm>
            <a:off x="7608112" y="3211330"/>
            <a:ext cx="0" cy="71684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B3BFFE19-A873-4AE3-AFBA-B2B0BEFD489D}"/>
              </a:ext>
            </a:extLst>
          </p:cNvPr>
          <p:cNvSpPr/>
          <p:nvPr/>
        </p:nvSpPr>
        <p:spPr>
          <a:xfrm>
            <a:off x="6640446" y="2332239"/>
            <a:ext cx="1935332" cy="877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Force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58B6BDF-5E11-4ACE-BFC4-AD0E333601D8}"/>
              </a:ext>
            </a:extLst>
          </p:cNvPr>
          <p:cNvCxnSpPr/>
          <p:nvPr/>
        </p:nvCxnSpPr>
        <p:spPr>
          <a:xfrm>
            <a:off x="7608112" y="3209295"/>
            <a:ext cx="0" cy="71684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A4AA5F2C-0B9C-4807-AD84-79C7246A1E25}"/>
              </a:ext>
            </a:extLst>
          </p:cNvPr>
          <p:cNvSpPr/>
          <p:nvPr/>
        </p:nvSpPr>
        <p:spPr>
          <a:xfrm>
            <a:off x="9432447" y="2332239"/>
            <a:ext cx="1935332" cy="877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Vitesse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6EB270BA-F27E-490D-8A7B-FD0AFCE992B1}"/>
              </a:ext>
            </a:extLst>
          </p:cNvPr>
          <p:cNvCxnSpPr/>
          <p:nvPr/>
        </p:nvCxnSpPr>
        <p:spPr>
          <a:xfrm>
            <a:off x="10400113" y="3209295"/>
            <a:ext cx="0" cy="71684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40EAA877-6F52-4A68-AB1E-00B146AF32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821" y="6160331"/>
            <a:ext cx="904672" cy="553999"/>
          </a:xfrm>
          <a:prstGeom prst="rect">
            <a:avLst/>
          </a:prstGeom>
          <a:noFill/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A28330D2-34F0-474D-A3C1-CF98C8C81FC2}"/>
              </a:ext>
            </a:extLst>
          </p:cNvPr>
          <p:cNvGrpSpPr/>
          <p:nvPr/>
        </p:nvGrpSpPr>
        <p:grpSpPr>
          <a:xfrm>
            <a:off x="903664" y="569166"/>
            <a:ext cx="6443079" cy="957294"/>
            <a:chOff x="732583" y="1159385"/>
            <a:chExt cx="8508010" cy="957294"/>
          </a:xfrm>
        </p:grpSpPr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5668636F-53D1-48AC-8B13-CA7F9AE6D33D}"/>
                </a:ext>
              </a:extLst>
            </p:cNvPr>
            <p:cNvSpPr/>
            <p:nvPr/>
          </p:nvSpPr>
          <p:spPr>
            <a:xfrm>
              <a:off x="828113" y="1159385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ctangle : coins arrondis 4">
              <a:extLst>
                <a:ext uri="{FF2B5EF4-FFF2-40B4-BE49-F238E27FC236}">
                  <a16:creationId xmlns:a16="http://schemas.microsoft.com/office/drawing/2014/main" id="{B7E76F9B-307B-4F38-836D-9D70CB63E03B}"/>
                </a:ext>
              </a:extLst>
            </p:cNvPr>
            <p:cNvSpPr txBox="1"/>
            <p:nvPr/>
          </p:nvSpPr>
          <p:spPr>
            <a:xfrm>
              <a:off x="732583" y="1159385"/>
              <a:ext cx="7029617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II- Matériel et méthode</a:t>
              </a:r>
            </a:p>
          </p:txBody>
        </p:sp>
      </p:grpSp>
      <p:pic>
        <p:nvPicPr>
          <p:cNvPr id="26" name="Image 25" descr="Une image contenant extérieur, personne, herbe, sport&#10;&#10;Description générée automatiquement">
            <a:extLst>
              <a:ext uri="{FF2B5EF4-FFF2-40B4-BE49-F238E27FC236}">
                <a16:creationId xmlns:a16="http://schemas.microsoft.com/office/drawing/2014/main" id="{7A0F017B-65E1-4085-93C9-2C3FEC625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830" y="4156867"/>
            <a:ext cx="1338561" cy="2089461"/>
          </a:xfrm>
          <a:prstGeom prst="rect">
            <a:avLst/>
          </a:prstGeom>
        </p:spPr>
      </p:pic>
      <p:pic>
        <p:nvPicPr>
          <p:cNvPr id="27" name="Image 26" descr="Une image contenant route, extérieur, bâtiment, sport&#10;&#10;Description générée automatiquement">
            <a:extLst>
              <a:ext uri="{FF2B5EF4-FFF2-40B4-BE49-F238E27FC236}">
                <a16:creationId xmlns:a16="http://schemas.microsoft.com/office/drawing/2014/main" id="{24E9BBA7-4FCA-472B-8BA2-4A9AB9EC2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83" y="4169180"/>
            <a:ext cx="2769530" cy="2077148"/>
          </a:xfrm>
          <a:prstGeom prst="rect">
            <a:avLst/>
          </a:prstGeom>
        </p:spPr>
      </p:pic>
      <p:pic>
        <p:nvPicPr>
          <p:cNvPr id="28" name="Image 27" descr="Une image contenant extérieur, bâtiment, enfant, route&#10;&#10;Description générée automatiquement">
            <a:extLst>
              <a:ext uri="{FF2B5EF4-FFF2-40B4-BE49-F238E27FC236}">
                <a16:creationId xmlns:a16="http://schemas.microsoft.com/office/drawing/2014/main" id="{8CC81B6C-892B-49E1-BDA7-57E08A775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643" y="4169180"/>
            <a:ext cx="2842986" cy="2078934"/>
          </a:xfrm>
          <a:prstGeom prst="rect">
            <a:avLst/>
          </a:prstGeom>
        </p:spPr>
      </p:pic>
      <p:pic>
        <p:nvPicPr>
          <p:cNvPr id="29" name="Picture 2" descr="E:\DIAGNOFORM\EVENEMENT DIAGNOFORM\BIARRITZ\MARS 2010\photos biarritz PETITS FORMATS\RDF BIARRITZ Mars10 HERVE O (21).JPG">
            <a:extLst>
              <a:ext uri="{FF2B5EF4-FFF2-40B4-BE49-F238E27FC236}">
                <a16:creationId xmlns:a16="http://schemas.microsoft.com/office/drawing/2014/main" id="{000FB83C-0B09-4135-8F91-3225F8D1D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565" y="4169179"/>
            <a:ext cx="1625875" cy="196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30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cueil | Cetaps UFR - STAPS">
            <a:extLst>
              <a:ext uri="{FF2B5EF4-FFF2-40B4-BE49-F238E27FC236}">
                <a16:creationId xmlns:a16="http://schemas.microsoft.com/office/drawing/2014/main" id="{84865CD7-2F03-4BCE-8E9A-4ED7C12D72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8D8930D-F9AE-4685-A7A8-55482FDDEE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821" y="6160331"/>
            <a:ext cx="904672" cy="553999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617ADBED-4448-4EB9-9E70-DB2D2533513C}"/>
              </a:ext>
            </a:extLst>
          </p:cNvPr>
          <p:cNvGrpSpPr/>
          <p:nvPr/>
        </p:nvGrpSpPr>
        <p:grpSpPr>
          <a:xfrm>
            <a:off x="903664" y="569166"/>
            <a:ext cx="6443079" cy="957294"/>
            <a:chOff x="732583" y="1159385"/>
            <a:chExt cx="8508010" cy="957294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4DB2EBF6-9C80-40AF-8F2B-3D23B637B377}"/>
                </a:ext>
              </a:extLst>
            </p:cNvPr>
            <p:cNvSpPr/>
            <p:nvPr/>
          </p:nvSpPr>
          <p:spPr>
            <a:xfrm>
              <a:off x="828113" y="1159385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 : coins arrondis 4">
              <a:extLst>
                <a:ext uri="{FF2B5EF4-FFF2-40B4-BE49-F238E27FC236}">
                  <a16:creationId xmlns:a16="http://schemas.microsoft.com/office/drawing/2014/main" id="{51251943-8C10-429A-836A-86B214AC8CBE}"/>
                </a:ext>
              </a:extLst>
            </p:cNvPr>
            <p:cNvSpPr txBox="1"/>
            <p:nvPr/>
          </p:nvSpPr>
          <p:spPr>
            <a:xfrm>
              <a:off x="732583" y="1159385"/>
              <a:ext cx="7029617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II- Matériel et méthode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B1BAB2D-C499-4476-9597-3F40F358B915}"/>
              </a:ext>
            </a:extLst>
          </p:cNvPr>
          <p:cNvSpPr/>
          <p:nvPr/>
        </p:nvSpPr>
        <p:spPr>
          <a:xfrm>
            <a:off x="1982547" y="2173846"/>
            <a:ext cx="1935332" cy="877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Souplesse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50F253B-6B9B-4FC2-BD63-2CE112DB880C}"/>
              </a:ext>
            </a:extLst>
          </p:cNvPr>
          <p:cNvCxnSpPr/>
          <p:nvPr/>
        </p:nvCxnSpPr>
        <p:spPr>
          <a:xfrm>
            <a:off x="2920751" y="3050902"/>
            <a:ext cx="0" cy="71684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E566F35-9EA0-49C9-BD9B-26C0916754C6}"/>
              </a:ext>
            </a:extLst>
          </p:cNvPr>
          <p:cNvSpPr/>
          <p:nvPr/>
        </p:nvSpPr>
        <p:spPr>
          <a:xfrm>
            <a:off x="6096000" y="2216447"/>
            <a:ext cx="1935332" cy="877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Quotient de forme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86FA62F-27B2-434F-AE4C-0189AB2F4BCF}"/>
              </a:ext>
            </a:extLst>
          </p:cNvPr>
          <p:cNvCxnSpPr/>
          <p:nvPr/>
        </p:nvCxnSpPr>
        <p:spPr>
          <a:xfrm>
            <a:off x="7063666" y="3093503"/>
            <a:ext cx="0" cy="71684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Une image contenant herbe, personne, sport&#10;&#10;Description générée automatiquement">
            <a:extLst>
              <a:ext uri="{FF2B5EF4-FFF2-40B4-BE49-F238E27FC236}">
                <a16:creationId xmlns:a16="http://schemas.microsoft.com/office/drawing/2014/main" id="{4D034A92-60D6-4061-BED3-1FD27FE9B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18" y="3927958"/>
            <a:ext cx="1325995" cy="161558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5B97873-82E1-43D2-8888-941DC16497C5}"/>
              </a:ext>
            </a:extLst>
          </p:cNvPr>
          <p:cNvSpPr txBox="1"/>
          <p:nvPr/>
        </p:nvSpPr>
        <p:spPr>
          <a:xfrm>
            <a:off x="5074606" y="3927958"/>
            <a:ext cx="412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Niveau global de condition physique.</a:t>
            </a:r>
          </a:p>
          <a:p>
            <a:pPr algn="ctr"/>
            <a:r>
              <a:rPr lang="fr-FR" dirty="0"/>
              <a:t>Utilisé récemment par Duclos et al. (2021)*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099759-C70D-4AB0-A975-63E661448A62}"/>
              </a:ext>
            </a:extLst>
          </p:cNvPr>
          <p:cNvSpPr txBox="1"/>
          <p:nvPr/>
        </p:nvSpPr>
        <p:spPr>
          <a:xfrm>
            <a:off x="0" y="6598913"/>
            <a:ext cx="95950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* Duclos, M., </a:t>
            </a:r>
            <a:r>
              <a:rPr lang="fr-FR" sz="900" dirty="0" err="1"/>
              <a:t>Lacomme</a:t>
            </a:r>
            <a:r>
              <a:rPr lang="fr-FR" sz="900" dirty="0"/>
              <a:t>, P., Lambert, C. et al. Is </a:t>
            </a:r>
            <a:r>
              <a:rPr lang="fr-FR" sz="900" dirty="0" err="1"/>
              <a:t>physical</a:t>
            </a:r>
            <a:r>
              <a:rPr lang="fr-FR" sz="900" dirty="0"/>
              <a:t> fitness </a:t>
            </a:r>
            <a:r>
              <a:rPr lang="fr-FR" sz="900" dirty="0" err="1"/>
              <a:t>is</a:t>
            </a:r>
            <a:r>
              <a:rPr lang="fr-FR" sz="900" dirty="0"/>
              <a:t> </a:t>
            </a:r>
            <a:r>
              <a:rPr lang="fr-FR" sz="900" dirty="0" err="1"/>
              <a:t>associated</a:t>
            </a:r>
            <a:r>
              <a:rPr lang="fr-FR" sz="900" dirty="0"/>
              <a:t> </a:t>
            </a:r>
            <a:r>
              <a:rPr lang="fr-FR" sz="900" dirty="0" err="1"/>
              <a:t>with</a:t>
            </a:r>
            <a:r>
              <a:rPr lang="fr-FR" sz="900" dirty="0"/>
              <a:t> the type of </a:t>
            </a:r>
            <a:r>
              <a:rPr lang="fr-FR" sz="900" dirty="0" err="1"/>
              <a:t>attended</a:t>
            </a:r>
            <a:r>
              <a:rPr lang="fr-FR" sz="900" dirty="0"/>
              <a:t> </a:t>
            </a:r>
            <a:r>
              <a:rPr lang="fr-FR" sz="900" dirty="0" err="1"/>
              <a:t>school</a:t>
            </a:r>
            <a:r>
              <a:rPr lang="fr-FR" sz="900" dirty="0"/>
              <a:t>? A cross sectional </a:t>
            </a:r>
            <a:r>
              <a:rPr lang="fr-FR" sz="900" dirty="0" err="1"/>
              <a:t>analysis</a:t>
            </a:r>
            <a:r>
              <a:rPr lang="fr-FR" sz="900" dirty="0"/>
              <a:t> </a:t>
            </a:r>
            <a:r>
              <a:rPr lang="fr-FR" sz="900" dirty="0" err="1"/>
              <a:t>among</a:t>
            </a:r>
            <a:r>
              <a:rPr lang="fr-FR" sz="900" dirty="0"/>
              <a:t> 20.000 adolescents. J Sports Med Phys Fitness 2021</a:t>
            </a:r>
          </a:p>
        </p:txBody>
      </p:sp>
    </p:spTree>
    <p:extLst>
      <p:ext uri="{BB962C8B-B14F-4D97-AF65-F5344CB8AC3E}">
        <p14:creationId xmlns:p14="http://schemas.microsoft.com/office/powerpoint/2010/main" val="323544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cueil | Cetaps UFR - STAPS">
            <a:extLst>
              <a:ext uri="{FF2B5EF4-FFF2-40B4-BE49-F238E27FC236}">
                <a16:creationId xmlns:a16="http://schemas.microsoft.com/office/drawing/2014/main" id="{651CCB07-11E3-4292-A3E3-29133AF8C8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E86ED8-360D-456A-B2B6-AFE4595DBE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821" y="6160331"/>
            <a:ext cx="904672" cy="553999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8CD014A1-1EC9-4ED9-A192-CA77DD6BB05A}"/>
              </a:ext>
            </a:extLst>
          </p:cNvPr>
          <p:cNvGrpSpPr/>
          <p:nvPr/>
        </p:nvGrpSpPr>
        <p:grpSpPr>
          <a:xfrm>
            <a:off x="903664" y="569166"/>
            <a:ext cx="6436250" cy="957294"/>
            <a:chOff x="732583" y="1159385"/>
            <a:chExt cx="8498993" cy="957294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9109B5EE-D443-479B-9FE2-D2F7692EEDDC}"/>
                </a:ext>
              </a:extLst>
            </p:cNvPr>
            <p:cNvSpPr/>
            <p:nvPr/>
          </p:nvSpPr>
          <p:spPr>
            <a:xfrm>
              <a:off x="819095" y="1159385"/>
              <a:ext cx="8412481" cy="95729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 : coins arrondis 4">
              <a:extLst>
                <a:ext uri="{FF2B5EF4-FFF2-40B4-BE49-F238E27FC236}">
                  <a16:creationId xmlns:a16="http://schemas.microsoft.com/office/drawing/2014/main" id="{92E987F0-C70C-44BC-99F2-E1002A1DF273}"/>
                </a:ext>
              </a:extLst>
            </p:cNvPr>
            <p:cNvSpPr txBox="1"/>
            <p:nvPr/>
          </p:nvSpPr>
          <p:spPr>
            <a:xfrm>
              <a:off x="732583" y="1159385"/>
              <a:ext cx="7029617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II- Matériel et méthode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446689F8-D6BC-4BE3-BDAB-E32A75757030}"/>
              </a:ext>
            </a:extLst>
          </p:cNvPr>
          <p:cNvSpPr txBox="1"/>
          <p:nvPr/>
        </p:nvSpPr>
        <p:spPr>
          <a:xfrm>
            <a:off x="969179" y="1734625"/>
            <a:ext cx="480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3. Analyse statistique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9853CE-3869-42BB-87A5-CA4EFEDB86E2}"/>
              </a:ext>
            </a:extLst>
          </p:cNvPr>
          <p:cNvSpPr txBox="1"/>
          <p:nvPr/>
        </p:nvSpPr>
        <p:spPr>
          <a:xfrm>
            <a:off x="1047564" y="2211649"/>
            <a:ext cx="109905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Vérification de la normalité de la distribution avec le test de de Shapiro-</a:t>
            </a:r>
            <a:r>
              <a:rPr lang="fr-FR" dirty="0" err="1"/>
              <a:t>Wilk</a:t>
            </a:r>
            <a:br>
              <a:rPr lang="fr-FR" dirty="0"/>
            </a:br>
            <a:r>
              <a:rPr lang="fr-FR" dirty="0"/>
              <a:t>- Vérification de l’égalité de variance avec le test de </a:t>
            </a:r>
            <a:r>
              <a:rPr lang="fr-FR" dirty="0" err="1"/>
              <a:t>Levene</a:t>
            </a:r>
            <a:br>
              <a:rPr lang="fr-FR" dirty="0"/>
            </a:br>
            <a:br>
              <a:rPr lang="fr-FR" dirty="0"/>
            </a:br>
            <a:r>
              <a:rPr lang="fr-FR" dirty="0"/>
              <a:t>- Pour analyser les différences en prenant en compte les groupes d’âges et le sexe: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b="1" dirty="0">
                <a:sym typeface="Wingdings" panose="05000000000000000000" pitchFamily="2" charset="2"/>
              </a:rPr>
              <a:t>2 ANOVA exécutées </a:t>
            </a:r>
            <a:br>
              <a:rPr lang="fr-FR" b="1" dirty="0">
                <a:sym typeface="Wingdings" panose="05000000000000000000" pitchFamily="2" charset="2"/>
              </a:rPr>
            </a:br>
            <a:r>
              <a:rPr lang="fr-FR" b="1" dirty="0">
                <a:sym typeface="Wingdings" panose="05000000000000000000" pitchFamily="2" charset="2"/>
              </a:rPr>
              <a:t>Différences Significatives  </a:t>
            </a:r>
            <a:r>
              <a:rPr lang="fr-FR" b="1" dirty="0" err="1">
                <a:sym typeface="Wingdings" panose="05000000000000000000" pitchFamily="2" charset="2"/>
              </a:rPr>
              <a:t>Bonferroni</a:t>
            </a:r>
            <a:r>
              <a:rPr lang="fr-FR" b="1" dirty="0">
                <a:sym typeface="Wingdings" panose="05000000000000000000" pitchFamily="2" charset="2"/>
              </a:rPr>
              <a:t> post-hoc test</a:t>
            </a:r>
          </a:p>
          <a:p>
            <a:pPr algn="ctr"/>
            <a:endParaRPr lang="fr-FR" b="1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Pour analyser les différences en prenant en compte l’effet classe d’IMC sur le niveau de CP:</a:t>
            </a:r>
          </a:p>
          <a:p>
            <a:pPr algn="ctr"/>
            <a:r>
              <a:rPr lang="fr-FR" b="1" dirty="0">
                <a:sym typeface="Wingdings" panose="05000000000000000000" pitchFamily="2" charset="2"/>
              </a:rPr>
              <a:t> 1 ANOVA exécutée</a:t>
            </a:r>
            <a:br>
              <a:rPr lang="fr-FR" b="1" dirty="0">
                <a:sym typeface="Wingdings" panose="05000000000000000000" pitchFamily="2" charset="2"/>
              </a:rPr>
            </a:br>
            <a:r>
              <a:rPr lang="fr-FR" b="1" dirty="0">
                <a:sym typeface="Wingdings" panose="05000000000000000000" pitchFamily="2" charset="2"/>
              </a:rPr>
              <a:t>Différences Significatives  </a:t>
            </a:r>
            <a:r>
              <a:rPr lang="fr-FR" b="1" dirty="0" err="1">
                <a:sym typeface="Wingdings" panose="05000000000000000000" pitchFamily="2" charset="2"/>
              </a:rPr>
              <a:t>Bonferroni</a:t>
            </a:r>
            <a:r>
              <a:rPr lang="fr-FR" b="1" dirty="0">
                <a:sym typeface="Wingdings" panose="05000000000000000000" pitchFamily="2" charset="2"/>
              </a:rPr>
              <a:t> post hoc</a:t>
            </a:r>
            <a:br>
              <a:rPr lang="fr-FR" b="1" dirty="0">
                <a:sym typeface="Wingdings" panose="05000000000000000000" pitchFamily="2" charset="2"/>
              </a:rPr>
            </a:br>
            <a:br>
              <a:rPr lang="fr-FR" b="1" dirty="0">
                <a:sym typeface="Wingdings" panose="05000000000000000000" pitchFamily="2" charset="2"/>
              </a:rPr>
            </a:br>
            <a:br>
              <a:rPr lang="fr-FR" dirty="0"/>
            </a:br>
            <a:endParaRPr lang="fr-FR" dirty="0"/>
          </a:p>
        </p:txBody>
      </p:sp>
      <p:pic>
        <p:nvPicPr>
          <p:cNvPr id="1026" name="Picture 2" descr="Statistiques budgétaires et financières 2018 des départements et des  régions / 2018 - Actualités / Archives des actualités / Archives -  Ministère de l'Intérieur">
            <a:extLst>
              <a:ext uri="{FF2B5EF4-FFF2-40B4-BE49-F238E27FC236}">
                <a16:creationId xmlns:a16="http://schemas.microsoft.com/office/drawing/2014/main" id="{5B19977F-3E1C-4A55-B58B-4A0C4DDF2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529" y="584671"/>
            <a:ext cx="2454958" cy="114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3837EB8-1BCF-49A7-8B9F-19C4698EAB6C}"/>
              </a:ext>
            </a:extLst>
          </p:cNvPr>
          <p:cNvSpPr/>
          <p:nvPr/>
        </p:nvSpPr>
        <p:spPr>
          <a:xfrm>
            <a:off x="9090729" y="2237173"/>
            <a:ext cx="2454958" cy="7635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Variables continues</a:t>
            </a:r>
          </a:p>
        </p:txBody>
      </p:sp>
    </p:spTree>
    <p:extLst>
      <p:ext uri="{BB962C8B-B14F-4D97-AF65-F5344CB8AC3E}">
        <p14:creationId xmlns:p14="http://schemas.microsoft.com/office/powerpoint/2010/main" val="4289894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cueil | Cetaps UFR - STAPS">
            <a:extLst>
              <a:ext uri="{FF2B5EF4-FFF2-40B4-BE49-F238E27FC236}">
                <a16:creationId xmlns:a16="http://schemas.microsoft.com/office/drawing/2014/main" id="{CD469269-BE02-4028-94CB-2660DB2718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E31FF09-7A74-4D90-B200-F9F2DD4D21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821" y="6160331"/>
            <a:ext cx="904672" cy="553999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8E59517-A905-41A7-8B47-25E9AEA10487}"/>
              </a:ext>
            </a:extLst>
          </p:cNvPr>
          <p:cNvGrpSpPr/>
          <p:nvPr/>
        </p:nvGrpSpPr>
        <p:grpSpPr>
          <a:xfrm>
            <a:off x="903664" y="569166"/>
            <a:ext cx="6436250" cy="957294"/>
            <a:chOff x="732583" y="1159385"/>
            <a:chExt cx="8498993" cy="957294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6C9589A1-71D5-4313-B1B9-140FC51902E8}"/>
                </a:ext>
              </a:extLst>
            </p:cNvPr>
            <p:cNvSpPr/>
            <p:nvPr/>
          </p:nvSpPr>
          <p:spPr>
            <a:xfrm>
              <a:off x="819095" y="1159385"/>
              <a:ext cx="8412481" cy="95729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 : coins arrondis 4">
              <a:extLst>
                <a:ext uri="{FF2B5EF4-FFF2-40B4-BE49-F238E27FC236}">
                  <a16:creationId xmlns:a16="http://schemas.microsoft.com/office/drawing/2014/main" id="{CCE7FF2E-F579-49B1-92F1-2512A39C1984}"/>
                </a:ext>
              </a:extLst>
            </p:cNvPr>
            <p:cNvSpPr txBox="1"/>
            <p:nvPr/>
          </p:nvSpPr>
          <p:spPr>
            <a:xfrm>
              <a:off x="732583" y="1159385"/>
              <a:ext cx="7029617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II- Matériel et méthode</a:t>
              </a:r>
            </a:p>
          </p:txBody>
        </p:sp>
      </p:grpSp>
      <p:pic>
        <p:nvPicPr>
          <p:cNvPr id="9" name="Picture 2" descr="Statistiques budgétaires et financières 2018 des départements et des  régions / 2018 - Actualités / Archives des actualités / Archives -  Ministère de l'Intérieur">
            <a:extLst>
              <a:ext uri="{FF2B5EF4-FFF2-40B4-BE49-F238E27FC236}">
                <a16:creationId xmlns:a16="http://schemas.microsoft.com/office/drawing/2014/main" id="{583E9D66-FC7B-4A3E-8605-CBDEB719D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529" y="584671"/>
            <a:ext cx="2454958" cy="114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E1102AC-8E31-4B30-A466-F8B586F28A83}"/>
              </a:ext>
            </a:extLst>
          </p:cNvPr>
          <p:cNvSpPr txBox="1"/>
          <p:nvPr/>
        </p:nvSpPr>
        <p:spPr>
          <a:xfrm>
            <a:off x="969179" y="1921064"/>
            <a:ext cx="11098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ym typeface="Wingdings" panose="05000000000000000000" pitchFamily="2" charset="2"/>
              </a:rPr>
              <a:t>La performance de chaque d’évaluation de la condition physique a également été comparé en fonction des champs d’apprentissage (CA1 </a:t>
            </a:r>
            <a:r>
              <a:rPr lang="fr-FR" b="1" i="1" dirty="0">
                <a:sym typeface="Wingdings" panose="05000000000000000000" pitchFamily="2" charset="2"/>
              </a:rPr>
              <a:t>vs</a:t>
            </a:r>
            <a:r>
              <a:rPr lang="fr-FR" b="1" dirty="0">
                <a:sym typeface="Wingdings" panose="05000000000000000000" pitchFamily="2" charset="2"/>
              </a:rPr>
              <a:t> CA2 </a:t>
            </a:r>
            <a:r>
              <a:rPr lang="fr-FR" b="1" i="1" dirty="0">
                <a:sym typeface="Wingdings" panose="05000000000000000000" pitchFamily="2" charset="2"/>
              </a:rPr>
              <a:t>vs</a:t>
            </a:r>
            <a:r>
              <a:rPr lang="fr-FR" b="1" dirty="0">
                <a:sym typeface="Wingdings" panose="05000000000000000000" pitchFamily="2" charset="2"/>
              </a:rPr>
              <a:t> CA3 </a:t>
            </a:r>
            <a:r>
              <a:rPr lang="fr-FR" b="1" i="1" dirty="0">
                <a:sym typeface="Wingdings" panose="05000000000000000000" pitchFamily="2" charset="2"/>
              </a:rPr>
              <a:t>vs</a:t>
            </a:r>
            <a:r>
              <a:rPr lang="fr-FR" b="1" dirty="0">
                <a:sym typeface="Wingdings" panose="05000000000000000000" pitchFamily="2" charset="2"/>
              </a:rPr>
              <a:t> CA4) !</a:t>
            </a: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B1A1461-8744-469A-840F-7B3F6F614060}"/>
              </a:ext>
            </a:extLst>
          </p:cNvPr>
          <p:cNvSpPr/>
          <p:nvPr/>
        </p:nvSpPr>
        <p:spPr>
          <a:xfrm>
            <a:off x="9293529" y="3149327"/>
            <a:ext cx="2454958" cy="7635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Données catégorielles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05324C3-BF12-47B3-B774-7F889C307228}"/>
              </a:ext>
            </a:extLst>
          </p:cNvPr>
          <p:cNvCxnSpPr>
            <a:stCxn id="12" idx="1"/>
          </p:cNvCxnSpPr>
          <p:nvPr/>
        </p:nvCxnSpPr>
        <p:spPr>
          <a:xfrm flipH="1">
            <a:off x="7865616" y="3531093"/>
            <a:ext cx="1427913" cy="1109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5FC49414-141D-4472-8E2C-FA99F9B338AF}"/>
              </a:ext>
            </a:extLst>
          </p:cNvPr>
          <p:cNvSpPr txBox="1"/>
          <p:nvPr/>
        </p:nvSpPr>
        <p:spPr>
          <a:xfrm>
            <a:off x="1819922" y="3266528"/>
            <a:ext cx="590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Fréquences ont été comparées avec le Pearson Chi Square Test</a:t>
            </a:r>
          </a:p>
        </p:txBody>
      </p:sp>
    </p:spTree>
    <p:extLst>
      <p:ext uri="{BB962C8B-B14F-4D97-AF65-F5344CB8AC3E}">
        <p14:creationId xmlns:p14="http://schemas.microsoft.com/office/powerpoint/2010/main" val="370590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CA3D5245-EC48-4CC7-96CC-A39C4402F41E}"/>
              </a:ext>
            </a:extLst>
          </p:cNvPr>
          <p:cNvGrpSpPr/>
          <p:nvPr/>
        </p:nvGrpSpPr>
        <p:grpSpPr>
          <a:xfrm>
            <a:off x="904338" y="517871"/>
            <a:ext cx="6053671" cy="964700"/>
            <a:chOff x="1398574" y="2262695"/>
            <a:chExt cx="8704864" cy="957294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76C6CD68-247C-4B0C-B95E-6FD5DC64706E}"/>
                </a:ext>
              </a:extLst>
            </p:cNvPr>
            <p:cNvSpPr/>
            <p:nvPr/>
          </p:nvSpPr>
          <p:spPr>
            <a:xfrm>
              <a:off x="1398574" y="2262695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 : coins arrondis 4">
              <a:extLst>
                <a:ext uri="{FF2B5EF4-FFF2-40B4-BE49-F238E27FC236}">
                  <a16:creationId xmlns:a16="http://schemas.microsoft.com/office/drawing/2014/main" id="{F892BA97-9F82-48FE-B647-833482A5A39F}"/>
                </a:ext>
              </a:extLst>
            </p:cNvPr>
            <p:cNvSpPr txBox="1"/>
            <p:nvPr/>
          </p:nvSpPr>
          <p:spPr>
            <a:xfrm>
              <a:off x="1426612" y="2290733"/>
              <a:ext cx="8676826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III- Résultats et discussion</a:t>
              </a:r>
            </a:p>
          </p:txBody>
        </p:sp>
      </p:grpSp>
      <p:pic>
        <p:nvPicPr>
          <p:cNvPr id="7" name="Image 6" descr="Accueil | Cetaps UFR - STAPS">
            <a:extLst>
              <a:ext uri="{FF2B5EF4-FFF2-40B4-BE49-F238E27FC236}">
                <a16:creationId xmlns:a16="http://schemas.microsoft.com/office/drawing/2014/main" id="{EF389248-9EB3-4A84-B308-BE5C29E2FE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A42615D-63EA-4B6B-8441-A64080996A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821" y="6160331"/>
            <a:ext cx="904672" cy="553999"/>
          </a:xfrm>
          <a:prstGeom prst="rect">
            <a:avLst/>
          </a:prstGeom>
          <a:noFill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D569A01-070C-4193-8941-4DD0FAA9324F}"/>
              </a:ext>
            </a:extLst>
          </p:cNvPr>
          <p:cNvSpPr txBox="1"/>
          <p:nvPr/>
        </p:nvSpPr>
        <p:spPr>
          <a:xfrm>
            <a:off x="9740307" y="805876"/>
            <a:ext cx="197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</a:rPr>
              <a:t>Âge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5A203E7-F357-45BD-9A1B-5487795584C4}"/>
              </a:ext>
            </a:extLst>
          </p:cNvPr>
          <p:cNvSpPr/>
          <p:nvPr/>
        </p:nvSpPr>
        <p:spPr>
          <a:xfrm>
            <a:off x="9536973" y="617147"/>
            <a:ext cx="2379216" cy="9647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D1F9C0C8-9032-4BF7-A17E-62583F5639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066334"/>
              </p:ext>
            </p:extLst>
          </p:nvPr>
        </p:nvGraphicFramePr>
        <p:xfrm>
          <a:off x="966481" y="2439311"/>
          <a:ext cx="5280660" cy="284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6234B789-FE9D-4BFE-AB0C-9472C9E1E712}"/>
              </a:ext>
            </a:extLst>
          </p:cNvPr>
          <p:cNvSpPr txBox="1"/>
          <p:nvPr/>
        </p:nvSpPr>
        <p:spPr>
          <a:xfrm>
            <a:off x="597149" y="2847512"/>
            <a:ext cx="369332" cy="17133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Quotient de forme (/100)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9BFD8C-8642-4421-B608-8242FDBA8687}"/>
              </a:ext>
            </a:extLst>
          </p:cNvPr>
          <p:cNvSpPr txBox="1"/>
          <p:nvPr/>
        </p:nvSpPr>
        <p:spPr>
          <a:xfrm>
            <a:off x="966481" y="1673915"/>
            <a:ext cx="4687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Evolution du niveau de condition physique  en fonction de l’âge et du genre.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3778D1E-4024-4DDC-8B2F-402B09FCA7E9}"/>
              </a:ext>
            </a:extLst>
          </p:cNvPr>
          <p:cNvSpPr txBox="1"/>
          <p:nvPr/>
        </p:nvSpPr>
        <p:spPr>
          <a:xfrm>
            <a:off x="6958009" y="2690336"/>
            <a:ext cx="5126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 retenir:</a:t>
            </a:r>
          </a:p>
          <a:p>
            <a:pPr algn="ctr"/>
            <a:endParaRPr lang="fr-FR" b="1" dirty="0"/>
          </a:p>
          <a:p>
            <a:pPr algn="ctr"/>
            <a:r>
              <a:rPr lang="fr-FR" dirty="0"/>
              <a:t>Le niveau de CP augmente avec l’avancée en âge</a:t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9157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2288B80B-0E27-43F2-8CC1-EBDEC5E8C52D}"/>
              </a:ext>
            </a:extLst>
          </p:cNvPr>
          <p:cNvGrpSpPr/>
          <p:nvPr/>
        </p:nvGrpSpPr>
        <p:grpSpPr>
          <a:xfrm>
            <a:off x="904338" y="500115"/>
            <a:ext cx="6053671" cy="964700"/>
            <a:chOff x="1398574" y="2262695"/>
            <a:chExt cx="8704864" cy="957294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DB194EE8-9FDA-44F8-8DA6-FC87F6722BBE}"/>
                </a:ext>
              </a:extLst>
            </p:cNvPr>
            <p:cNvSpPr/>
            <p:nvPr/>
          </p:nvSpPr>
          <p:spPr>
            <a:xfrm>
              <a:off x="1398574" y="2262695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 : coins arrondis 4">
              <a:extLst>
                <a:ext uri="{FF2B5EF4-FFF2-40B4-BE49-F238E27FC236}">
                  <a16:creationId xmlns:a16="http://schemas.microsoft.com/office/drawing/2014/main" id="{6CD9817E-25AA-42CC-95D2-AC3EA9613FC5}"/>
                </a:ext>
              </a:extLst>
            </p:cNvPr>
            <p:cNvSpPr txBox="1"/>
            <p:nvPr/>
          </p:nvSpPr>
          <p:spPr>
            <a:xfrm>
              <a:off x="1426612" y="2290733"/>
              <a:ext cx="8676826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III- Résultats et discussion</a:t>
              </a:r>
            </a:p>
          </p:txBody>
        </p:sp>
      </p:grpSp>
      <p:pic>
        <p:nvPicPr>
          <p:cNvPr id="7" name="Image 6" descr="Accueil | Cetaps UFR - STAPS">
            <a:extLst>
              <a:ext uri="{FF2B5EF4-FFF2-40B4-BE49-F238E27FC236}">
                <a16:creationId xmlns:a16="http://schemas.microsoft.com/office/drawing/2014/main" id="{46E3C5B0-5CC3-4C82-8131-FC99BD40D6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FE3D65F-A236-4AD5-AF77-05162C94AF5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821" y="6160331"/>
            <a:ext cx="904672" cy="553999"/>
          </a:xfrm>
          <a:prstGeom prst="rect">
            <a:avLst/>
          </a:prstGeom>
          <a:noFill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8D6BC34-B3F6-40A3-B27C-5C8424860B19}"/>
              </a:ext>
            </a:extLst>
          </p:cNvPr>
          <p:cNvSpPr txBox="1"/>
          <p:nvPr/>
        </p:nvSpPr>
        <p:spPr>
          <a:xfrm>
            <a:off x="2639024" y="2192785"/>
            <a:ext cx="767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Pourquoi le niveau de condition physique augmente avec l’avancée en âge ? 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8504409-4502-427A-98B8-5594223BCDF3}"/>
              </a:ext>
            </a:extLst>
          </p:cNvPr>
          <p:cNvSpPr/>
          <p:nvPr/>
        </p:nvSpPr>
        <p:spPr>
          <a:xfrm>
            <a:off x="2272683" y="3049675"/>
            <a:ext cx="2441360" cy="9647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Changement au niveau de la taille et de la composition corporelle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75E9242-6374-4791-889F-5BD47EDB63C9}"/>
              </a:ext>
            </a:extLst>
          </p:cNvPr>
          <p:cNvCxnSpPr>
            <a:stCxn id="14" idx="3"/>
          </p:cNvCxnSpPr>
          <p:nvPr/>
        </p:nvCxnSpPr>
        <p:spPr>
          <a:xfrm>
            <a:off x="4714043" y="3532025"/>
            <a:ext cx="1651246" cy="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932D5D2B-9AB6-4CC7-8031-3DE89B9BABC3}"/>
              </a:ext>
            </a:extLst>
          </p:cNvPr>
          <p:cNvSpPr txBox="1"/>
          <p:nvPr/>
        </p:nvSpPr>
        <p:spPr>
          <a:xfrm>
            <a:off x="6676143" y="3334771"/>
            <a:ext cx="276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Malina</a:t>
            </a:r>
            <a:r>
              <a:rPr lang="fr-FR" dirty="0"/>
              <a:t> et al. (2004)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E402D07-D236-4D50-B902-8369C3F188D4}"/>
              </a:ext>
            </a:extLst>
          </p:cNvPr>
          <p:cNvSpPr/>
          <p:nvPr/>
        </p:nvSpPr>
        <p:spPr>
          <a:xfrm>
            <a:off x="2272683" y="4239373"/>
            <a:ext cx="2441360" cy="9647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Amélioration de l’économie de course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35BD5F5-2C66-4690-9DF4-31FD26C26486}"/>
              </a:ext>
            </a:extLst>
          </p:cNvPr>
          <p:cNvCxnSpPr>
            <a:stCxn id="21" idx="3"/>
          </p:cNvCxnSpPr>
          <p:nvPr/>
        </p:nvCxnSpPr>
        <p:spPr>
          <a:xfrm>
            <a:off x="4714043" y="4721723"/>
            <a:ext cx="1651246" cy="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3CF0ACD5-1184-4EA6-B891-F0912015DA5D}"/>
              </a:ext>
            </a:extLst>
          </p:cNvPr>
          <p:cNvSpPr txBox="1"/>
          <p:nvPr/>
        </p:nvSpPr>
        <p:spPr>
          <a:xfrm>
            <a:off x="6754675" y="4570727"/>
            <a:ext cx="276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Ratel (2018)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3801F95-DCD6-4546-83E9-9812838B0A6D}"/>
              </a:ext>
            </a:extLst>
          </p:cNvPr>
          <p:cNvSpPr txBox="1"/>
          <p:nvPr/>
        </p:nvSpPr>
        <p:spPr>
          <a:xfrm>
            <a:off x="452761" y="6311874"/>
            <a:ext cx="920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Malina RM, Bouchard C, Bar-Or O. Growth, Maturation, and Physical Activity. Human 408 Kinetics; 2004.</a:t>
            </a:r>
            <a:br>
              <a:rPr lang="en-US" sz="900" dirty="0"/>
            </a:br>
            <a:r>
              <a:rPr lang="fr-FR" sz="900" dirty="0"/>
              <a:t>Ratel S. Préparation physique du jeune sportif - Le guide scientifique et pratique Le guide 464 scientifique et pratique. </a:t>
            </a:r>
            <a:r>
              <a:rPr lang="fr-FR" sz="900" dirty="0" err="1"/>
              <a:t>Amphora</a:t>
            </a:r>
            <a:r>
              <a:rPr lang="fr-FR" sz="900" dirty="0"/>
              <a:t>. 2018. 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D4D0673B-8623-467A-952E-E313DEC328F0}"/>
              </a:ext>
            </a:extLst>
          </p:cNvPr>
          <p:cNvSpPr/>
          <p:nvPr/>
        </p:nvSpPr>
        <p:spPr>
          <a:xfrm>
            <a:off x="944924" y="3301648"/>
            <a:ext cx="807732" cy="17166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Hypothèses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ACC9525-BE1B-4D2D-9578-D518B6ABAA41}"/>
              </a:ext>
            </a:extLst>
          </p:cNvPr>
          <p:cNvSpPr txBox="1"/>
          <p:nvPr/>
        </p:nvSpPr>
        <p:spPr>
          <a:xfrm>
            <a:off x="9740307" y="740821"/>
            <a:ext cx="197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</a:rPr>
              <a:t>Âge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639B9E2-446A-4BC3-8508-9FFFBF8240A9}"/>
              </a:ext>
            </a:extLst>
          </p:cNvPr>
          <p:cNvSpPr/>
          <p:nvPr/>
        </p:nvSpPr>
        <p:spPr>
          <a:xfrm>
            <a:off x="9536973" y="552092"/>
            <a:ext cx="2379216" cy="9647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8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14F90C6E-6011-445E-8BE1-F61AE074A8E3}"/>
              </a:ext>
            </a:extLst>
          </p:cNvPr>
          <p:cNvGrpSpPr/>
          <p:nvPr/>
        </p:nvGrpSpPr>
        <p:grpSpPr>
          <a:xfrm>
            <a:off x="904338" y="466992"/>
            <a:ext cx="6053671" cy="964700"/>
            <a:chOff x="1398574" y="2262695"/>
            <a:chExt cx="8704864" cy="957294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9C8D4315-A505-49ED-8C30-E9D0F375E77C}"/>
                </a:ext>
              </a:extLst>
            </p:cNvPr>
            <p:cNvSpPr/>
            <p:nvPr/>
          </p:nvSpPr>
          <p:spPr>
            <a:xfrm>
              <a:off x="1398574" y="2262695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 : coins arrondis 4">
              <a:extLst>
                <a:ext uri="{FF2B5EF4-FFF2-40B4-BE49-F238E27FC236}">
                  <a16:creationId xmlns:a16="http://schemas.microsoft.com/office/drawing/2014/main" id="{D3E22C0E-B336-4C9B-ACCC-175150BBFA67}"/>
                </a:ext>
              </a:extLst>
            </p:cNvPr>
            <p:cNvSpPr txBox="1"/>
            <p:nvPr/>
          </p:nvSpPr>
          <p:spPr>
            <a:xfrm>
              <a:off x="1426612" y="2290733"/>
              <a:ext cx="8676826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III- Résultats et discussion</a:t>
              </a:r>
            </a:p>
          </p:txBody>
        </p:sp>
      </p:grpSp>
      <p:pic>
        <p:nvPicPr>
          <p:cNvPr id="7" name="Image 6" descr="Accueil | Cetaps UFR - STAPS">
            <a:extLst>
              <a:ext uri="{FF2B5EF4-FFF2-40B4-BE49-F238E27FC236}">
                <a16:creationId xmlns:a16="http://schemas.microsoft.com/office/drawing/2014/main" id="{5C8C7929-891E-44FC-9CD2-E34DF018C7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3821" y="6301642"/>
            <a:ext cx="1148179" cy="517951"/>
          </a:xfrm>
          <a:prstGeom prst="rect">
            <a:avLst/>
          </a:prstGeom>
          <a:noFill/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5A4925E-8EA4-4DA7-A151-E1C026FAC8E1}"/>
              </a:ext>
            </a:extLst>
          </p:cNvPr>
          <p:cNvSpPr/>
          <p:nvPr/>
        </p:nvSpPr>
        <p:spPr>
          <a:xfrm>
            <a:off x="9536973" y="617147"/>
            <a:ext cx="2379216" cy="9647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E806F10-CAB5-44E1-90E3-DDFD7E261214}"/>
              </a:ext>
            </a:extLst>
          </p:cNvPr>
          <p:cNvSpPr txBox="1"/>
          <p:nvPr/>
        </p:nvSpPr>
        <p:spPr>
          <a:xfrm>
            <a:off x="9736721" y="806352"/>
            <a:ext cx="197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</a:rPr>
              <a:t>Genre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834779A-13B3-432F-9B96-F86A4A384CB7}"/>
              </a:ext>
            </a:extLst>
          </p:cNvPr>
          <p:cNvSpPr txBox="1"/>
          <p:nvPr/>
        </p:nvSpPr>
        <p:spPr>
          <a:xfrm>
            <a:off x="7359724" y="5464591"/>
            <a:ext cx="4356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Les filles sont moins souvent licenciées en club sportif que les garçons.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484FDE0B-55D6-4208-B8B5-FFB834445B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79914"/>
              </p:ext>
            </p:extLst>
          </p:nvPr>
        </p:nvGraphicFramePr>
        <p:xfrm>
          <a:off x="889616" y="22065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ABFFC8FE-F081-480B-99CD-7EE2594474C5}"/>
              </a:ext>
            </a:extLst>
          </p:cNvPr>
          <p:cNvSpPr txBox="1"/>
          <p:nvPr/>
        </p:nvSpPr>
        <p:spPr>
          <a:xfrm>
            <a:off x="1049784" y="1790607"/>
            <a:ext cx="4251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Niveau de CP en fonction du genre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A95F8C7-4072-487F-8681-B1397C74C8B6}"/>
              </a:ext>
            </a:extLst>
          </p:cNvPr>
          <p:cNvSpPr txBox="1"/>
          <p:nvPr/>
        </p:nvSpPr>
        <p:spPr>
          <a:xfrm>
            <a:off x="1191223" y="5401402"/>
            <a:ext cx="4356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Les garçons ont un meilleur niveau de CP que les filles.</a:t>
            </a: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36DBA56A-E2FA-4186-870C-DF54E0645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058935"/>
              </p:ext>
            </p:extLst>
          </p:nvPr>
        </p:nvGraphicFramePr>
        <p:xfrm>
          <a:off x="6958009" y="22087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02C24112-CF61-40C5-BCA8-A38EA892E381}"/>
              </a:ext>
            </a:extLst>
          </p:cNvPr>
          <p:cNvSpPr txBox="1"/>
          <p:nvPr/>
        </p:nvSpPr>
        <p:spPr>
          <a:xfrm>
            <a:off x="7194422" y="1788958"/>
            <a:ext cx="4251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Pourcentage de licencié en fonction du genre</a:t>
            </a:r>
          </a:p>
        </p:txBody>
      </p:sp>
    </p:spTree>
    <p:extLst>
      <p:ext uri="{BB962C8B-B14F-4D97-AF65-F5344CB8AC3E}">
        <p14:creationId xmlns:p14="http://schemas.microsoft.com/office/powerpoint/2010/main" val="2254502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4E444EE-DF37-408B-8317-0EC28B8C2D97}"/>
              </a:ext>
            </a:extLst>
          </p:cNvPr>
          <p:cNvGrpSpPr/>
          <p:nvPr/>
        </p:nvGrpSpPr>
        <p:grpSpPr>
          <a:xfrm>
            <a:off x="904338" y="500115"/>
            <a:ext cx="6053671" cy="964700"/>
            <a:chOff x="1398574" y="2262695"/>
            <a:chExt cx="8704864" cy="957294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786EFA16-3ACB-4610-B884-CBBE84712B93}"/>
                </a:ext>
              </a:extLst>
            </p:cNvPr>
            <p:cNvSpPr/>
            <p:nvPr/>
          </p:nvSpPr>
          <p:spPr>
            <a:xfrm>
              <a:off x="1398574" y="2262695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 : coins arrondis 4">
              <a:extLst>
                <a:ext uri="{FF2B5EF4-FFF2-40B4-BE49-F238E27FC236}">
                  <a16:creationId xmlns:a16="http://schemas.microsoft.com/office/drawing/2014/main" id="{4851B004-8A16-408D-8BF9-AB9BD4D2B91B}"/>
                </a:ext>
              </a:extLst>
            </p:cNvPr>
            <p:cNvSpPr txBox="1"/>
            <p:nvPr/>
          </p:nvSpPr>
          <p:spPr>
            <a:xfrm>
              <a:off x="1426612" y="2290733"/>
              <a:ext cx="8676826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III- Résultats et discussion</a:t>
              </a:r>
            </a:p>
          </p:txBody>
        </p:sp>
      </p:grpSp>
      <p:pic>
        <p:nvPicPr>
          <p:cNvPr id="7" name="Image 6" descr="Accueil | Cetaps UFR - STAPS">
            <a:extLst>
              <a:ext uri="{FF2B5EF4-FFF2-40B4-BE49-F238E27FC236}">
                <a16:creationId xmlns:a16="http://schemas.microsoft.com/office/drawing/2014/main" id="{69DFC64F-8AA4-41D7-9DC8-FD72974580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46230E-FEEC-4DEA-BF06-498A1A1B16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821" y="6160331"/>
            <a:ext cx="904672" cy="553999"/>
          </a:xfrm>
          <a:prstGeom prst="rect">
            <a:avLst/>
          </a:prstGeom>
          <a:noFill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407638C-E70C-4219-93AD-657228F35DBF}"/>
              </a:ext>
            </a:extLst>
          </p:cNvPr>
          <p:cNvSpPr txBox="1"/>
          <p:nvPr/>
        </p:nvSpPr>
        <p:spPr>
          <a:xfrm>
            <a:off x="9736721" y="806352"/>
            <a:ext cx="197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</a:rPr>
              <a:t>Genre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0627D02-784C-4FE1-B02C-3386ED1BB257}"/>
              </a:ext>
            </a:extLst>
          </p:cNvPr>
          <p:cNvSpPr/>
          <p:nvPr/>
        </p:nvSpPr>
        <p:spPr>
          <a:xfrm>
            <a:off x="9536973" y="617147"/>
            <a:ext cx="2379216" cy="9647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E4BA825-C2C9-403E-9EFE-FEE2201F1E89}"/>
              </a:ext>
            </a:extLst>
          </p:cNvPr>
          <p:cNvSpPr txBox="1"/>
          <p:nvPr/>
        </p:nvSpPr>
        <p:spPr>
          <a:xfrm>
            <a:off x="2639024" y="2192785"/>
            <a:ext cx="767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Pourquoi les filles sont-elles moins souvent licenciées ? 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9A2EC70-641E-4B15-83D0-794D05B410F0}"/>
              </a:ext>
            </a:extLst>
          </p:cNvPr>
          <p:cNvSpPr/>
          <p:nvPr/>
        </p:nvSpPr>
        <p:spPr>
          <a:xfrm>
            <a:off x="2272683" y="3049675"/>
            <a:ext cx="2441360" cy="9647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Hommes plus souvent médiatisés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0F3280A-B876-4C6B-815C-C29DF6E0FAF7}"/>
              </a:ext>
            </a:extLst>
          </p:cNvPr>
          <p:cNvCxnSpPr>
            <a:stCxn id="14" idx="3"/>
          </p:cNvCxnSpPr>
          <p:nvPr/>
        </p:nvCxnSpPr>
        <p:spPr>
          <a:xfrm>
            <a:off x="4714043" y="3532025"/>
            <a:ext cx="1651246" cy="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53D849F-7243-4771-B1C3-F6AFE9575DF9}"/>
              </a:ext>
            </a:extLst>
          </p:cNvPr>
          <p:cNvSpPr/>
          <p:nvPr/>
        </p:nvSpPr>
        <p:spPr>
          <a:xfrm>
            <a:off x="2272683" y="4239373"/>
            <a:ext cx="2441360" cy="9647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Investissement dans d’autres domaines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FACA55B-2445-40AD-A435-859C3AC61BD0}"/>
              </a:ext>
            </a:extLst>
          </p:cNvPr>
          <p:cNvCxnSpPr>
            <a:stCxn id="16" idx="3"/>
          </p:cNvCxnSpPr>
          <p:nvPr/>
        </p:nvCxnSpPr>
        <p:spPr>
          <a:xfrm>
            <a:off x="4714043" y="4721723"/>
            <a:ext cx="1651246" cy="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93A5D74-6602-4CC9-8C38-ABFDE820E9D8}"/>
              </a:ext>
            </a:extLst>
          </p:cNvPr>
          <p:cNvSpPr/>
          <p:nvPr/>
        </p:nvSpPr>
        <p:spPr>
          <a:xfrm>
            <a:off x="944924" y="3301648"/>
            <a:ext cx="807732" cy="17166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Hypothèses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385BFCC-7265-45E7-BF7C-F385F3D80556}"/>
              </a:ext>
            </a:extLst>
          </p:cNvPr>
          <p:cNvSpPr txBox="1"/>
          <p:nvPr/>
        </p:nvSpPr>
        <p:spPr>
          <a:xfrm>
            <a:off x="64507" y="6160331"/>
            <a:ext cx="8593585" cy="916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Héas S, Bodin D, </a:t>
            </a:r>
            <a:r>
              <a:rPr lang="fr-FR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Robène</a:t>
            </a:r>
            <a:r>
              <a:rPr lang="fr-FR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L, Meunier D, </a:t>
            </a:r>
            <a:r>
              <a:rPr lang="fr-FR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Blumrodt</a:t>
            </a:r>
            <a:r>
              <a:rPr lang="fr-FR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J. Sports et publicités imprimées dans les magazines en France : une communication masculine dominante et stéréotypée ? </a:t>
            </a:r>
            <a:r>
              <a:rPr lang="fr-FR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Études Commun Lang </a:t>
            </a:r>
            <a:r>
              <a:rPr lang="fr-FR" sz="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</a:t>
            </a:r>
            <a:r>
              <a:rPr lang="fr-FR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Médiations</a:t>
            </a:r>
            <a:r>
              <a:rPr lang="fr-FR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2006;(29):131-156. doi:10.4000/edc.391</a:t>
            </a:r>
            <a:br>
              <a:rPr lang="fr-FR" sz="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Fredricks</a:t>
            </a:r>
            <a:r>
              <a:rPr lang="fr-FR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JA, Eccles JS. </a:t>
            </a:r>
            <a:r>
              <a:rPr lang="en-US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Family Socialization, Gender, and Sport Motivation and Involvement. </a:t>
            </a:r>
            <a:r>
              <a:rPr lang="fr-FR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 Sport </a:t>
            </a:r>
            <a:r>
              <a:rPr lang="fr-FR" sz="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</a:t>
            </a:r>
            <a:r>
              <a:rPr lang="fr-FR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Psychol</a:t>
            </a:r>
            <a:r>
              <a:rPr lang="fr-FR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2005;27(1):3-31. doi:10.1123/jsep.27.1.3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F65377C-F4E9-4F5A-9420-9AE7CEFEE176}"/>
              </a:ext>
            </a:extLst>
          </p:cNvPr>
          <p:cNvSpPr txBox="1"/>
          <p:nvPr/>
        </p:nvSpPr>
        <p:spPr>
          <a:xfrm>
            <a:off x="6667130" y="3258575"/>
            <a:ext cx="244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Héas et al., 2006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6894A2-C096-4270-8F74-1B56463C2E4B}"/>
              </a:ext>
            </a:extLst>
          </p:cNvPr>
          <p:cNvSpPr txBox="1"/>
          <p:nvPr/>
        </p:nvSpPr>
        <p:spPr>
          <a:xfrm>
            <a:off x="6612305" y="4520041"/>
            <a:ext cx="60945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Fredricks</a:t>
            </a:r>
            <a:r>
              <a:rPr lang="fr-FR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et al., 2005</a:t>
            </a:r>
            <a:endParaRPr lang="fr-FR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11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ccueil | Cetaps UFR - STAPS">
            <a:extLst>
              <a:ext uri="{FF2B5EF4-FFF2-40B4-BE49-F238E27FC236}">
                <a16:creationId xmlns:a16="http://schemas.microsoft.com/office/drawing/2014/main" id="{EF389248-9EB3-4A84-B308-BE5C29E2FE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4713" y="6160331"/>
            <a:ext cx="1317287" cy="553998"/>
          </a:xfrm>
          <a:prstGeom prst="rect">
            <a:avLst/>
          </a:prstGeom>
          <a:noFill/>
        </p:spPr>
      </p:pic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135841"/>
              </p:ext>
            </p:extLst>
          </p:nvPr>
        </p:nvGraphicFramePr>
        <p:xfrm>
          <a:off x="539592" y="2132916"/>
          <a:ext cx="5367513" cy="3465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F07F6AB-FD0D-4664-ABD0-6B9CBFDD3AEB}"/>
              </a:ext>
            </a:extLst>
          </p:cNvPr>
          <p:cNvSpPr/>
          <p:nvPr/>
        </p:nvSpPr>
        <p:spPr>
          <a:xfrm>
            <a:off x="8597636" y="494821"/>
            <a:ext cx="2379216" cy="9647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247617-270C-499C-AF49-BE62308F200A}"/>
              </a:ext>
            </a:extLst>
          </p:cNvPr>
          <p:cNvSpPr txBox="1"/>
          <p:nvPr/>
        </p:nvSpPr>
        <p:spPr>
          <a:xfrm>
            <a:off x="8758208" y="707833"/>
            <a:ext cx="197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</a:rPr>
              <a:t>IMC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F10329-174C-4613-809B-C6DCA89C76A7}"/>
              </a:ext>
            </a:extLst>
          </p:cNvPr>
          <p:cNvSpPr txBox="1"/>
          <p:nvPr/>
        </p:nvSpPr>
        <p:spPr>
          <a:xfrm>
            <a:off x="51538" y="5183499"/>
            <a:ext cx="679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 retenir:</a:t>
            </a:r>
          </a:p>
          <a:p>
            <a:pPr algn="ctr"/>
            <a:r>
              <a:rPr lang="fr-FR" dirty="0"/>
              <a:t>La différence du niveau de condition physique entre les NP et les obèses augmente avec l’avancée en âge 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82E7125-C9ED-40FC-B2F4-5915C8F10BEC}"/>
              </a:ext>
            </a:extLst>
          </p:cNvPr>
          <p:cNvSpPr txBox="1"/>
          <p:nvPr/>
        </p:nvSpPr>
        <p:spPr>
          <a:xfrm>
            <a:off x="0" y="6457890"/>
            <a:ext cx="5367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IP = Insuffisant pondéraux</a:t>
            </a:r>
            <a:br>
              <a:rPr lang="fr-FR" sz="1000" dirty="0"/>
            </a:br>
            <a:r>
              <a:rPr lang="fr-FR" sz="1000" dirty="0"/>
              <a:t>NP = Normo-pondéré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CD11E4-4957-47F2-9A09-079AEABA3152}"/>
              </a:ext>
            </a:extLst>
          </p:cNvPr>
          <p:cNvSpPr txBox="1"/>
          <p:nvPr/>
        </p:nvSpPr>
        <p:spPr>
          <a:xfrm>
            <a:off x="1013480" y="1644943"/>
            <a:ext cx="46874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</a:t>
            </a:r>
            <a:r>
              <a:rPr lang="fr-F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Evolution du niveau de CP en fonction de la classe d’IMC.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C824149-5D5C-4A1D-BDED-36329EC1CB74}"/>
              </a:ext>
            </a:extLst>
          </p:cNvPr>
          <p:cNvGrpSpPr/>
          <p:nvPr/>
        </p:nvGrpSpPr>
        <p:grpSpPr>
          <a:xfrm>
            <a:off x="904338" y="500115"/>
            <a:ext cx="6053671" cy="964700"/>
            <a:chOff x="1398574" y="2262695"/>
            <a:chExt cx="8704864" cy="95729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2857100-67F5-47E0-A33E-3D51FDBC2C85}"/>
                </a:ext>
              </a:extLst>
            </p:cNvPr>
            <p:cNvSpPr/>
            <p:nvPr/>
          </p:nvSpPr>
          <p:spPr>
            <a:xfrm>
              <a:off x="1398574" y="2262695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 : coins arrondis 4">
              <a:extLst>
                <a:ext uri="{FF2B5EF4-FFF2-40B4-BE49-F238E27FC236}">
                  <a16:creationId xmlns:a16="http://schemas.microsoft.com/office/drawing/2014/main" id="{5CD7A823-D7C6-491C-A269-ED93B2431FCE}"/>
                </a:ext>
              </a:extLst>
            </p:cNvPr>
            <p:cNvSpPr txBox="1"/>
            <p:nvPr/>
          </p:nvSpPr>
          <p:spPr>
            <a:xfrm>
              <a:off x="1426612" y="2290733"/>
              <a:ext cx="8676826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III- Résultats et discussion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E5AE5B49-876E-4C81-ABAE-165F6D3C05A6}"/>
              </a:ext>
            </a:extLst>
          </p:cNvPr>
          <p:cNvSpPr txBox="1"/>
          <p:nvPr/>
        </p:nvSpPr>
        <p:spPr>
          <a:xfrm>
            <a:off x="7046113" y="1644943"/>
            <a:ext cx="46874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</a:t>
            </a:r>
            <a:r>
              <a:rPr lang="fr-F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Evolution du pourcentage de licencié en fonction de la classe d’IMC.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7AA795F-9F98-4AB6-B437-FE01B450FB34}"/>
              </a:ext>
            </a:extLst>
          </p:cNvPr>
          <p:cNvSpPr txBox="1"/>
          <p:nvPr/>
        </p:nvSpPr>
        <p:spPr>
          <a:xfrm>
            <a:off x="6826407" y="5291073"/>
            <a:ext cx="5126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 retenir:</a:t>
            </a:r>
          </a:p>
          <a:p>
            <a:pPr algn="ctr"/>
            <a:r>
              <a:rPr lang="fr-FR" dirty="0"/>
              <a:t>Obèse = moins souvent en club sportif</a:t>
            </a:r>
          </a:p>
          <a:p>
            <a:endParaRPr lang="fr-FR" dirty="0"/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EC070B8D-128F-4DE3-BCE7-664684BAFA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794139"/>
              </p:ext>
            </p:extLst>
          </p:nvPr>
        </p:nvGraphicFramePr>
        <p:xfrm>
          <a:off x="6754675" y="2328759"/>
          <a:ext cx="4775334" cy="2849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467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6C916E8-197F-40C4-953B-6D4E21579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903915"/>
              </p:ext>
            </p:extLst>
          </p:nvPr>
        </p:nvGraphicFramePr>
        <p:xfrm>
          <a:off x="956345" y="167408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A3B1F55-3E14-4FDB-BC46-1075C4D14714}"/>
              </a:ext>
            </a:extLst>
          </p:cNvPr>
          <p:cNvSpPr/>
          <p:nvPr/>
        </p:nvSpPr>
        <p:spPr>
          <a:xfrm>
            <a:off x="956345" y="419450"/>
            <a:ext cx="3825380" cy="104023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724C91-149E-498A-B1AF-C9248F1D8D35}"/>
              </a:ext>
            </a:extLst>
          </p:cNvPr>
          <p:cNvSpPr txBox="1"/>
          <p:nvPr/>
        </p:nvSpPr>
        <p:spPr>
          <a:xfrm>
            <a:off x="1346433" y="662568"/>
            <a:ext cx="3045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chemeClr val="accent2"/>
                </a:solidFill>
              </a:rPr>
              <a:t>SOMMAIRE</a:t>
            </a:r>
          </a:p>
        </p:txBody>
      </p:sp>
      <p:pic>
        <p:nvPicPr>
          <p:cNvPr id="7" name="Image 6" descr="Accueil | Cetaps UFR - STAPS">
            <a:extLst>
              <a:ext uri="{FF2B5EF4-FFF2-40B4-BE49-F238E27FC236}">
                <a16:creationId xmlns:a16="http://schemas.microsoft.com/office/drawing/2014/main" id="{C2FFDA5B-68E0-46B0-A9EB-48AF6934D15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42BF80-C8A5-4AC6-944C-BF83AF022F9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5992" y="6160331"/>
            <a:ext cx="904672" cy="553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19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cueil | Cetaps UFR - STAPS">
            <a:extLst>
              <a:ext uri="{FF2B5EF4-FFF2-40B4-BE49-F238E27FC236}">
                <a16:creationId xmlns:a16="http://schemas.microsoft.com/office/drawing/2014/main" id="{ED8228FC-ADC2-492B-9259-72C0448266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F57969-847B-4C52-A920-6EBF6EB612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821" y="6160331"/>
            <a:ext cx="904672" cy="553999"/>
          </a:xfrm>
          <a:prstGeom prst="rect">
            <a:avLst/>
          </a:prstGeom>
          <a:noFill/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E63D41E-EAB6-4543-8F38-D19C355F2206}"/>
              </a:ext>
            </a:extLst>
          </p:cNvPr>
          <p:cNvSpPr/>
          <p:nvPr/>
        </p:nvSpPr>
        <p:spPr>
          <a:xfrm>
            <a:off x="8597636" y="494821"/>
            <a:ext cx="2379216" cy="9647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D1D470-5DFC-4C34-A9D3-5D46E42A0D07}"/>
              </a:ext>
            </a:extLst>
          </p:cNvPr>
          <p:cNvSpPr txBox="1"/>
          <p:nvPr/>
        </p:nvSpPr>
        <p:spPr>
          <a:xfrm>
            <a:off x="8758208" y="707833"/>
            <a:ext cx="197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</a:rPr>
              <a:t>IMC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8F3CD77-0820-4D56-BCED-5EEFED2E743A}"/>
              </a:ext>
            </a:extLst>
          </p:cNvPr>
          <p:cNvGrpSpPr/>
          <p:nvPr/>
        </p:nvGrpSpPr>
        <p:grpSpPr>
          <a:xfrm>
            <a:off x="904338" y="500115"/>
            <a:ext cx="6053671" cy="964700"/>
            <a:chOff x="1398574" y="2262695"/>
            <a:chExt cx="8704864" cy="957294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FBD1AB91-1CA2-4C7C-9943-CD00A9EC9932}"/>
                </a:ext>
              </a:extLst>
            </p:cNvPr>
            <p:cNvSpPr/>
            <p:nvPr/>
          </p:nvSpPr>
          <p:spPr>
            <a:xfrm>
              <a:off x="1398574" y="2262695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 : coins arrondis 4">
              <a:extLst>
                <a:ext uri="{FF2B5EF4-FFF2-40B4-BE49-F238E27FC236}">
                  <a16:creationId xmlns:a16="http://schemas.microsoft.com/office/drawing/2014/main" id="{07EFC04B-A266-4FC5-8009-376CA17C77A9}"/>
                </a:ext>
              </a:extLst>
            </p:cNvPr>
            <p:cNvSpPr txBox="1"/>
            <p:nvPr/>
          </p:nvSpPr>
          <p:spPr>
            <a:xfrm>
              <a:off x="1426612" y="2290733"/>
              <a:ext cx="8676826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III- Résultats et discussion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914E43AB-F60C-4A20-AFBF-4E383FDF70A4}"/>
              </a:ext>
            </a:extLst>
          </p:cNvPr>
          <p:cNvSpPr txBox="1"/>
          <p:nvPr/>
        </p:nvSpPr>
        <p:spPr>
          <a:xfrm>
            <a:off x="2639024" y="1629399"/>
            <a:ext cx="767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Pourquoi les enfants en surpoids et obèses ont-ils un moins bon niveau de condition physique ? Pourquoi sont-ils moins licenciés ?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90457E1-AA71-464D-845C-8ACA2FE466B4}"/>
              </a:ext>
            </a:extLst>
          </p:cNvPr>
          <p:cNvSpPr/>
          <p:nvPr/>
        </p:nvSpPr>
        <p:spPr>
          <a:xfrm>
            <a:off x="2272683" y="2451248"/>
            <a:ext cx="2441360" cy="9647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Moins d’Activité Physique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6FB843B-0807-4C9E-80BA-4C2883DC3CBE}"/>
              </a:ext>
            </a:extLst>
          </p:cNvPr>
          <p:cNvCxnSpPr>
            <a:stCxn id="12" idx="3"/>
          </p:cNvCxnSpPr>
          <p:nvPr/>
        </p:nvCxnSpPr>
        <p:spPr>
          <a:xfrm>
            <a:off x="4714043" y="2933598"/>
            <a:ext cx="1651246" cy="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9A4B149-D3FD-4C2D-BA62-743CEDA16D07}"/>
              </a:ext>
            </a:extLst>
          </p:cNvPr>
          <p:cNvSpPr/>
          <p:nvPr/>
        </p:nvSpPr>
        <p:spPr>
          <a:xfrm>
            <a:off x="2272683" y="3591466"/>
            <a:ext cx="2441360" cy="9647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Moins souvent licenciés en club sportif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EBA99C2-0FE9-42AB-9247-67286B3BFFB4}"/>
              </a:ext>
            </a:extLst>
          </p:cNvPr>
          <p:cNvCxnSpPr>
            <a:stCxn id="14" idx="3"/>
          </p:cNvCxnSpPr>
          <p:nvPr/>
        </p:nvCxnSpPr>
        <p:spPr>
          <a:xfrm>
            <a:off x="4714043" y="4073816"/>
            <a:ext cx="1651246" cy="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EF4B601-0968-47A1-81F3-CD270077F2A9}"/>
              </a:ext>
            </a:extLst>
          </p:cNvPr>
          <p:cNvSpPr/>
          <p:nvPr/>
        </p:nvSpPr>
        <p:spPr>
          <a:xfrm>
            <a:off x="390448" y="3127095"/>
            <a:ext cx="807732" cy="17166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Hypothèses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F37FAF-A3B9-4141-AAF8-20ADA645113A}"/>
              </a:ext>
            </a:extLst>
          </p:cNvPr>
          <p:cNvSpPr txBox="1"/>
          <p:nvPr/>
        </p:nvSpPr>
        <p:spPr>
          <a:xfrm>
            <a:off x="6478616" y="2779545"/>
            <a:ext cx="285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Raistenskis</a:t>
            </a:r>
            <a:r>
              <a:rPr lang="fr-FR" dirty="0"/>
              <a:t> et al., 2016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9D4E839-5646-40A0-A837-E340BF650A7D}"/>
              </a:ext>
            </a:extLst>
          </p:cNvPr>
          <p:cNvSpPr txBox="1"/>
          <p:nvPr/>
        </p:nvSpPr>
        <p:spPr>
          <a:xfrm>
            <a:off x="0" y="6177996"/>
            <a:ext cx="75371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Raistenskis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Sidlauskiene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Strukcinskiene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Uğur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Baysal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Buckus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R. Physical activity and physical fitness in obese, overweight, and normal-weight children. </a:t>
            </a:r>
            <a:r>
              <a:rPr lang="fr-FR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Turk J Med </a:t>
            </a:r>
            <a:r>
              <a:rPr lang="fr-FR" sz="1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Sci</a:t>
            </a:r>
            <a:r>
              <a:rPr lang="fr-FR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2016;46(2):443-450. doi:10.3906/sag-1411-119</a:t>
            </a:r>
          </a:p>
          <a:p>
            <a:r>
              <a:rPr lang="en-US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Ebenegger</a:t>
            </a:r>
            <a:r>
              <a:rPr lang="en-US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V, Marques-Vidal P, 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Kriemler</a:t>
            </a:r>
            <a:r>
              <a:rPr lang="en-US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S, 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Nydegger</a:t>
            </a:r>
            <a:r>
              <a:rPr lang="en-US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A, Zahner L, 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Niederer</a:t>
            </a:r>
            <a:r>
              <a:rPr lang="en-US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et al. Differences in Aerobic Fitness and Lifestyle Characteristics in Preschoolers according to their Weight Status and Sports Club Participation. </a:t>
            </a:r>
            <a:r>
              <a:rPr lang="fr-FR" sz="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Obes</a:t>
            </a:r>
            <a:r>
              <a:rPr lang="fr-FR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Facts</a:t>
            </a:r>
            <a:r>
              <a:rPr lang="fr-FR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2012;5(1):23-33. doi:10.1159/000336603</a:t>
            </a:r>
            <a:endParaRPr lang="fr-FR" sz="9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A26DB18-C600-4362-AEDC-F145A28D0E73}"/>
              </a:ext>
            </a:extLst>
          </p:cNvPr>
          <p:cNvSpPr txBox="1"/>
          <p:nvPr/>
        </p:nvSpPr>
        <p:spPr>
          <a:xfrm>
            <a:off x="6478616" y="3857531"/>
            <a:ext cx="285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Ebenegger</a:t>
            </a:r>
            <a:r>
              <a:rPr lang="fr-FR" dirty="0"/>
              <a:t> et al., 2012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20FDAF78-C7DA-494E-8EA5-813637EBC96D}"/>
              </a:ext>
            </a:extLst>
          </p:cNvPr>
          <p:cNvCxnSpPr>
            <a:cxnSpLocks/>
          </p:cNvCxnSpPr>
          <p:nvPr/>
        </p:nvCxnSpPr>
        <p:spPr>
          <a:xfrm>
            <a:off x="9113489" y="2779545"/>
            <a:ext cx="0" cy="13768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FAAA300D-009F-47EC-B980-865D1886F0B5}"/>
              </a:ext>
            </a:extLst>
          </p:cNvPr>
          <p:cNvSpPr txBox="1"/>
          <p:nvPr/>
        </p:nvSpPr>
        <p:spPr>
          <a:xfrm>
            <a:off x="9337226" y="3297170"/>
            <a:ext cx="257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Niveau de CP plus faible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BF7ACF9-2AF2-4FE8-B374-FE1DDAC05758}"/>
              </a:ext>
            </a:extLst>
          </p:cNvPr>
          <p:cNvSpPr/>
          <p:nvPr/>
        </p:nvSpPr>
        <p:spPr>
          <a:xfrm>
            <a:off x="4714043" y="4724659"/>
            <a:ext cx="2441360" cy="120492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associations sportives n’ont pas d’offre adaptée pour les obèses ?</a:t>
            </a:r>
          </a:p>
        </p:txBody>
      </p:sp>
    </p:spTree>
    <p:extLst>
      <p:ext uri="{BB962C8B-B14F-4D97-AF65-F5344CB8AC3E}">
        <p14:creationId xmlns:p14="http://schemas.microsoft.com/office/powerpoint/2010/main" val="393048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ccueil | Cetaps UFR - STAPS">
            <a:extLst>
              <a:ext uri="{FF2B5EF4-FFF2-40B4-BE49-F238E27FC236}">
                <a16:creationId xmlns:a16="http://schemas.microsoft.com/office/drawing/2014/main" id="{CA45A004-4B6E-4C9C-B5A3-5E6672A352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26062DD-B8AA-42EB-963A-BF3FEAD269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821" y="6160331"/>
            <a:ext cx="904672" cy="553999"/>
          </a:xfrm>
          <a:prstGeom prst="rect">
            <a:avLst/>
          </a:prstGeom>
          <a:noFill/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0748A57-C2F5-4B94-8812-E05D74097F1D}"/>
              </a:ext>
            </a:extLst>
          </p:cNvPr>
          <p:cNvSpPr/>
          <p:nvPr/>
        </p:nvSpPr>
        <p:spPr>
          <a:xfrm>
            <a:off x="8345010" y="494820"/>
            <a:ext cx="2631842" cy="107721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74C6036-8CB5-4E30-89AA-1644A8074577}"/>
              </a:ext>
            </a:extLst>
          </p:cNvPr>
          <p:cNvSpPr txBox="1"/>
          <p:nvPr/>
        </p:nvSpPr>
        <p:spPr>
          <a:xfrm>
            <a:off x="8669705" y="438562"/>
            <a:ext cx="1979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</a:rPr>
              <a:t>Club sportif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E5089EEF-C559-435C-B0E6-791D776D3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303406"/>
              </p:ext>
            </p:extLst>
          </p:nvPr>
        </p:nvGraphicFramePr>
        <p:xfrm>
          <a:off x="917746" y="2039644"/>
          <a:ext cx="5257060" cy="313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B83BD85A-01EC-4EA5-9B1C-405B9C4AA3DB}"/>
              </a:ext>
            </a:extLst>
          </p:cNvPr>
          <p:cNvSpPr txBox="1"/>
          <p:nvPr/>
        </p:nvSpPr>
        <p:spPr>
          <a:xfrm>
            <a:off x="8160025" y="2228671"/>
            <a:ext cx="3062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 retenir:</a:t>
            </a:r>
          </a:p>
          <a:p>
            <a:pPr algn="ctr"/>
            <a:endParaRPr lang="fr-FR" b="1" dirty="0"/>
          </a:p>
          <a:p>
            <a:pPr marL="285750" indent="-285750" algn="ctr">
              <a:buFontTx/>
              <a:buChar char="-"/>
            </a:pPr>
            <a:r>
              <a:rPr lang="fr-FR" dirty="0"/>
              <a:t>CA1 et CA4 = meilleur niveau de CP</a:t>
            </a:r>
          </a:p>
          <a:p>
            <a:pPr marL="285750" indent="-285750" algn="ctr">
              <a:buFontTx/>
              <a:buChar char="-"/>
            </a:pPr>
            <a:r>
              <a:rPr lang="fr-FR" dirty="0"/>
              <a:t>NSP = plus faible niveau de CP</a:t>
            </a:r>
          </a:p>
          <a:p>
            <a:pPr marL="285750" indent="-285750" algn="ctr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9497D4C-C9A8-42CE-AAF6-006BD062185E}"/>
              </a:ext>
            </a:extLst>
          </p:cNvPr>
          <p:cNvSpPr txBox="1"/>
          <p:nvPr/>
        </p:nvSpPr>
        <p:spPr>
          <a:xfrm>
            <a:off x="64507" y="6566056"/>
            <a:ext cx="4660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NSP = Pas de pratique sportive en club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F77BFFD-B9CB-477C-B5ED-3C8E466AD9E8}"/>
              </a:ext>
            </a:extLst>
          </p:cNvPr>
          <p:cNvGrpSpPr/>
          <p:nvPr/>
        </p:nvGrpSpPr>
        <p:grpSpPr>
          <a:xfrm>
            <a:off x="904338" y="500115"/>
            <a:ext cx="6053671" cy="964700"/>
            <a:chOff x="1398574" y="2262695"/>
            <a:chExt cx="8704864" cy="957294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8BE44F5F-FBC8-4698-8774-444E61EF81B2}"/>
                </a:ext>
              </a:extLst>
            </p:cNvPr>
            <p:cNvSpPr/>
            <p:nvPr/>
          </p:nvSpPr>
          <p:spPr>
            <a:xfrm>
              <a:off x="1398574" y="2262695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 : coins arrondis 4">
              <a:extLst>
                <a:ext uri="{FF2B5EF4-FFF2-40B4-BE49-F238E27FC236}">
                  <a16:creationId xmlns:a16="http://schemas.microsoft.com/office/drawing/2014/main" id="{E9DDF365-F1C7-48DA-927E-B71BA1EAAAE6}"/>
                </a:ext>
              </a:extLst>
            </p:cNvPr>
            <p:cNvSpPr txBox="1"/>
            <p:nvPr/>
          </p:nvSpPr>
          <p:spPr>
            <a:xfrm>
              <a:off x="1426612" y="2290733"/>
              <a:ext cx="8676826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III- Résultats et discussion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426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ccueil | Cetaps UFR - STAPS">
            <a:extLst>
              <a:ext uri="{FF2B5EF4-FFF2-40B4-BE49-F238E27FC236}">
                <a16:creationId xmlns:a16="http://schemas.microsoft.com/office/drawing/2014/main" id="{07BE74EF-2899-484E-B79C-77A88499C7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29A07D6-382A-4AA9-9952-C63FD933FAC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821" y="6160331"/>
            <a:ext cx="904672" cy="553999"/>
          </a:xfrm>
          <a:prstGeom prst="rect">
            <a:avLst/>
          </a:prstGeom>
          <a:noFill/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F671C03-9854-4F68-B6B2-85849E146F6E}"/>
              </a:ext>
            </a:extLst>
          </p:cNvPr>
          <p:cNvSpPr txBox="1"/>
          <p:nvPr/>
        </p:nvSpPr>
        <p:spPr>
          <a:xfrm>
            <a:off x="1234233" y="1819923"/>
            <a:ext cx="972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Pourquoi les enfants qui pratiquent en dehors de l’école des sports appartenant au CA1 ont un meilleur niveau de CP ? Quelles sont les hypothèses ?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1F0CCB1-B67D-4A39-AEE1-75CA79E4F2E1}"/>
              </a:ext>
            </a:extLst>
          </p:cNvPr>
          <p:cNvSpPr/>
          <p:nvPr/>
        </p:nvSpPr>
        <p:spPr>
          <a:xfrm>
            <a:off x="3195369" y="2816285"/>
            <a:ext cx="1642961" cy="9203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CA1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06F705A-DC85-4380-8024-FD50890D175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838330" y="3276441"/>
            <a:ext cx="146481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8D26430-128A-4581-8F20-2715FFD9607A}"/>
              </a:ext>
            </a:extLst>
          </p:cNvPr>
          <p:cNvSpPr/>
          <p:nvPr/>
        </p:nvSpPr>
        <p:spPr>
          <a:xfrm>
            <a:off x="6365289" y="2816285"/>
            <a:ext cx="3294276" cy="9202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Beaucoup de Circuit Training proposé dans ces fédérations à cet âge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9BF6F3-4310-41CB-8756-FE51ADC61516}"/>
              </a:ext>
            </a:extLst>
          </p:cNvPr>
          <p:cNvSpPr txBox="1"/>
          <p:nvPr/>
        </p:nvSpPr>
        <p:spPr>
          <a:xfrm>
            <a:off x="1840636" y="4364861"/>
            <a:ext cx="1005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circuits training impactent positivement l’endurance cardiorespiratoire (Fernandes et al., 2015)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A60D6D-0F17-415C-8AE7-F28432DE9628}"/>
              </a:ext>
            </a:extLst>
          </p:cNvPr>
          <p:cNvSpPr txBox="1"/>
          <p:nvPr/>
        </p:nvSpPr>
        <p:spPr>
          <a:xfrm>
            <a:off x="0" y="6448134"/>
            <a:ext cx="931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Fernandes L, Oliveira J, Soares-Miranda L, 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Rebelo</a:t>
            </a:r>
            <a:r>
              <a:rPr lang="en-US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A, Brito J. Regular Football Practice Improves Autonomic Cardiac Function in Male Children.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Asian J Sports Med</a:t>
            </a:r>
            <a:r>
              <a:rPr lang="en-US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2015;6(3). doi:10.5812/asjsm.24037</a:t>
            </a:r>
            <a:endParaRPr lang="fr-FR" sz="9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5DFFFC-3159-41D9-953A-138BF1F1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741" y="405874"/>
            <a:ext cx="1841545" cy="12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6F9282A6-B89C-403F-8776-2E3C08097CE7}"/>
              </a:ext>
            </a:extLst>
          </p:cNvPr>
          <p:cNvGrpSpPr/>
          <p:nvPr/>
        </p:nvGrpSpPr>
        <p:grpSpPr>
          <a:xfrm>
            <a:off x="904338" y="500115"/>
            <a:ext cx="6053671" cy="964700"/>
            <a:chOff x="1398574" y="2262695"/>
            <a:chExt cx="8704864" cy="957294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61F07054-76CF-44FD-8146-B3F61CCA48EF}"/>
                </a:ext>
              </a:extLst>
            </p:cNvPr>
            <p:cNvSpPr/>
            <p:nvPr/>
          </p:nvSpPr>
          <p:spPr>
            <a:xfrm>
              <a:off x="1398574" y="2262695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 : coins arrondis 4">
              <a:extLst>
                <a:ext uri="{FF2B5EF4-FFF2-40B4-BE49-F238E27FC236}">
                  <a16:creationId xmlns:a16="http://schemas.microsoft.com/office/drawing/2014/main" id="{9B55952C-8C9E-4B73-9F42-6B2DBE3D4F64}"/>
                </a:ext>
              </a:extLst>
            </p:cNvPr>
            <p:cNvSpPr txBox="1"/>
            <p:nvPr/>
          </p:nvSpPr>
          <p:spPr>
            <a:xfrm>
              <a:off x="1426612" y="2290733"/>
              <a:ext cx="8676826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III- Résultats et discussion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5654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ccueil | Cetaps UFR - STAPS">
            <a:extLst>
              <a:ext uri="{FF2B5EF4-FFF2-40B4-BE49-F238E27FC236}">
                <a16:creationId xmlns:a16="http://schemas.microsoft.com/office/drawing/2014/main" id="{E0BB4A99-5D12-4359-A63C-6CD0354C7E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0A59D1-900C-4DCB-ACEC-9776F8E217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821" y="6160331"/>
            <a:ext cx="904672" cy="553999"/>
          </a:xfrm>
          <a:prstGeom prst="rect">
            <a:avLst/>
          </a:prstGeom>
          <a:noFill/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A35A8A0-D9AC-4980-9D84-E397FAFE1B41}"/>
              </a:ext>
            </a:extLst>
          </p:cNvPr>
          <p:cNvSpPr txBox="1"/>
          <p:nvPr/>
        </p:nvSpPr>
        <p:spPr>
          <a:xfrm>
            <a:off x="1234233" y="1819923"/>
            <a:ext cx="972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Pourquoi les enfants qui pratiquent en dehors de l’école des sports appartenant au CA4 ont un meilleur niveau de CP ? Quelles sont les hypothèses ?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1064C35-48C3-4C97-A96A-246BDE388353}"/>
              </a:ext>
            </a:extLst>
          </p:cNvPr>
          <p:cNvSpPr/>
          <p:nvPr/>
        </p:nvSpPr>
        <p:spPr>
          <a:xfrm>
            <a:off x="3195369" y="2816285"/>
            <a:ext cx="1642961" cy="9203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CA4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A404A9F-A6D1-4C85-90A8-2D5EE693027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838330" y="3276441"/>
            <a:ext cx="146481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C8D7DEB-A564-401A-B0D6-DD915E029CBF}"/>
              </a:ext>
            </a:extLst>
          </p:cNvPr>
          <p:cNvSpPr/>
          <p:nvPr/>
        </p:nvSpPr>
        <p:spPr>
          <a:xfrm>
            <a:off x="6365289" y="2816285"/>
            <a:ext cx="3294276" cy="9202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Logique interne de l’activité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3C7E165-F04C-4F33-8FD0-7BA8E4528121}"/>
              </a:ext>
            </a:extLst>
          </p:cNvPr>
          <p:cNvSpPr txBox="1"/>
          <p:nvPr/>
        </p:nvSpPr>
        <p:spPr>
          <a:xfrm>
            <a:off x="1840636" y="4391747"/>
            <a:ext cx="10058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Football est composée essentiellement </a:t>
            </a:r>
            <a:r>
              <a:rPr lang="fr-FR" b="1" dirty="0"/>
              <a:t>d’effort intense intermittent </a:t>
            </a:r>
            <a:r>
              <a:rPr lang="fr-FR" dirty="0"/>
              <a:t>(Fernandes et al., 2015)</a:t>
            </a:r>
          </a:p>
          <a:p>
            <a:pPr algn="ctr"/>
            <a:r>
              <a:rPr lang="fr-FR" dirty="0"/>
              <a:t>Force musculaire est une composante importante de la performance en sports collectifs (James et al., 2017)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258EB70-DB8C-4FEE-8B25-5C6178BBA6EF}"/>
              </a:ext>
            </a:extLst>
          </p:cNvPr>
          <p:cNvSpPr txBox="1"/>
          <p:nvPr/>
        </p:nvSpPr>
        <p:spPr>
          <a:xfrm>
            <a:off x="0" y="6162935"/>
            <a:ext cx="93126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Fernandes L, Oliveira J, Soares-Miranda L, 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Rebelo</a:t>
            </a:r>
            <a:r>
              <a:rPr lang="en-US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A, Brito J. Regular Football Practice Improves Autonomic Cardiac Function in Male Children.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Asian J Sports Med</a:t>
            </a:r>
            <a:r>
              <a:rPr lang="en-US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2015;6(3). doi:10.5812/asjsm.24037</a:t>
            </a:r>
          </a:p>
          <a:p>
            <a:r>
              <a:rPr lang="en-US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James LP, Beckman EM, Kelly VG, Haff GG. The Neuromuscular Qualities of Higher- and Lower-Level Mixed-Martial-Arts Competitors. </a:t>
            </a:r>
            <a:r>
              <a:rPr lang="fr-FR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 J Sports </a:t>
            </a:r>
            <a:r>
              <a:rPr lang="fr-FR" sz="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Physiol</a:t>
            </a:r>
            <a:r>
              <a:rPr lang="fr-FR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Perform</a:t>
            </a:r>
            <a:r>
              <a:rPr lang="fr-FR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2017;12(5):612-620. doi:10.1123/ijspp.2016-0373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90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6D028B5-3228-4472-9A4E-64BAC7F6B447}"/>
              </a:ext>
            </a:extLst>
          </p:cNvPr>
          <p:cNvGrpSpPr/>
          <p:nvPr/>
        </p:nvGrpSpPr>
        <p:grpSpPr>
          <a:xfrm>
            <a:off x="904338" y="500115"/>
            <a:ext cx="6053671" cy="964700"/>
            <a:chOff x="1398574" y="2262695"/>
            <a:chExt cx="8704864" cy="95729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81A4CAEF-25F6-4224-BC47-01D38F12AB79}"/>
                </a:ext>
              </a:extLst>
            </p:cNvPr>
            <p:cNvSpPr/>
            <p:nvPr/>
          </p:nvSpPr>
          <p:spPr>
            <a:xfrm>
              <a:off x="1398574" y="2262695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 : coins arrondis 4">
              <a:extLst>
                <a:ext uri="{FF2B5EF4-FFF2-40B4-BE49-F238E27FC236}">
                  <a16:creationId xmlns:a16="http://schemas.microsoft.com/office/drawing/2014/main" id="{96082D9B-A111-4B33-AB0D-EEA7F071EA94}"/>
                </a:ext>
              </a:extLst>
            </p:cNvPr>
            <p:cNvSpPr txBox="1"/>
            <p:nvPr/>
          </p:nvSpPr>
          <p:spPr>
            <a:xfrm>
              <a:off x="1426612" y="2290733"/>
              <a:ext cx="8676826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III- Résultats et discussion</a:t>
              </a:r>
            </a:p>
          </p:txBody>
        </p:sp>
      </p:grpSp>
      <p:pic>
        <p:nvPicPr>
          <p:cNvPr id="2050" name="Picture 2" descr="Activité extra-scolaire : le football - Magicmaman.com">
            <a:extLst>
              <a:ext uri="{FF2B5EF4-FFF2-40B4-BE49-F238E27FC236}">
                <a16:creationId xmlns:a16="http://schemas.microsoft.com/office/drawing/2014/main" id="{6BE72932-6838-40A8-94C3-DD2BC389C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675" y="129433"/>
            <a:ext cx="2814818" cy="15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40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7F92AD4D-DE3F-4785-B05E-166FEBD0BDF1}"/>
              </a:ext>
            </a:extLst>
          </p:cNvPr>
          <p:cNvGrpSpPr/>
          <p:nvPr/>
        </p:nvGrpSpPr>
        <p:grpSpPr>
          <a:xfrm>
            <a:off x="735663" y="535626"/>
            <a:ext cx="5656259" cy="957294"/>
            <a:chOff x="2103119" y="3394043"/>
            <a:chExt cx="8412480" cy="957294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956D1D54-92E5-42B0-B17F-B001631F3CF7}"/>
                </a:ext>
              </a:extLst>
            </p:cNvPr>
            <p:cNvSpPr/>
            <p:nvPr/>
          </p:nvSpPr>
          <p:spPr>
            <a:xfrm>
              <a:off x="2103119" y="3394043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 : coins arrondis 4">
              <a:extLst>
                <a:ext uri="{FF2B5EF4-FFF2-40B4-BE49-F238E27FC236}">
                  <a16:creationId xmlns:a16="http://schemas.microsoft.com/office/drawing/2014/main" id="{285826F6-B5E6-401F-8E16-0CC7D497DAD6}"/>
                </a:ext>
              </a:extLst>
            </p:cNvPr>
            <p:cNvSpPr txBox="1"/>
            <p:nvPr/>
          </p:nvSpPr>
          <p:spPr>
            <a:xfrm>
              <a:off x="2131157" y="3422081"/>
              <a:ext cx="7029617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IV- Conclusion</a:t>
              </a:r>
            </a:p>
          </p:txBody>
        </p:sp>
      </p:grpSp>
      <p:pic>
        <p:nvPicPr>
          <p:cNvPr id="7" name="Image 6" descr="Accueil | Cetaps UFR - STAPS">
            <a:extLst>
              <a:ext uri="{FF2B5EF4-FFF2-40B4-BE49-F238E27FC236}">
                <a16:creationId xmlns:a16="http://schemas.microsoft.com/office/drawing/2014/main" id="{C0FFB07A-AC82-4987-9DFD-FDA3341945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7855BCF-68F1-4D92-81B4-852F4C56A9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821" y="6160331"/>
            <a:ext cx="904672" cy="553999"/>
          </a:xfrm>
          <a:prstGeom prst="rect">
            <a:avLst/>
          </a:prstGeom>
          <a:noFill/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8B667F3-B4FE-4AF2-99DC-346B446A635D}"/>
              </a:ext>
            </a:extLst>
          </p:cNvPr>
          <p:cNvSpPr txBox="1"/>
          <p:nvPr/>
        </p:nvSpPr>
        <p:spPr>
          <a:xfrm>
            <a:off x="735663" y="1972317"/>
            <a:ext cx="111160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/>
              <a:t>La pratique d’un sport en club </a:t>
            </a:r>
            <a:r>
              <a:rPr lang="fr-FR" dirty="0">
                <a:sym typeface="Wingdings" panose="05000000000000000000" pitchFamily="2" charset="2"/>
              </a:rPr>
              <a:t> Moyen de lutter contre la prévalence du surpoids et de l’obésité chez l’enfant.</a:t>
            </a:r>
          </a:p>
          <a:p>
            <a:pPr marL="285750" indent="-285750">
              <a:buFontTx/>
              <a:buChar char="-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ym typeface="Wingdings" panose="05000000000000000000" pitchFamily="2" charset="2"/>
              </a:rPr>
              <a:t>Agir le plus tôt possible </a:t>
            </a:r>
            <a:r>
              <a:rPr lang="fr-FR" dirty="0">
                <a:sym typeface="Wingdings" panose="05000000000000000000" pitchFamily="2" charset="2"/>
              </a:rPr>
              <a:t>pour promouvoir les clubs sportifs dès le plus jeune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La différence entre les NP et les obèses augmentent avec la croissance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La pratique de certains sports en club semblent développer de manière plus importante le niveau de CP chez les jeunes</a:t>
            </a:r>
            <a:endParaRPr lang="fr-FR" dirty="0"/>
          </a:p>
        </p:txBody>
      </p:sp>
      <p:pic>
        <p:nvPicPr>
          <p:cNvPr id="11" name="Image 10" descr="Une image contenant extérieur, personne, vélo&#10;&#10;Description générée automatiquement">
            <a:extLst>
              <a:ext uri="{FF2B5EF4-FFF2-40B4-BE49-F238E27FC236}">
                <a16:creationId xmlns:a16="http://schemas.microsoft.com/office/drawing/2014/main" id="{AF27BA0B-DC7D-4835-BE48-453838A0F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5" y="4272378"/>
            <a:ext cx="2926080" cy="1950720"/>
          </a:xfrm>
          <a:prstGeom prst="rect">
            <a:avLst/>
          </a:prstGeom>
        </p:spPr>
      </p:pic>
      <p:pic>
        <p:nvPicPr>
          <p:cNvPr id="13" name="Image 12" descr="Une image contenant herbe, football, boule, personne&#10;&#10;Description générée automatiquement">
            <a:extLst>
              <a:ext uri="{FF2B5EF4-FFF2-40B4-BE49-F238E27FC236}">
                <a16:creationId xmlns:a16="http://schemas.microsoft.com/office/drawing/2014/main" id="{E9CD1F04-D911-46D7-8F39-210A44824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39" y="4268628"/>
            <a:ext cx="1396377" cy="195446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301F866-49A6-4064-8694-51AF9DB5A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70" y="4351424"/>
            <a:ext cx="3209226" cy="192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77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iste de questions à poser au franchiseur">
            <a:extLst>
              <a:ext uri="{FF2B5EF4-FFF2-40B4-BE49-F238E27FC236}">
                <a16:creationId xmlns:a16="http://schemas.microsoft.com/office/drawing/2014/main" id="{5DF450A8-F978-4542-BC2B-457C773D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159000"/>
            <a:ext cx="6210300" cy="3698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Accueil | Cetaps UFR - STAPS">
            <a:extLst>
              <a:ext uri="{FF2B5EF4-FFF2-40B4-BE49-F238E27FC236}">
                <a16:creationId xmlns:a16="http://schemas.microsoft.com/office/drawing/2014/main" id="{43B931F5-C201-4D78-8C96-3EBEC8D6C1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4263" y="2159000"/>
            <a:ext cx="3597275" cy="14620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3B807E4-5C16-49A9-8642-56F995466A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4263" y="3689350"/>
            <a:ext cx="3597275" cy="217011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EDCEF67-1BA2-48D2-951D-8F883D71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vous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remercie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attention et je me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tiens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votre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disposition pour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d’éventuelles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questions  </a:t>
            </a:r>
          </a:p>
        </p:txBody>
      </p:sp>
    </p:spTree>
    <p:extLst>
      <p:ext uri="{BB962C8B-B14F-4D97-AF65-F5344CB8AC3E}">
        <p14:creationId xmlns:p14="http://schemas.microsoft.com/office/powerpoint/2010/main" val="234384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cueil | Cetaps UFR - STAPS">
            <a:extLst>
              <a:ext uri="{FF2B5EF4-FFF2-40B4-BE49-F238E27FC236}">
                <a16:creationId xmlns:a16="http://schemas.microsoft.com/office/drawing/2014/main" id="{829D59F9-EB7D-4760-BEF3-144032B039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16FD0D4-34A6-41AE-8516-7D794D961A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5992" y="6160331"/>
            <a:ext cx="904672" cy="553999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453B52E2-7B40-4859-ADAC-2C9412786EE8}"/>
              </a:ext>
            </a:extLst>
          </p:cNvPr>
          <p:cNvGrpSpPr/>
          <p:nvPr/>
        </p:nvGrpSpPr>
        <p:grpSpPr>
          <a:xfrm>
            <a:off x="1034082" y="587230"/>
            <a:ext cx="4116758" cy="921166"/>
            <a:chOff x="0" y="0"/>
            <a:chExt cx="8412480" cy="957294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2DDB68E2-0F09-4948-BE73-75DC344F491A}"/>
                </a:ext>
              </a:extLst>
            </p:cNvPr>
            <p:cNvSpPr/>
            <p:nvPr/>
          </p:nvSpPr>
          <p:spPr>
            <a:xfrm>
              <a:off x="0" y="0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 : coins arrondis 4">
              <a:extLst>
                <a:ext uri="{FF2B5EF4-FFF2-40B4-BE49-F238E27FC236}">
                  <a16:creationId xmlns:a16="http://schemas.microsoft.com/office/drawing/2014/main" id="{791458EA-3160-4093-B233-FD676D25D48B}"/>
                </a:ext>
              </a:extLst>
            </p:cNvPr>
            <p:cNvSpPr txBox="1"/>
            <p:nvPr/>
          </p:nvSpPr>
          <p:spPr>
            <a:xfrm>
              <a:off x="28038" y="28038"/>
              <a:ext cx="7298593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I- Introduction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CACAA8-C6B1-487B-AE8B-B1E31E7648A4}"/>
              </a:ext>
            </a:extLst>
          </p:cNvPr>
          <p:cNvSpPr/>
          <p:nvPr/>
        </p:nvSpPr>
        <p:spPr>
          <a:xfrm>
            <a:off x="1056042" y="1924471"/>
            <a:ext cx="2433628" cy="92116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La condition physique (CP) = puissant marqueur de santé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F7DAC50-3DB8-4D40-A0B8-CF9468A0490C}"/>
              </a:ext>
            </a:extLst>
          </p:cNvPr>
          <p:cNvCxnSpPr>
            <a:cxnSpLocks/>
          </p:cNvCxnSpPr>
          <p:nvPr/>
        </p:nvCxnSpPr>
        <p:spPr>
          <a:xfrm>
            <a:off x="3766357" y="2385054"/>
            <a:ext cx="1937857" cy="8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55105295-A2DD-4FEE-9E8D-C9DFA6734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65" y="1646679"/>
            <a:ext cx="5748775" cy="1476749"/>
          </a:xfrm>
          <a:prstGeom prst="rect">
            <a:avLst/>
          </a:prstGeom>
        </p:spPr>
      </p:pic>
      <p:pic>
        <p:nvPicPr>
          <p:cNvPr id="10" name="Graphique 9" descr="Cœur avec battements avec un remplissage uni">
            <a:extLst>
              <a:ext uri="{FF2B5EF4-FFF2-40B4-BE49-F238E27FC236}">
                <a16:creationId xmlns:a16="http://schemas.microsoft.com/office/drawing/2014/main" id="{5B8BF461-FBEA-4E57-B3D0-2C2F3D4DE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042" y="3568603"/>
            <a:ext cx="914400" cy="914400"/>
          </a:xfrm>
          <a:prstGeom prst="rect">
            <a:avLst/>
          </a:prstGeom>
        </p:spPr>
      </p:pic>
      <p:pic>
        <p:nvPicPr>
          <p:cNvPr id="13" name="Graphique 12" descr="Culturiste avec un remplissage uni">
            <a:extLst>
              <a:ext uri="{FF2B5EF4-FFF2-40B4-BE49-F238E27FC236}">
                <a16:creationId xmlns:a16="http://schemas.microsoft.com/office/drawing/2014/main" id="{7D1932FC-3D9C-4DDC-A265-166EADC81F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71520" y="3568603"/>
            <a:ext cx="887800" cy="887800"/>
          </a:xfrm>
          <a:prstGeom prst="rect">
            <a:avLst/>
          </a:prstGeom>
        </p:spPr>
      </p:pic>
      <p:pic>
        <p:nvPicPr>
          <p:cNvPr id="15" name="Graphique 14" descr="Voiture de course avec un remplissage uni">
            <a:extLst>
              <a:ext uri="{FF2B5EF4-FFF2-40B4-BE49-F238E27FC236}">
                <a16:creationId xmlns:a16="http://schemas.microsoft.com/office/drawing/2014/main" id="{DBCD5333-1DD9-4724-A7EE-7C64166B05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94431" y="3568603"/>
            <a:ext cx="914400" cy="914400"/>
          </a:xfrm>
          <a:prstGeom prst="rect">
            <a:avLst/>
          </a:prstGeom>
        </p:spPr>
      </p:pic>
      <p:pic>
        <p:nvPicPr>
          <p:cNvPr id="18" name="Graphique 17" descr="Yoga avec un remplissage uni">
            <a:extLst>
              <a:ext uri="{FF2B5EF4-FFF2-40B4-BE49-F238E27FC236}">
                <a16:creationId xmlns:a16="http://schemas.microsoft.com/office/drawing/2014/main" id="{CED192F8-E7E9-4581-8F46-B97333F2B7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9276" y="3652737"/>
            <a:ext cx="803666" cy="803666"/>
          </a:xfrm>
          <a:prstGeom prst="rect">
            <a:avLst/>
          </a:prstGeom>
        </p:spPr>
      </p:pic>
      <p:pic>
        <p:nvPicPr>
          <p:cNvPr id="22" name="Graphique 21" descr="Yoga avec un remplissage uni">
            <a:extLst>
              <a:ext uri="{FF2B5EF4-FFF2-40B4-BE49-F238E27FC236}">
                <a16:creationId xmlns:a16="http://schemas.microsoft.com/office/drawing/2014/main" id="{9A732AD7-4BEA-4F40-BE20-67FDED30CF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28756" y="3542003"/>
            <a:ext cx="914400" cy="914400"/>
          </a:xfrm>
          <a:prstGeom prst="rect">
            <a:avLst/>
          </a:prstGeom>
        </p:spPr>
      </p:pic>
      <p:pic>
        <p:nvPicPr>
          <p:cNvPr id="24" name="Graphique 23" descr="Lutteur de sumo avec un remplissage uni">
            <a:extLst>
              <a:ext uri="{FF2B5EF4-FFF2-40B4-BE49-F238E27FC236}">
                <a16:creationId xmlns:a16="http://schemas.microsoft.com/office/drawing/2014/main" id="{84B94034-5C3A-443A-AD84-70F2FB63EF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74395" y="3524822"/>
            <a:ext cx="914400" cy="9144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2335DB1D-27B3-41FE-96B2-07479B053B02}"/>
              </a:ext>
            </a:extLst>
          </p:cNvPr>
          <p:cNvSpPr txBox="1"/>
          <p:nvPr/>
        </p:nvSpPr>
        <p:spPr>
          <a:xfrm>
            <a:off x="838539" y="4582643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Endurance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283B4D1-62CD-4306-AACF-0FE38266BB3D}"/>
              </a:ext>
            </a:extLst>
          </p:cNvPr>
          <p:cNvSpPr txBox="1"/>
          <p:nvPr/>
        </p:nvSpPr>
        <p:spPr>
          <a:xfrm>
            <a:off x="2740717" y="4589756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Force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8868CBF-11A8-453F-AFB2-6A0E08448D3D}"/>
              </a:ext>
            </a:extLst>
          </p:cNvPr>
          <p:cNvSpPr txBox="1"/>
          <p:nvPr/>
        </p:nvSpPr>
        <p:spPr>
          <a:xfrm>
            <a:off x="4676928" y="4582643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Vitesse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54EAB7D-D29B-47C1-99E1-A9B6AE8CBDCA}"/>
              </a:ext>
            </a:extLst>
          </p:cNvPr>
          <p:cNvSpPr txBox="1"/>
          <p:nvPr/>
        </p:nvSpPr>
        <p:spPr>
          <a:xfrm>
            <a:off x="6487872" y="4582643"/>
            <a:ext cx="150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Coordination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0650017-8A3E-453B-B1D9-2FCE09210C49}"/>
              </a:ext>
            </a:extLst>
          </p:cNvPr>
          <p:cNvSpPr txBox="1"/>
          <p:nvPr/>
        </p:nvSpPr>
        <p:spPr>
          <a:xfrm>
            <a:off x="8317792" y="4589756"/>
            <a:ext cx="150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Souplesse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95819D8-17DD-4F22-8AA8-DA8A620D3A09}"/>
              </a:ext>
            </a:extLst>
          </p:cNvPr>
          <p:cNvSpPr txBox="1"/>
          <p:nvPr/>
        </p:nvSpPr>
        <p:spPr>
          <a:xfrm>
            <a:off x="10254003" y="4590213"/>
            <a:ext cx="1505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Composition corporelle</a:t>
            </a:r>
          </a:p>
        </p:txBody>
      </p:sp>
    </p:spTree>
    <p:extLst>
      <p:ext uri="{BB962C8B-B14F-4D97-AF65-F5344CB8AC3E}">
        <p14:creationId xmlns:p14="http://schemas.microsoft.com/office/powerpoint/2010/main" val="277528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cueil | Cetaps UFR - STAPS">
            <a:extLst>
              <a:ext uri="{FF2B5EF4-FFF2-40B4-BE49-F238E27FC236}">
                <a16:creationId xmlns:a16="http://schemas.microsoft.com/office/drawing/2014/main" id="{550143C0-1717-4A78-B177-11837E717E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0F27DD6-7B2F-42D3-A1F4-57E3A3A33A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5992" y="6160331"/>
            <a:ext cx="904672" cy="553999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08CCAF16-65E4-48CF-8BFA-ADBD44FB2053}"/>
              </a:ext>
            </a:extLst>
          </p:cNvPr>
          <p:cNvGrpSpPr/>
          <p:nvPr/>
        </p:nvGrpSpPr>
        <p:grpSpPr>
          <a:xfrm>
            <a:off x="1034082" y="587230"/>
            <a:ext cx="4116758" cy="921166"/>
            <a:chOff x="0" y="0"/>
            <a:chExt cx="8412480" cy="957294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EB6817A7-D051-4800-950A-EADB35BC2BEC}"/>
                </a:ext>
              </a:extLst>
            </p:cNvPr>
            <p:cNvSpPr/>
            <p:nvPr/>
          </p:nvSpPr>
          <p:spPr>
            <a:xfrm>
              <a:off x="0" y="0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 : coins arrondis 4">
              <a:extLst>
                <a:ext uri="{FF2B5EF4-FFF2-40B4-BE49-F238E27FC236}">
                  <a16:creationId xmlns:a16="http://schemas.microsoft.com/office/drawing/2014/main" id="{360B4145-9756-4719-9848-3C0CA8073E51}"/>
                </a:ext>
              </a:extLst>
            </p:cNvPr>
            <p:cNvSpPr txBox="1"/>
            <p:nvPr/>
          </p:nvSpPr>
          <p:spPr>
            <a:xfrm>
              <a:off x="28038" y="28038"/>
              <a:ext cx="7298593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I- Introduction</a:t>
              </a:r>
            </a:p>
          </p:txBody>
        </p:sp>
      </p:grpSp>
      <p:pic>
        <p:nvPicPr>
          <p:cNvPr id="9" name="Capture d’écran 2020-03-27 à 09.11.55.png" descr="Capture d’écran 2020-03-27 à 09.11.55.png">
            <a:extLst>
              <a:ext uri="{FF2B5EF4-FFF2-40B4-BE49-F238E27FC236}">
                <a16:creationId xmlns:a16="http://schemas.microsoft.com/office/drawing/2014/main" id="{9495DC48-E032-4513-95B1-1D6367C3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512" y="2754265"/>
            <a:ext cx="5355816" cy="1977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8D54209-6AAE-42D4-BB72-0D4C61AD0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10" y="1746086"/>
            <a:ext cx="3569388" cy="399388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8E01FA8-8DAA-44DB-8B08-DFBC225319CA}"/>
              </a:ext>
            </a:extLst>
          </p:cNvPr>
          <p:cNvSpPr txBox="1"/>
          <p:nvPr/>
        </p:nvSpPr>
        <p:spPr>
          <a:xfrm>
            <a:off x="0" y="6538164"/>
            <a:ext cx="85758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* </a:t>
            </a:r>
            <a:r>
              <a:rPr lang="fr-FR" sz="900" b="0" i="0" dirty="0">
                <a:solidFill>
                  <a:srgbClr val="000000"/>
                </a:solidFill>
                <a:effectLst/>
                <a:latin typeface="Roboto"/>
              </a:rPr>
              <a:t>Publications de Grant </a:t>
            </a:r>
            <a:r>
              <a:rPr lang="fr-FR" sz="900" b="0" i="0" dirty="0" err="1">
                <a:solidFill>
                  <a:srgbClr val="000000"/>
                </a:solidFill>
                <a:effectLst/>
                <a:latin typeface="Roboto"/>
              </a:rPr>
              <a:t>Tomkinson</a:t>
            </a:r>
            <a:r>
              <a:rPr lang="fr-FR" sz="900" b="0" i="0" dirty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fr-FR" sz="900" b="0" i="0" dirty="0" err="1">
                <a:solidFill>
                  <a:srgbClr val="000000"/>
                </a:solidFill>
                <a:effectLst/>
                <a:latin typeface="Roboto"/>
              </a:rPr>
              <a:t>University</a:t>
            </a:r>
            <a:r>
              <a:rPr lang="fr-FR" sz="900" b="0" i="0" dirty="0">
                <a:solidFill>
                  <a:srgbClr val="000000"/>
                </a:solidFill>
                <a:effectLst/>
                <a:latin typeface="Roboto"/>
              </a:rPr>
              <a:t> of South </a:t>
            </a:r>
            <a:r>
              <a:rPr lang="fr-FR" sz="900" b="0" i="0" dirty="0" err="1">
                <a:solidFill>
                  <a:srgbClr val="000000"/>
                </a:solidFill>
                <a:effectLst/>
                <a:latin typeface="Roboto"/>
              </a:rPr>
              <a:t>Australia</a:t>
            </a:r>
            <a:r>
              <a:rPr lang="fr-FR" sz="900" b="0" i="0" dirty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fr-FR" sz="900" b="0" i="0" dirty="0" err="1">
                <a:solidFill>
                  <a:srgbClr val="000000"/>
                </a:solidFill>
                <a:effectLst/>
                <a:latin typeface="Roboto"/>
              </a:rPr>
              <a:t>Adelaide</a:t>
            </a:r>
            <a:r>
              <a:rPr lang="fr-FR" sz="900" b="0" i="0" dirty="0">
                <a:solidFill>
                  <a:srgbClr val="000000"/>
                </a:solidFill>
                <a:effectLst/>
                <a:latin typeface="Roboto"/>
              </a:rPr>
              <a:t>, 2006 et 2013.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22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cueil | Cetaps UFR - STAPS">
            <a:extLst>
              <a:ext uri="{FF2B5EF4-FFF2-40B4-BE49-F238E27FC236}">
                <a16:creationId xmlns:a16="http://schemas.microsoft.com/office/drawing/2014/main" id="{6250C3D5-F6F4-4F55-86E0-24D734DBAD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E41F5-A539-490A-90AF-BCB08B0609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5992" y="6160331"/>
            <a:ext cx="904672" cy="553999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426B0E49-69F7-4F48-9C54-C83AA66F2339}"/>
              </a:ext>
            </a:extLst>
          </p:cNvPr>
          <p:cNvGrpSpPr/>
          <p:nvPr/>
        </p:nvGrpSpPr>
        <p:grpSpPr>
          <a:xfrm>
            <a:off x="1034082" y="587230"/>
            <a:ext cx="4116758" cy="921166"/>
            <a:chOff x="0" y="0"/>
            <a:chExt cx="8412480" cy="957294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70CB86BA-C4DC-492C-8029-34C30747D1C8}"/>
                </a:ext>
              </a:extLst>
            </p:cNvPr>
            <p:cNvSpPr/>
            <p:nvPr/>
          </p:nvSpPr>
          <p:spPr>
            <a:xfrm>
              <a:off x="0" y="0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 : coins arrondis 4">
              <a:extLst>
                <a:ext uri="{FF2B5EF4-FFF2-40B4-BE49-F238E27FC236}">
                  <a16:creationId xmlns:a16="http://schemas.microsoft.com/office/drawing/2014/main" id="{4D2F2B4C-95E9-4FEE-AEF5-C55604E115AA}"/>
                </a:ext>
              </a:extLst>
            </p:cNvPr>
            <p:cNvSpPr txBox="1"/>
            <p:nvPr/>
          </p:nvSpPr>
          <p:spPr>
            <a:xfrm>
              <a:off x="28038" y="28038"/>
              <a:ext cx="7298593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I- Introduction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7B99C514-3980-44F8-90F3-9C9080E90A98}"/>
              </a:ext>
            </a:extLst>
          </p:cNvPr>
          <p:cNvSpPr txBox="1"/>
          <p:nvPr/>
        </p:nvSpPr>
        <p:spPr>
          <a:xfrm>
            <a:off x="1034082" y="1811045"/>
            <a:ext cx="788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Que dit la littérature sur l’évolution de la CP des enfants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956A2E6-DC5A-47EB-8B98-AA3A79BBB4D7}"/>
              </a:ext>
            </a:extLst>
          </p:cNvPr>
          <p:cNvSpPr/>
          <p:nvPr/>
        </p:nvSpPr>
        <p:spPr>
          <a:xfrm>
            <a:off x="1034082" y="2698277"/>
            <a:ext cx="2681056" cy="86648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Effet de l’âge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77CF284-D464-41E9-B51D-3E8D814456DE}"/>
              </a:ext>
            </a:extLst>
          </p:cNvPr>
          <p:cNvCxnSpPr>
            <a:cxnSpLocks/>
          </p:cNvCxnSpPr>
          <p:nvPr/>
        </p:nvCxnSpPr>
        <p:spPr>
          <a:xfrm>
            <a:off x="4371097" y="3696020"/>
            <a:ext cx="1937857" cy="8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71859A0-9747-422F-9030-B05666E66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10" y="3149550"/>
            <a:ext cx="4584272" cy="1092939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67ADFD6-3EEC-41CA-8F4C-4E57BA378EC9}"/>
              </a:ext>
            </a:extLst>
          </p:cNvPr>
          <p:cNvSpPr/>
          <p:nvPr/>
        </p:nvSpPr>
        <p:spPr>
          <a:xfrm>
            <a:off x="1034082" y="4010025"/>
            <a:ext cx="2681056" cy="86648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Effet du genre</a:t>
            </a:r>
          </a:p>
        </p:txBody>
      </p:sp>
      <p:pic>
        <p:nvPicPr>
          <p:cNvPr id="17" name="Image 16" descr="Une image contenant herbe, ciel, extérieur, personne&#10;&#10;Description générée automatiquement">
            <a:extLst>
              <a:ext uri="{FF2B5EF4-FFF2-40B4-BE49-F238E27FC236}">
                <a16:creationId xmlns:a16="http://schemas.microsoft.com/office/drawing/2014/main" id="{6A0B1116-0F0C-44F6-B4A0-E801B508C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65" y="119283"/>
            <a:ext cx="2419578" cy="16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4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cueil | Cetaps UFR - STAPS">
            <a:extLst>
              <a:ext uri="{FF2B5EF4-FFF2-40B4-BE49-F238E27FC236}">
                <a16:creationId xmlns:a16="http://schemas.microsoft.com/office/drawing/2014/main" id="{5245EA0D-8073-4E60-B40B-F53507636F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0B5B5E-9A2F-471B-9021-16FC6D861A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5992" y="6160331"/>
            <a:ext cx="904672" cy="553999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EEAFCB57-A51F-4C4C-80B0-19F4BF408A4B}"/>
              </a:ext>
            </a:extLst>
          </p:cNvPr>
          <p:cNvGrpSpPr/>
          <p:nvPr/>
        </p:nvGrpSpPr>
        <p:grpSpPr>
          <a:xfrm>
            <a:off x="1034082" y="587230"/>
            <a:ext cx="4116758" cy="921166"/>
            <a:chOff x="0" y="0"/>
            <a:chExt cx="8412480" cy="957294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E4BC4B43-BB00-4F25-923A-960B21F33FD7}"/>
                </a:ext>
              </a:extLst>
            </p:cNvPr>
            <p:cNvSpPr/>
            <p:nvPr/>
          </p:nvSpPr>
          <p:spPr>
            <a:xfrm>
              <a:off x="0" y="0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 : coins arrondis 4">
              <a:extLst>
                <a:ext uri="{FF2B5EF4-FFF2-40B4-BE49-F238E27FC236}">
                  <a16:creationId xmlns:a16="http://schemas.microsoft.com/office/drawing/2014/main" id="{6494D312-6728-4C9F-8772-AF1ED2B17DA3}"/>
                </a:ext>
              </a:extLst>
            </p:cNvPr>
            <p:cNvSpPr txBox="1"/>
            <p:nvPr/>
          </p:nvSpPr>
          <p:spPr>
            <a:xfrm>
              <a:off x="28038" y="28038"/>
              <a:ext cx="7298593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I- Introduction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168184B3-5A0E-43D1-BF05-688E4F5E0839}"/>
              </a:ext>
            </a:extLst>
          </p:cNvPr>
          <p:cNvSpPr txBox="1"/>
          <p:nvPr/>
        </p:nvSpPr>
        <p:spPr>
          <a:xfrm>
            <a:off x="1034082" y="1811045"/>
            <a:ext cx="788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Que dit la littérature sur l’évolution de la CP des enfants ?</a:t>
            </a:r>
          </a:p>
        </p:txBody>
      </p:sp>
      <p:pic>
        <p:nvPicPr>
          <p:cNvPr id="10" name="Image 9" descr="Une image contenant herbe, ciel, extérieur, personne&#10;&#10;Description générée automatiquement">
            <a:extLst>
              <a:ext uri="{FF2B5EF4-FFF2-40B4-BE49-F238E27FC236}">
                <a16:creationId xmlns:a16="http://schemas.microsoft.com/office/drawing/2014/main" id="{563546CB-0D09-4B1C-BB6F-6D11A6F93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65" y="119283"/>
            <a:ext cx="2419578" cy="1602419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9E98C36-4828-4F97-BC9D-75B6FBE1C096}"/>
              </a:ext>
            </a:extLst>
          </p:cNvPr>
          <p:cNvSpPr/>
          <p:nvPr/>
        </p:nvSpPr>
        <p:spPr>
          <a:xfrm>
            <a:off x="1034082" y="2462173"/>
            <a:ext cx="2605131" cy="102695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Effet de l’Indice de masse corporelle (IMC)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F4A0C5D-B963-471B-8347-9AEF98F8574A}"/>
              </a:ext>
            </a:extLst>
          </p:cNvPr>
          <p:cNvCxnSpPr>
            <a:cxnSpLocks/>
          </p:cNvCxnSpPr>
          <p:nvPr/>
        </p:nvCxnSpPr>
        <p:spPr>
          <a:xfrm>
            <a:off x="3785171" y="2943608"/>
            <a:ext cx="1937857" cy="8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0887C50-9E85-457D-964A-C467F1C47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4" y="2560017"/>
            <a:ext cx="5036138" cy="831266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D4F3F57-89BA-4B12-848A-E4249260079E}"/>
              </a:ext>
            </a:extLst>
          </p:cNvPr>
          <p:cNvSpPr/>
          <p:nvPr/>
        </p:nvSpPr>
        <p:spPr>
          <a:xfrm>
            <a:off x="1047803" y="4112489"/>
            <a:ext cx="2605131" cy="113026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Effet de la pratique sportive en club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135D4A4-BB4B-406C-A859-C89299B51A61}"/>
              </a:ext>
            </a:extLst>
          </p:cNvPr>
          <p:cNvCxnSpPr>
            <a:cxnSpLocks/>
          </p:cNvCxnSpPr>
          <p:nvPr/>
        </p:nvCxnSpPr>
        <p:spPr>
          <a:xfrm>
            <a:off x="3798892" y="4677624"/>
            <a:ext cx="1937857" cy="8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A0B7E8-320C-40E9-94E8-17A994530C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77" y="4112489"/>
            <a:ext cx="4631532" cy="11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0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cueil | Cetaps UFR - STAPS">
            <a:extLst>
              <a:ext uri="{FF2B5EF4-FFF2-40B4-BE49-F238E27FC236}">
                <a16:creationId xmlns:a16="http://schemas.microsoft.com/office/drawing/2014/main" id="{3C334579-ECD6-49FF-86B1-105C50FEBB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FA95F91-98E6-45C6-A376-C5503C4E7D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5992" y="6160331"/>
            <a:ext cx="904672" cy="553999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CDDFCE0B-90F4-4175-8D21-9703789A3771}"/>
              </a:ext>
            </a:extLst>
          </p:cNvPr>
          <p:cNvGrpSpPr/>
          <p:nvPr/>
        </p:nvGrpSpPr>
        <p:grpSpPr>
          <a:xfrm>
            <a:off x="1034082" y="587230"/>
            <a:ext cx="4116758" cy="921166"/>
            <a:chOff x="0" y="0"/>
            <a:chExt cx="8412480" cy="957294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EA30EC67-C580-45D0-BBD5-56393AE91BF6}"/>
                </a:ext>
              </a:extLst>
            </p:cNvPr>
            <p:cNvSpPr/>
            <p:nvPr/>
          </p:nvSpPr>
          <p:spPr>
            <a:xfrm>
              <a:off x="0" y="0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 : coins arrondis 4">
              <a:extLst>
                <a:ext uri="{FF2B5EF4-FFF2-40B4-BE49-F238E27FC236}">
                  <a16:creationId xmlns:a16="http://schemas.microsoft.com/office/drawing/2014/main" id="{DB6C9CC6-4CEB-438C-8C2A-C098902401C3}"/>
                </a:ext>
              </a:extLst>
            </p:cNvPr>
            <p:cNvSpPr txBox="1"/>
            <p:nvPr/>
          </p:nvSpPr>
          <p:spPr>
            <a:xfrm>
              <a:off x="28038" y="28038"/>
              <a:ext cx="7298593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I- Introduction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D48FF2DF-4F15-4E9D-8FF5-96E80E417EEC}"/>
              </a:ext>
            </a:extLst>
          </p:cNvPr>
          <p:cNvSpPr txBox="1"/>
          <p:nvPr/>
        </p:nvSpPr>
        <p:spPr>
          <a:xfrm>
            <a:off x="1047802" y="1800225"/>
            <a:ext cx="11072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En revanche on ne sait pas: </a:t>
            </a:r>
            <a:r>
              <a:rPr lang="fr-FR" dirty="0"/>
              <a:t>Quel est le sport (ou quel type de sport) qui permet de développer le plus le niveau de CP chez l’enfant ? </a:t>
            </a:r>
          </a:p>
          <a:p>
            <a:r>
              <a:rPr lang="fr-FR" dirty="0"/>
              <a:t>  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DF74432-1855-475B-BCAB-75795D4CEFA8}"/>
              </a:ext>
            </a:extLst>
          </p:cNvPr>
          <p:cNvSpPr/>
          <p:nvPr/>
        </p:nvSpPr>
        <p:spPr>
          <a:xfrm>
            <a:off x="1171575" y="3314700"/>
            <a:ext cx="2686050" cy="92333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Objectif de l’étude ?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9D387D7-41D7-4480-A22A-77B26BE5AEEA}"/>
              </a:ext>
            </a:extLst>
          </p:cNvPr>
          <p:cNvCxnSpPr>
            <a:stCxn id="11" idx="3"/>
          </p:cNvCxnSpPr>
          <p:nvPr/>
        </p:nvCxnSpPr>
        <p:spPr>
          <a:xfrm>
            <a:off x="3857625" y="3776365"/>
            <a:ext cx="1504950" cy="506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729991E-5E63-4305-A32B-4CC5D7B688F4}"/>
              </a:ext>
            </a:extLst>
          </p:cNvPr>
          <p:cNvSpPr/>
          <p:nvPr/>
        </p:nvSpPr>
        <p:spPr>
          <a:xfrm>
            <a:off x="5757864" y="3027015"/>
            <a:ext cx="5153025" cy="14987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Mesurer les liens entre la pratique sportive en club, le niveau de CP et la classe d’IMC chez des filles et garçons âgés de 5-10 ans. </a:t>
            </a:r>
          </a:p>
        </p:txBody>
      </p:sp>
    </p:spTree>
    <p:extLst>
      <p:ext uri="{BB962C8B-B14F-4D97-AF65-F5344CB8AC3E}">
        <p14:creationId xmlns:p14="http://schemas.microsoft.com/office/powerpoint/2010/main" val="104491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cueil | Cetaps UFR - STAPS">
            <a:extLst>
              <a:ext uri="{FF2B5EF4-FFF2-40B4-BE49-F238E27FC236}">
                <a16:creationId xmlns:a16="http://schemas.microsoft.com/office/drawing/2014/main" id="{ABBF4AE2-368E-457B-A7C3-038BC521002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0CD854E-3DFD-4129-92BF-E82187FAAC5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5992" y="6160331"/>
            <a:ext cx="904672" cy="553999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B9C7C22F-5EDD-419E-9772-EC0C9E5F1EE2}"/>
              </a:ext>
            </a:extLst>
          </p:cNvPr>
          <p:cNvGrpSpPr/>
          <p:nvPr/>
        </p:nvGrpSpPr>
        <p:grpSpPr>
          <a:xfrm>
            <a:off x="896835" y="569166"/>
            <a:ext cx="6443079" cy="957294"/>
            <a:chOff x="732583" y="1159385"/>
            <a:chExt cx="8508010" cy="957294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CCCE9948-A996-49B7-A5BF-7943CBED6710}"/>
                </a:ext>
              </a:extLst>
            </p:cNvPr>
            <p:cNvSpPr/>
            <p:nvPr/>
          </p:nvSpPr>
          <p:spPr>
            <a:xfrm>
              <a:off x="828113" y="1159385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 : coins arrondis 4">
              <a:extLst>
                <a:ext uri="{FF2B5EF4-FFF2-40B4-BE49-F238E27FC236}">
                  <a16:creationId xmlns:a16="http://schemas.microsoft.com/office/drawing/2014/main" id="{94E42177-9813-41E8-A791-8AAF1FF864D4}"/>
                </a:ext>
              </a:extLst>
            </p:cNvPr>
            <p:cNvSpPr txBox="1"/>
            <p:nvPr/>
          </p:nvSpPr>
          <p:spPr>
            <a:xfrm>
              <a:off x="732583" y="1159385"/>
              <a:ext cx="7029617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II- Matériel et méthode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16BED883-D07A-4474-9C8F-ACA1FBD6AE12}"/>
              </a:ext>
            </a:extLst>
          </p:cNvPr>
          <p:cNvSpPr txBox="1"/>
          <p:nvPr/>
        </p:nvSpPr>
        <p:spPr>
          <a:xfrm>
            <a:off x="969179" y="1734625"/>
            <a:ext cx="480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1. Approche expérimentale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22AD30C-67BB-4981-9AAB-02F4CF519051}"/>
              </a:ext>
            </a:extLst>
          </p:cNvPr>
          <p:cNvSpPr txBox="1"/>
          <p:nvPr/>
        </p:nvSpPr>
        <p:spPr>
          <a:xfrm>
            <a:off x="969179" y="2405849"/>
            <a:ext cx="666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Utilisation des données de l’ « </a:t>
            </a:r>
            <a:r>
              <a:rPr lang="fr-FR" i="1" dirty="0"/>
              <a:t>observatoire de la forme® </a:t>
            </a:r>
            <a:r>
              <a:rPr lang="fr-FR" dirty="0"/>
              <a:t>»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DEE6A78-F64D-4937-9D33-F7F8116CC860}"/>
              </a:ext>
            </a:extLst>
          </p:cNvPr>
          <p:cNvCxnSpPr/>
          <p:nvPr/>
        </p:nvCxnSpPr>
        <p:spPr>
          <a:xfrm>
            <a:off x="6844683" y="2574524"/>
            <a:ext cx="167788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BD4F5806-F726-490A-B7D3-E0F0C84A8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457" y="2162571"/>
            <a:ext cx="1697110" cy="875231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AB6567C-8AF1-4406-BD7A-79560F25D305}"/>
              </a:ext>
            </a:extLst>
          </p:cNvPr>
          <p:cNvCxnSpPr/>
          <p:nvPr/>
        </p:nvCxnSpPr>
        <p:spPr>
          <a:xfrm flipV="1">
            <a:off x="10014012" y="1198485"/>
            <a:ext cx="0" cy="7812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77CCB664-A9E2-402A-A92D-0BEF1815EFAE}"/>
              </a:ext>
            </a:extLst>
          </p:cNvPr>
          <p:cNvSpPr txBox="1"/>
          <p:nvPr/>
        </p:nvSpPr>
        <p:spPr>
          <a:xfrm>
            <a:off x="8608680" y="275155"/>
            <a:ext cx="2686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Test de terrain validé scientifiquement (</a:t>
            </a:r>
            <a:r>
              <a:rPr lang="fr-FR" dirty="0" err="1"/>
              <a:t>Mouraby</a:t>
            </a:r>
            <a:r>
              <a:rPr lang="fr-FR" dirty="0"/>
              <a:t> et al., 2012)*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FAEC989-A42E-4AE7-AD90-0659A12DD29F}"/>
              </a:ext>
            </a:extLst>
          </p:cNvPr>
          <p:cNvSpPr txBox="1"/>
          <p:nvPr/>
        </p:nvSpPr>
        <p:spPr>
          <a:xfrm>
            <a:off x="-170038" y="6596390"/>
            <a:ext cx="982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fr-FR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Mouraby</a:t>
            </a:r>
            <a:r>
              <a:rPr lang="fr-FR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R., </a:t>
            </a:r>
            <a:r>
              <a:rPr lang="fr-FR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Tafflet</a:t>
            </a:r>
            <a:r>
              <a:rPr lang="fr-FR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M., </a:t>
            </a:r>
            <a:r>
              <a:rPr lang="fr-FR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Nassif</a:t>
            </a:r>
            <a:r>
              <a:rPr lang="fr-FR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H., Toussaint, J.-F., &amp; </a:t>
            </a:r>
            <a:r>
              <a:rPr lang="fr-FR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Desgorces</a:t>
            </a:r>
            <a:r>
              <a:rPr lang="fr-FR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F.-D. (2012). Fiabilité et validation de la batterie de tests physiques </a:t>
            </a:r>
            <a:r>
              <a:rPr lang="fr-FR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Diagnoform</a:t>
            </a:r>
            <a:r>
              <a:rPr lang="fr-FR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Science &amp; Sports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27</a:t>
            </a: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(1), 50‑53. 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B8AE9E3-17E8-4632-A9CB-18EEA2665291}"/>
              </a:ext>
            </a:extLst>
          </p:cNvPr>
          <p:cNvSpPr txBox="1"/>
          <p:nvPr/>
        </p:nvSpPr>
        <p:spPr>
          <a:xfrm>
            <a:off x="969179" y="3196322"/>
            <a:ext cx="666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- 15 625 données entre 2007 et 2019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9BE3B91-853C-49F8-8E65-282A8C2A87AF}"/>
              </a:ext>
            </a:extLst>
          </p:cNvPr>
          <p:cNvSpPr txBox="1"/>
          <p:nvPr/>
        </p:nvSpPr>
        <p:spPr>
          <a:xfrm>
            <a:off x="969178" y="4031459"/>
            <a:ext cx="666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Création de 3 groupes d’âge: 5-6 ans, 7-8 ans et 9-10 ans</a:t>
            </a:r>
          </a:p>
        </p:txBody>
      </p:sp>
    </p:spTree>
    <p:extLst>
      <p:ext uri="{BB962C8B-B14F-4D97-AF65-F5344CB8AC3E}">
        <p14:creationId xmlns:p14="http://schemas.microsoft.com/office/powerpoint/2010/main" val="241720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cueil | Cetaps UFR - STAPS">
            <a:extLst>
              <a:ext uri="{FF2B5EF4-FFF2-40B4-BE49-F238E27FC236}">
                <a16:creationId xmlns:a16="http://schemas.microsoft.com/office/drawing/2014/main" id="{FD633BA4-3FBE-4181-A4E9-7B5473F172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9565" y="6160331"/>
            <a:ext cx="1317287" cy="553998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8DACA29-2D33-482A-83BE-B5C59399E0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5992" y="6160331"/>
            <a:ext cx="904672" cy="553999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8BF87065-3032-4F13-A91A-470A23ECDC84}"/>
              </a:ext>
            </a:extLst>
          </p:cNvPr>
          <p:cNvGrpSpPr/>
          <p:nvPr/>
        </p:nvGrpSpPr>
        <p:grpSpPr>
          <a:xfrm>
            <a:off x="896835" y="569166"/>
            <a:ext cx="6443079" cy="957294"/>
            <a:chOff x="732583" y="1159385"/>
            <a:chExt cx="8508010" cy="957294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663FFF4-E47C-429E-A8CD-3BD94357CA56}"/>
                </a:ext>
              </a:extLst>
            </p:cNvPr>
            <p:cNvSpPr/>
            <p:nvPr/>
          </p:nvSpPr>
          <p:spPr>
            <a:xfrm>
              <a:off x="828113" y="1159385"/>
              <a:ext cx="8412480" cy="95729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 : coins arrondis 4">
              <a:extLst>
                <a:ext uri="{FF2B5EF4-FFF2-40B4-BE49-F238E27FC236}">
                  <a16:creationId xmlns:a16="http://schemas.microsoft.com/office/drawing/2014/main" id="{65DD9AD2-1BDB-4A8D-A76D-8CC4F80F5F43}"/>
                </a:ext>
              </a:extLst>
            </p:cNvPr>
            <p:cNvSpPr txBox="1"/>
            <p:nvPr/>
          </p:nvSpPr>
          <p:spPr>
            <a:xfrm>
              <a:off x="732583" y="1159385"/>
              <a:ext cx="7029617" cy="9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100" kern="1200" dirty="0"/>
                <a:t>II- Matériel et méthode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BC0FAC52-E646-47BD-98C5-FE15965054C9}"/>
              </a:ext>
            </a:extLst>
          </p:cNvPr>
          <p:cNvSpPr txBox="1"/>
          <p:nvPr/>
        </p:nvSpPr>
        <p:spPr>
          <a:xfrm>
            <a:off x="969179" y="1734625"/>
            <a:ext cx="480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2. </a:t>
            </a:r>
            <a:r>
              <a:rPr lang="fr-FR" b="1" dirty="0" err="1"/>
              <a:t>Diagnoform</a:t>
            </a:r>
            <a:r>
              <a:rPr lang="fr-FR" b="1" dirty="0"/>
              <a:t>® KID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1CD7E0-3DAC-44C8-ABC0-5AE8A643D272}"/>
              </a:ext>
            </a:extLst>
          </p:cNvPr>
          <p:cNvSpPr txBox="1"/>
          <p:nvPr/>
        </p:nvSpPr>
        <p:spPr>
          <a:xfrm>
            <a:off x="969179" y="2312122"/>
            <a:ext cx="48014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Protocole du test</a:t>
            </a:r>
            <a:r>
              <a:rPr lang="fr-FR" dirty="0"/>
              <a:t>:</a:t>
            </a:r>
          </a:p>
          <a:p>
            <a:endParaRPr lang="fr-FR" dirty="0"/>
          </a:p>
          <a:p>
            <a:r>
              <a:rPr lang="fr-FR" dirty="0"/>
              <a:t>- Mesure de la taille (cm)</a:t>
            </a:r>
            <a:br>
              <a:rPr lang="fr-FR" dirty="0"/>
            </a:br>
            <a:r>
              <a:rPr lang="fr-FR" dirty="0"/>
              <a:t>- Mesure de la masse corporelle (Kg)</a:t>
            </a:r>
            <a:br>
              <a:rPr lang="fr-FR" dirty="0"/>
            </a:br>
            <a:br>
              <a:rPr lang="fr-FR" dirty="0"/>
            </a:br>
            <a:r>
              <a:rPr lang="fr-FR" dirty="0"/>
              <a:t>- Pratique sportive en association sportive ?</a:t>
            </a:r>
          </a:p>
          <a:p>
            <a:pPr algn="ctr"/>
            <a:r>
              <a:rPr lang="fr-FR" b="1" dirty="0"/>
              <a:t>Si oui, quel sport ? 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CD55617-FB31-4966-94F9-876636BC8974}"/>
              </a:ext>
            </a:extLst>
          </p:cNvPr>
          <p:cNvCxnSpPr/>
          <p:nvPr/>
        </p:nvCxnSpPr>
        <p:spPr>
          <a:xfrm>
            <a:off x="5493358" y="3101393"/>
            <a:ext cx="1846556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9458803-7EF5-4CFB-9F89-AAEF0E5E988B}"/>
              </a:ext>
            </a:extLst>
          </p:cNvPr>
          <p:cNvSpPr/>
          <p:nvPr/>
        </p:nvSpPr>
        <p:spPr>
          <a:xfrm>
            <a:off x="9005452" y="2773787"/>
            <a:ext cx="2254928" cy="6552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Calcul IMC et classe d’IMC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22AE388-5C9A-42B8-A40B-E0A3F4848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88" y="555338"/>
            <a:ext cx="2526915" cy="1303177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8C3C577-3F29-4C9F-A2B3-BACA34DE321C}"/>
              </a:ext>
            </a:extLst>
          </p:cNvPr>
          <p:cNvCxnSpPr/>
          <p:nvPr/>
        </p:nvCxnSpPr>
        <p:spPr>
          <a:xfrm>
            <a:off x="5493358" y="4070538"/>
            <a:ext cx="1846556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EB58D6D-4DA6-486A-8BC0-EE1E637F96FC}"/>
              </a:ext>
            </a:extLst>
          </p:cNvPr>
          <p:cNvSpPr/>
          <p:nvPr/>
        </p:nvSpPr>
        <p:spPr>
          <a:xfrm>
            <a:off x="9005452" y="3688234"/>
            <a:ext cx="2254928" cy="6552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4 catégories de sport</a:t>
            </a:r>
          </a:p>
        </p:txBody>
      </p:sp>
    </p:spTree>
    <p:extLst>
      <p:ext uri="{BB962C8B-B14F-4D97-AF65-F5344CB8AC3E}">
        <p14:creationId xmlns:p14="http://schemas.microsoft.com/office/powerpoint/2010/main" val="37265990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1662</Words>
  <Application>Microsoft Office PowerPoint</Application>
  <PresentationFormat>Grand écran</PresentationFormat>
  <Paragraphs>181</Paragraphs>
  <Slides>25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Je vous remercie de votre attention et je me tiens à votre disposition pour d’éventuelles questions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Alexis Barbry</dc:creator>
  <cp:lastModifiedBy>Alexis Barbry</cp:lastModifiedBy>
  <cp:revision>38</cp:revision>
  <dcterms:created xsi:type="dcterms:W3CDTF">2021-03-31T14:09:27Z</dcterms:created>
  <dcterms:modified xsi:type="dcterms:W3CDTF">2021-04-13T07:50:45Z</dcterms:modified>
</cp:coreProperties>
</file>