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77" r:id="rId4"/>
    <p:sldId id="278" r:id="rId5"/>
    <p:sldId id="286" r:id="rId6"/>
    <p:sldId id="280" r:id="rId7"/>
    <p:sldId id="281" r:id="rId8"/>
    <p:sldId id="283" r:id="rId9"/>
    <p:sldId id="259" r:id="rId10"/>
    <p:sldId id="284" r:id="rId11"/>
    <p:sldId id="260" r:id="rId12"/>
    <p:sldId id="275" r:id="rId13"/>
    <p:sldId id="285" r:id="rId14"/>
    <p:sldId id="269" r:id="rId15"/>
    <p:sldId id="271" r:id="rId16"/>
    <p:sldId id="287" r:id="rId17"/>
    <p:sldId id="288" r:id="rId18"/>
    <p:sldId id="289" r:id="rId19"/>
    <p:sldId id="290" r:id="rId20"/>
    <p:sldId id="291" r:id="rId21"/>
    <p:sldId id="292" r:id="rId2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is Barbry" initials="AB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1251"/>
    <a:srgbClr val="D830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3" autoAdjust="0"/>
    <p:restoredTop sz="96341"/>
  </p:normalViewPr>
  <p:slideViewPr>
    <p:cSldViewPr snapToGrid="0">
      <p:cViewPr varScale="1">
        <p:scale>
          <a:sx n="87" d="100"/>
          <a:sy n="87" d="100"/>
        </p:scale>
        <p:origin x="542" y="4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&#233;moire\Test%20Diagnofeel\Groupe%20S&#233;dentaire\VILAIN%20Fran&#231;oise\VILAIN%20Fran&#231;oise%20T2.xlsm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elm\Desktop\PONTHIEU%20Michelle%20T1.xlsm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elm\Desktop\ALEX\STAPS\MASTER%20STAPS%20Entra&#238;nement%20Sportif\MASTER%202%20EOPS\Semestre%204\M&#233;moire\M&#233;moire\STAT%20MEMOIRE%20DIAGNOFEE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elm\Desktop\ALEX\STAPS\MASTER%20STAPS%20Entra&#238;nement%20Sportif\MASTER%202%20EOPS\Semestre%204\M&#233;moire\M&#233;moire\STAT%20MEMOIRE%20DIAGNOFEEL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elm\Desktop\ALEX\STAPS\MASTER%20STAPS%20Entra&#238;nement%20Sportif\MASTER%202%20EOPS\Semestre%204\M&#233;moire\M&#233;moire\STAT%20MEMOIRE%20DIAGNOFEEL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elm\Desktop\ALEX\STAPS\MASTER%20STAPS%20Entra&#238;nement%20Sportif\MASTER%202%20EOPS\Semestre%204\M&#233;moire\M&#233;moire\STAT%20MEMOIRE%20DIAGNOFEEL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BIEN ETRE AU QUOTIDIEN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27225523125451601"/>
          <c:y val="0.165155272446047"/>
          <c:w val="0.45548953749096799"/>
          <c:h val="0.73236186891535104"/>
        </c:manualLayout>
      </c:layout>
      <c:radarChart>
        <c:radarStyle val="filled"/>
        <c:varyColors val="0"/>
        <c:ser>
          <c:idx val="0"/>
          <c:order val="0"/>
          <c:tx>
            <c:strRef>
              <c:f>'RESULTAT RADAR'!$D$20</c:f>
              <c:strCache>
                <c:ptCount val="1"/>
                <c:pt idx="0">
                  <c:v>Etat du Bien-être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'RESULTAT RADAR'!$C$21:$C$32</c:f>
              <c:strCache>
                <c:ptCount val="12"/>
                <c:pt idx="0">
                  <c:v> </c:v>
                </c:pt>
                <c:pt idx="1">
                  <c:v>Relations sociales</c:v>
                </c:pt>
                <c:pt idx="2">
                  <c:v>Activités physiques</c:v>
                </c:pt>
                <c:pt idx="3">
                  <c:v>Plaisir</c:v>
                </c:pt>
                <c:pt idx="4">
                  <c:v>Résolution de problème</c:v>
                </c:pt>
                <c:pt idx="5">
                  <c:v>Prise de distance</c:v>
                </c:pt>
                <c:pt idx="6">
                  <c:v>Isolement</c:v>
                </c:pt>
                <c:pt idx="8">
                  <c:v>Serénité</c:v>
                </c:pt>
                <c:pt idx="9">
                  <c:v>Joie</c:v>
                </c:pt>
                <c:pt idx="10">
                  <c:v>Activités de loisir</c:v>
                </c:pt>
                <c:pt idx="11">
                  <c:v>Relations sociales</c:v>
                </c:pt>
              </c:strCache>
            </c:strRef>
          </c:cat>
          <c:val>
            <c:numRef>
              <c:f>'RESULTAT RADAR'!$D$21:$D$32</c:f>
              <c:numCache>
                <c:formatCode>General</c:formatCode>
                <c:ptCount val="12"/>
                <c:pt idx="0" formatCode="0.0">
                  <c:v>0</c:v>
                </c:pt>
                <c:pt idx="7" formatCode="0.0">
                  <c:v>0</c:v>
                </c:pt>
                <c:pt idx="8" formatCode="0.0">
                  <c:v>16</c:v>
                </c:pt>
                <c:pt idx="9" formatCode="0.0">
                  <c:v>16</c:v>
                </c:pt>
                <c:pt idx="10" formatCode="0.0">
                  <c:v>16</c:v>
                </c:pt>
                <c:pt idx="11" formatCode="0.0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AD-4E53-9230-C5C1680E3877}"/>
            </c:ext>
          </c:extLst>
        </c:ser>
        <c:ser>
          <c:idx val="1"/>
          <c:order val="1"/>
          <c:tx>
            <c:strRef>
              <c:f>'RESULTAT RADAR'!$E$20</c:f>
              <c:strCache>
                <c:ptCount val="1"/>
                <c:pt idx="0">
                  <c:v>Outils de régulation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'RESULTAT RADAR'!$C$21:$C$32</c:f>
              <c:strCache>
                <c:ptCount val="12"/>
                <c:pt idx="0">
                  <c:v> </c:v>
                </c:pt>
                <c:pt idx="1">
                  <c:v>Relations sociales</c:v>
                </c:pt>
                <c:pt idx="2">
                  <c:v>Activités physiques</c:v>
                </c:pt>
                <c:pt idx="3">
                  <c:v>Plaisir</c:v>
                </c:pt>
                <c:pt idx="4">
                  <c:v>Résolution de problème</c:v>
                </c:pt>
                <c:pt idx="5">
                  <c:v>Prise de distance</c:v>
                </c:pt>
                <c:pt idx="6">
                  <c:v>Isolement</c:v>
                </c:pt>
                <c:pt idx="8">
                  <c:v>Serénité</c:v>
                </c:pt>
                <c:pt idx="9">
                  <c:v>Joie</c:v>
                </c:pt>
                <c:pt idx="10">
                  <c:v>Activités de loisir</c:v>
                </c:pt>
                <c:pt idx="11">
                  <c:v>Relations sociales</c:v>
                </c:pt>
              </c:strCache>
            </c:strRef>
          </c:cat>
          <c:val>
            <c:numRef>
              <c:f>'RESULTAT RADAR'!$E$21:$E$32</c:f>
              <c:numCache>
                <c:formatCode>0.0</c:formatCode>
                <c:ptCount val="12"/>
                <c:pt idx="0">
                  <c:v>0</c:v>
                </c:pt>
                <c:pt idx="1">
                  <c:v>8.5</c:v>
                </c:pt>
                <c:pt idx="2">
                  <c:v>0.66666666666666696</c:v>
                </c:pt>
                <c:pt idx="3">
                  <c:v>16</c:v>
                </c:pt>
                <c:pt idx="4">
                  <c:v>11.33333333333333</c:v>
                </c:pt>
                <c:pt idx="5">
                  <c:v>14.66666666666667</c:v>
                </c:pt>
                <c:pt idx="6">
                  <c:v>5.333333333333333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AD-4E53-9230-C5C1680E38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22235856"/>
        <c:axId val="-2122239568"/>
      </c:radarChart>
      <c:catAx>
        <c:axId val="-21222358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2122239568"/>
        <c:crosses val="autoZero"/>
        <c:auto val="1"/>
        <c:lblAlgn val="ctr"/>
        <c:lblOffset val="100"/>
        <c:noMultiLvlLbl val="0"/>
      </c:catAx>
      <c:valAx>
        <c:axId val="-2122239568"/>
        <c:scaling>
          <c:orientation val="minMax"/>
          <c:max val="20"/>
        </c:scaling>
        <c:delete val="0"/>
        <c:axPos val="l"/>
        <c:numFmt formatCode="0.0" sourceLinked="1"/>
        <c:majorTickMark val="out"/>
        <c:minorTickMark val="none"/>
        <c:tickLblPos val="none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2122235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prstDash val="solid"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BIEN ETRE AU QUOTIDIEN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7225523125451612"/>
          <c:y val="0.16515527244604652"/>
          <c:w val="0.45548953749096777"/>
          <c:h val="0.73236186891535116"/>
        </c:manualLayout>
      </c:layout>
      <c:radarChart>
        <c:radarStyle val="filled"/>
        <c:varyColors val="0"/>
        <c:ser>
          <c:idx val="0"/>
          <c:order val="0"/>
          <c:tx>
            <c:strRef>
              <c:f>'RESULTAT RADAR'!$D$20</c:f>
              <c:strCache>
                <c:ptCount val="1"/>
                <c:pt idx="0">
                  <c:v>Etat du Bien-être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'RESULTAT RADAR'!$C$21:$C$32</c:f>
              <c:strCache>
                <c:ptCount val="12"/>
                <c:pt idx="0">
                  <c:v> </c:v>
                </c:pt>
                <c:pt idx="1">
                  <c:v>Relations sociales</c:v>
                </c:pt>
                <c:pt idx="2">
                  <c:v>Activités physiques</c:v>
                </c:pt>
                <c:pt idx="3">
                  <c:v>Plaisir</c:v>
                </c:pt>
                <c:pt idx="4">
                  <c:v>Résolution de problème</c:v>
                </c:pt>
                <c:pt idx="5">
                  <c:v>Prise de distance</c:v>
                </c:pt>
                <c:pt idx="6">
                  <c:v>Isolement</c:v>
                </c:pt>
                <c:pt idx="8">
                  <c:v>Serénité</c:v>
                </c:pt>
                <c:pt idx="9">
                  <c:v>Joie</c:v>
                </c:pt>
                <c:pt idx="10">
                  <c:v>Activités de loisir</c:v>
                </c:pt>
                <c:pt idx="11">
                  <c:v>Relations sociales</c:v>
                </c:pt>
              </c:strCache>
            </c:strRef>
          </c:cat>
          <c:val>
            <c:numRef>
              <c:f>'RESULTAT RADAR'!$D$21:$D$32</c:f>
              <c:numCache>
                <c:formatCode>General</c:formatCode>
                <c:ptCount val="12"/>
                <c:pt idx="0" formatCode="0.0">
                  <c:v>0</c:v>
                </c:pt>
                <c:pt idx="7" formatCode="0.0">
                  <c:v>0</c:v>
                </c:pt>
                <c:pt idx="8" formatCode="0.0">
                  <c:v>2.6666666666666665</c:v>
                </c:pt>
                <c:pt idx="9" formatCode="0.0">
                  <c:v>3</c:v>
                </c:pt>
                <c:pt idx="10" formatCode="0.0">
                  <c:v>3.3333333333333335</c:v>
                </c:pt>
                <c:pt idx="11" formatCode="0.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AD-41CD-9132-9596876804AE}"/>
            </c:ext>
          </c:extLst>
        </c:ser>
        <c:ser>
          <c:idx val="1"/>
          <c:order val="1"/>
          <c:tx>
            <c:strRef>
              <c:f>'RESULTAT RADAR'!$E$20</c:f>
              <c:strCache>
                <c:ptCount val="1"/>
                <c:pt idx="0">
                  <c:v>Outils de régulation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'RESULTAT RADAR'!$C$21:$C$32</c:f>
              <c:strCache>
                <c:ptCount val="12"/>
                <c:pt idx="0">
                  <c:v> </c:v>
                </c:pt>
                <c:pt idx="1">
                  <c:v>Relations sociales</c:v>
                </c:pt>
                <c:pt idx="2">
                  <c:v>Activités physiques</c:v>
                </c:pt>
                <c:pt idx="3">
                  <c:v>Plaisir</c:v>
                </c:pt>
                <c:pt idx="4">
                  <c:v>Résolution de problème</c:v>
                </c:pt>
                <c:pt idx="5">
                  <c:v>Prise de distance</c:v>
                </c:pt>
                <c:pt idx="6">
                  <c:v>Isolement</c:v>
                </c:pt>
                <c:pt idx="8">
                  <c:v>Serénité</c:v>
                </c:pt>
                <c:pt idx="9">
                  <c:v>Joie</c:v>
                </c:pt>
                <c:pt idx="10">
                  <c:v>Activités de loisir</c:v>
                </c:pt>
                <c:pt idx="11">
                  <c:v>Relations sociales</c:v>
                </c:pt>
              </c:strCache>
            </c:strRef>
          </c:cat>
          <c:val>
            <c:numRef>
              <c:f>'RESULTAT RADAR'!$E$21:$E$32</c:f>
              <c:numCache>
                <c:formatCode>0.0</c:formatCode>
                <c:ptCount val="12"/>
                <c:pt idx="0">
                  <c:v>0</c:v>
                </c:pt>
                <c:pt idx="1">
                  <c:v>4.5</c:v>
                </c:pt>
                <c:pt idx="2">
                  <c:v>3.3333333333333335</c:v>
                </c:pt>
                <c:pt idx="3">
                  <c:v>3.5</c:v>
                </c:pt>
                <c:pt idx="4">
                  <c:v>9.3333333333333339</c:v>
                </c:pt>
                <c:pt idx="5">
                  <c:v>3.3333333333333335</c:v>
                </c:pt>
                <c:pt idx="6">
                  <c:v>4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AD-41CD-9132-9596876804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720832"/>
        <c:axId val="41730816"/>
      </c:radarChart>
      <c:catAx>
        <c:axId val="417208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730816"/>
        <c:crosses val="autoZero"/>
        <c:auto val="1"/>
        <c:lblAlgn val="ctr"/>
        <c:lblOffset val="100"/>
        <c:noMultiLvlLbl val="0"/>
      </c:catAx>
      <c:valAx>
        <c:axId val="41730816"/>
        <c:scaling>
          <c:orientation val="minMax"/>
          <c:max val="20"/>
        </c:scaling>
        <c:delete val="0"/>
        <c:axPos val="l"/>
        <c:numFmt formatCode="0.0" sourceLinked="1"/>
        <c:majorTickMark val="out"/>
        <c:minorTickMark val="none"/>
        <c:tickLblPos val="none"/>
        <c:crossAx val="41720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'Colloque Brest Outils de régula'!$N$1</c:f>
              <c:strCache>
                <c:ptCount val="1"/>
                <c:pt idx="0">
                  <c:v>Test 1</c:v>
                </c:pt>
              </c:strCache>
            </c:strRef>
          </c:tx>
          <c:spPr>
            <a:pattFill prst="wdDn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'Colloque Brest Outils de régula'!$N$6:$N$8</c:f>
                <c:numCache>
                  <c:formatCode>General</c:formatCode>
                  <c:ptCount val="3"/>
                  <c:pt idx="0">
                    <c:v>5.34</c:v>
                  </c:pt>
                  <c:pt idx="1">
                    <c:v>4.08</c:v>
                  </c:pt>
                  <c:pt idx="2">
                    <c:v>4.28</c:v>
                  </c:pt>
                </c:numCache>
              </c:numRef>
            </c:plus>
            <c:minus>
              <c:numRef>
                <c:f>'Colloque Brest Outils de régula'!$N$6:$N$8</c:f>
                <c:numCache>
                  <c:formatCode>General</c:formatCode>
                  <c:ptCount val="3"/>
                  <c:pt idx="0">
                    <c:v>5.34</c:v>
                  </c:pt>
                  <c:pt idx="1">
                    <c:v>4.08</c:v>
                  </c:pt>
                  <c:pt idx="2">
                    <c:v>4.28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'Colloque Brest Outils de régula'!$M$2:$M$4</c:f>
              <c:strCache>
                <c:ptCount val="3"/>
                <c:pt idx="0">
                  <c:v>G1</c:v>
                </c:pt>
                <c:pt idx="1">
                  <c:v>G2</c:v>
                </c:pt>
                <c:pt idx="2">
                  <c:v>G3</c:v>
                </c:pt>
              </c:strCache>
            </c:strRef>
          </c:cat>
          <c:val>
            <c:numRef>
              <c:f>'Colloque Brest Outils de régula'!$N$2:$N$4</c:f>
              <c:numCache>
                <c:formatCode>General</c:formatCode>
                <c:ptCount val="3"/>
                <c:pt idx="0">
                  <c:v>10.5</c:v>
                </c:pt>
                <c:pt idx="1">
                  <c:v>11.73</c:v>
                </c:pt>
                <c:pt idx="2">
                  <c:v>12.95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A2-4D8D-BA24-52A8FCADC3E1}"/>
            </c:ext>
          </c:extLst>
        </c:ser>
        <c:ser>
          <c:idx val="1"/>
          <c:order val="1"/>
          <c:tx>
            <c:strRef>
              <c:f>'Colloque Brest Outils de régula'!$O$1</c:f>
              <c:strCache>
                <c:ptCount val="1"/>
                <c:pt idx="0">
                  <c:v>Test 2</c:v>
                </c:pt>
              </c:strCache>
            </c:strRef>
          </c:tx>
          <c:spPr>
            <a:pattFill prst="pct90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'Colloque Brest Outils de régula'!$O$6:$O$8</c:f>
                <c:numCache>
                  <c:formatCode>General</c:formatCode>
                  <c:ptCount val="3"/>
                  <c:pt idx="0">
                    <c:v>3.87</c:v>
                  </c:pt>
                  <c:pt idx="1">
                    <c:v>3.44</c:v>
                  </c:pt>
                  <c:pt idx="2">
                    <c:v>3.99</c:v>
                  </c:pt>
                </c:numCache>
              </c:numRef>
            </c:plus>
            <c:minus>
              <c:numRef>
                <c:f>'Colloque Brest Outils de régula'!$O$6:$O$8</c:f>
                <c:numCache>
                  <c:formatCode>General</c:formatCode>
                  <c:ptCount val="3"/>
                  <c:pt idx="0">
                    <c:v>3.87</c:v>
                  </c:pt>
                  <c:pt idx="1">
                    <c:v>3.44</c:v>
                  </c:pt>
                  <c:pt idx="2">
                    <c:v>3.99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'Colloque Brest Outils de régula'!$M$2:$M$4</c:f>
              <c:strCache>
                <c:ptCount val="3"/>
                <c:pt idx="0">
                  <c:v>G1</c:v>
                </c:pt>
                <c:pt idx="1">
                  <c:v>G2</c:v>
                </c:pt>
                <c:pt idx="2">
                  <c:v>G3</c:v>
                </c:pt>
              </c:strCache>
            </c:strRef>
          </c:cat>
          <c:val>
            <c:numRef>
              <c:f>'Colloque Brest Outils de régula'!$O$2:$O$4</c:f>
              <c:numCache>
                <c:formatCode>General</c:formatCode>
                <c:ptCount val="3"/>
                <c:pt idx="0">
                  <c:v>11.55</c:v>
                </c:pt>
                <c:pt idx="1">
                  <c:v>13.86</c:v>
                </c:pt>
                <c:pt idx="2">
                  <c:v>14.23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A2-4D8D-BA24-52A8FCADC3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794312552"/>
        <c:axId val="794309272"/>
      </c:barChart>
      <c:catAx>
        <c:axId val="794312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fr-FR"/>
          </a:p>
        </c:txPr>
        <c:crossAx val="794309272"/>
        <c:crosses val="autoZero"/>
        <c:auto val="1"/>
        <c:lblAlgn val="ctr"/>
        <c:lblOffset val="100"/>
        <c:noMultiLvlLbl val="0"/>
      </c:catAx>
      <c:valAx>
        <c:axId val="79430927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fr-FR"/>
                  <a:t>Niveau des relations sociales (/20)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fr-FR"/>
          </a:p>
        </c:txPr>
        <c:crossAx val="794312552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72318474218334"/>
          <c:y val="5.3119281900821998E-2"/>
          <c:w val="0.84855598833872503"/>
          <c:h val="0.680137348379621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'Colloque Brest Sérénité'!$E$5</c:f>
              <c:strCache>
                <c:ptCount val="1"/>
                <c:pt idx="0">
                  <c:v>Test 1</c:v>
                </c:pt>
              </c:strCache>
            </c:strRef>
          </c:tx>
          <c:spPr>
            <a:pattFill prst="wdDn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elete val="1"/>
          </c:dLbls>
          <c:errBars>
            <c:errBarType val="both"/>
            <c:errValType val="cust"/>
            <c:noEndCap val="0"/>
            <c:plus>
              <c:numRef>
                <c:f>'Colloque Brest Sérénité'!$I$27:$K$27</c:f>
                <c:numCache>
                  <c:formatCode>General</c:formatCode>
                  <c:ptCount val="3"/>
                  <c:pt idx="0">
                    <c:v>5.4382149477730177</c:v>
                  </c:pt>
                  <c:pt idx="1">
                    <c:v>4.1173689745670385</c:v>
                  </c:pt>
                  <c:pt idx="2">
                    <c:v>4.3586278074224625</c:v>
                  </c:pt>
                </c:numCache>
              </c:numRef>
            </c:plus>
            <c:minus>
              <c:numRef>
                <c:f>'Colloque Brest Sérénité'!$I$27:$K$27</c:f>
                <c:numCache>
                  <c:formatCode>General</c:formatCode>
                  <c:ptCount val="3"/>
                  <c:pt idx="0">
                    <c:v>5.4382149477730177</c:v>
                  </c:pt>
                  <c:pt idx="1">
                    <c:v>4.1173689745670385</c:v>
                  </c:pt>
                  <c:pt idx="2">
                    <c:v>4.3586278074224625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'Colloque Brest Sérénité'!$F$4:$H$4</c:f>
              <c:strCache>
                <c:ptCount val="3"/>
                <c:pt idx="0">
                  <c:v>G1</c:v>
                </c:pt>
                <c:pt idx="1">
                  <c:v>G2</c:v>
                </c:pt>
                <c:pt idx="2">
                  <c:v>G3</c:v>
                </c:pt>
              </c:strCache>
            </c:strRef>
          </c:cat>
          <c:val>
            <c:numRef>
              <c:f>'Colloque Brest Sérénité'!$F$5:$H$5</c:f>
              <c:numCache>
                <c:formatCode>General</c:formatCode>
                <c:ptCount val="3"/>
                <c:pt idx="0">
                  <c:v>12.67</c:v>
                </c:pt>
                <c:pt idx="1">
                  <c:v>12.85</c:v>
                </c:pt>
                <c:pt idx="2">
                  <c:v>13.28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AE-4A0E-B40D-CA896813AC31}"/>
            </c:ext>
          </c:extLst>
        </c:ser>
        <c:ser>
          <c:idx val="1"/>
          <c:order val="1"/>
          <c:tx>
            <c:strRef>
              <c:f>'Colloque Brest Sérénité'!$E$6</c:f>
              <c:strCache>
                <c:ptCount val="1"/>
                <c:pt idx="0">
                  <c:v>Test 2</c:v>
                </c:pt>
              </c:strCache>
            </c:strRef>
          </c:tx>
          <c:spPr>
            <a:pattFill prst="pct90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9.6876152631370312E-17"/>
                  <c:y val="-0.1103161142929924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*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257715317711334E-2"/>
                      <c:h val="7.346506075558272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01AE-4A0E-B40D-CA896813AC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'Colloque Brest Sérénité'!$I$28:$K$28</c:f>
                <c:numCache>
                  <c:formatCode>General</c:formatCode>
                  <c:ptCount val="3"/>
                  <c:pt idx="0">
                    <c:v>4.3706874849283253</c:v>
                  </c:pt>
                  <c:pt idx="1">
                    <c:v>3.6106408396193723</c:v>
                  </c:pt>
                  <c:pt idx="2">
                    <c:v>3.2714189304003574</c:v>
                  </c:pt>
                </c:numCache>
              </c:numRef>
            </c:plus>
            <c:minus>
              <c:numRef>
                <c:f>'Colloque Brest Sérénité'!$I$28:$K$28</c:f>
                <c:numCache>
                  <c:formatCode>General</c:formatCode>
                  <c:ptCount val="3"/>
                  <c:pt idx="0">
                    <c:v>4.3706874849283253</c:v>
                  </c:pt>
                  <c:pt idx="1">
                    <c:v>3.6106408396193723</c:v>
                  </c:pt>
                  <c:pt idx="2">
                    <c:v>3.2714189304003574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'Colloque Brest Sérénité'!$F$4:$H$4</c:f>
              <c:strCache>
                <c:ptCount val="3"/>
                <c:pt idx="0">
                  <c:v>G1</c:v>
                </c:pt>
                <c:pt idx="1">
                  <c:v>G2</c:v>
                </c:pt>
                <c:pt idx="2">
                  <c:v>G3</c:v>
                </c:pt>
              </c:strCache>
            </c:strRef>
          </c:cat>
          <c:val>
            <c:numRef>
              <c:f>'Colloque Brest Sérénité'!$F$6:$H$6</c:f>
              <c:numCache>
                <c:formatCode>General</c:formatCode>
                <c:ptCount val="3"/>
                <c:pt idx="0">
                  <c:v>14.69</c:v>
                </c:pt>
                <c:pt idx="1">
                  <c:v>14.85</c:v>
                </c:pt>
                <c:pt idx="2">
                  <c:v>15.57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1AE-4A0E-B40D-CA896813AC3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0"/>
        <c:axId val="433519904"/>
        <c:axId val="433510392"/>
      </c:barChart>
      <c:catAx>
        <c:axId val="433519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fr-FR"/>
          </a:p>
        </c:txPr>
        <c:crossAx val="433510392"/>
        <c:crossesAt val="0"/>
        <c:auto val="1"/>
        <c:lblAlgn val="ctr"/>
        <c:lblOffset val="100"/>
        <c:noMultiLvlLbl val="0"/>
      </c:catAx>
      <c:valAx>
        <c:axId val="433510392"/>
        <c:scaling>
          <c:orientation val="minMax"/>
          <c:max val="2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fr-FR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Niveau de sérénité (/20)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out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fr-FR"/>
          </a:p>
        </c:txPr>
        <c:crossAx val="433519904"/>
        <c:crosses val="autoZero"/>
        <c:crossBetween val="between"/>
        <c:majorUnit val="5"/>
        <c:minorUnit val="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'Colloque Brest Outils de régula'!$B$1</c:f>
              <c:strCache>
                <c:ptCount val="1"/>
                <c:pt idx="0">
                  <c:v>Test 1</c:v>
                </c:pt>
              </c:strCache>
            </c:strRef>
          </c:tx>
          <c:spPr>
            <a:pattFill prst="wdDn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'Colloque Brest Outils de régula'!$B$6:$B$8</c:f>
                <c:numCache>
                  <c:formatCode>General</c:formatCode>
                  <c:ptCount val="3"/>
                  <c:pt idx="0">
                    <c:v>3.25</c:v>
                  </c:pt>
                  <c:pt idx="1">
                    <c:v>3.7</c:v>
                  </c:pt>
                  <c:pt idx="2">
                    <c:v>2.46</c:v>
                  </c:pt>
                </c:numCache>
              </c:numRef>
            </c:plus>
            <c:minus>
              <c:numRef>
                <c:f>'Colloque Brest Outils de régula'!$B$6:$B$8</c:f>
                <c:numCache>
                  <c:formatCode>General</c:formatCode>
                  <c:ptCount val="3"/>
                  <c:pt idx="0">
                    <c:v>3.25</c:v>
                  </c:pt>
                  <c:pt idx="1">
                    <c:v>3.7</c:v>
                  </c:pt>
                  <c:pt idx="2">
                    <c:v>2.46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'Colloque Brest Outils de régula'!$A$2:$A$4</c:f>
              <c:strCache>
                <c:ptCount val="3"/>
                <c:pt idx="0">
                  <c:v>G1</c:v>
                </c:pt>
                <c:pt idx="1">
                  <c:v>G2</c:v>
                </c:pt>
                <c:pt idx="2">
                  <c:v>G3</c:v>
                </c:pt>
              </c:strCache>
            </c:strRef>
          </c:cat>
          <c:val>
            <c:numRef>
              <c:f>'Colloque Brest Outils de régula'!$B$2:$B$4</c:f>
              <c:numCache>
                <c:formatCode>General</c:formatCode>
                <c:ptCount val="3"/>
                <c:pt idx="0">
                  <c:v>14.45</c:v>
                </c:pt>
                <c:pt idx="1">
                  <c:v>14.77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E9-4EC4-B834-D5DB971A90C8}"/>
            </c:ext>
          </c:extLst>
        </c:ser>
        <c:ser>
          <c:idx val="1"/>
          <c:order val="1"/>
          <c:tx>
            <c:strRef>
              <c:f>'Colloque Brest Outils de régula'!$C$1</c:f>
              <c:strCache>
                <c:ptCount val="1"/>
                <c:pt idx="0">
                  <c:v>Test 2</c:v>
                </c:pt>
              </c:strCache>
            </c:strRef>
          </c:tx>
          <c:spPr>
            <a:pattFill prst="pct80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pct90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9C76-44FC-B399-65B8988CEFEC}"/>
              </c:ext>
            </c:extLst>
          </c:dPt>
          <c:dPt>
            <c:idx val="1"/>
            <c:invertIfNegative val="0"/>
            <c:bubble3D val="0"/>
            <c:spPr>
              <a:pattFill prst="pct90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C76-44FC-B399-65B8988CEFEC}"/>
              </c:ext>
            </c:extLst>
          </c:dPt>
          <c:dPt>
            <c:idx val="2"/>
            <c:invertIfNegative val="0"/>
            <c:bubble3D val="0"/>
            <c:spPr>
              <a:pattFill prst="pct90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9C76-44FC-B399-65B8988CEFEC}"/>
              </c:ext>
            </c:extLst>
          </c:dPt>
          <c:errBars>
            <c:errBarType val="both"/>
            <c:errValType val="cust"/>
            <c:noEndCap val="0"/>
            <c:plus>
              <c:numRef>
                <c:f>'Colloque Brest Outils de régula'!$C$6:$C$8</c:f>
                <c:numCache>
                  <c:formatCode>General</c:formatCode>
                  <c:ptCount val="3"/>
                  <c:pt idx="0">
                    <c:v>3.28</c:v>
                  </c:pt>
                  <c:pt idx="1">
                    <c:v>3.3</c:v>
                  </c:pt>
                  <c:pt idx="2">
                    <c:v>2.86</c:v>
                  </c:pt>
                </c:numCache>
              </c:numRef>
            </c:plus>
            <c:minus>
              <c:numRef>
                <c:f>'Colloque Brest Outils de régula'!$C$6:$C$8</c:f>
                <c:numCache>
                  <c:formatCode>General</c:formatCode>
                  <c:ptCount val="3"/>
                  <c:pt idx="0">
                    <c:v>3.28</c:v>
                  </c:pt>
                  <c:pt idx="1">
                    <c:v>3.3</c:v>
                  </c:pt>
                  <c:pt idx="2">
                    <c:v>2.86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'Colloque Brest Outils de régula'!$A$2:$A$4</c:f>
              <c:strCache>
                <c:ptCount val="3"/>
                <c:pt idx="0">
                  <c:v>G1</c:v>
                </c:pt>
                <c:pt idx="1">
                  <c:v>G2</c:v>
                </c:pt>
                <c:pt idx="2">
                  <c:v>G3</c:v>
                </c:pt>
              </c:strCache>
            </c:strRef>
          </c:cat>
          <c:val>
            <c:numRef>
              <c:f>'Colloque Brest Outils de régula'!$C$2:$C$4</c:f>
              <c:numCache>
                <c:formatCode>General</c:formatCode>
                <c:ptCount val="3"/>
                <c:pt idx="0">
                  <c:v>14.09</c:v>
                </c:pt>
                <c:pt idx="1">
                  <c:v>16.27</c:v>
                </c:pt>
                <c:pt idx="2">
                  <c:v>15.32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E9-4EC4-B834-D5DB971A90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794312224"/>
        <c:axId val="794309600"/>
      </c:barChart>
      <c:catAx>
        <c:axId val="794312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fr-FR"/>
          </a:p>
        </c:txPr>
        <c:crossAx val="794309600"/>
        <c:crosses val="autoZero"/>
        <c:auto val="1"/>
        <c:lblAlgn val="ctr"/>
        <c:lblOffset val="100"/>
        <c:noMultiLvlLbl val="0"/>
      </c:catAx>
      <c:valAx>
        <c:axId val="794309600"/>
        <c:scaling>
          <c:orientation val="minMax"/>
          <c:max val="2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fr-FR" dirty="0"/>
                  <a:t>Niveau du plaisir (/20)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fr-FR"/>
          </a:p>
        </c:txPr>
        <c:crossAx val="79431222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59951881014873"/>
          <c:y val="8.7339603382910469E-2"/>
          <c:w val="0.848178258967629"/>
          <c:h val="0.746865704286964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'Colloque Brest Outils de régula'!$H$1</c:f>
              <c:strCache>
                <c:ptCount val="1"/>
                <c:pt idx="0">
                  <c:v>Test 1</c:v>
                </c:pt>
              </c:strCache>
            </c:strRef>
          </c:tx>
          <c:spPr>
            <a:pattFill prst="wdDn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'Colloque Brest Outils de régula'!$H$6:$H$8</c:f>
                <c:numCache>
                  <c:formatCode>General</c:formatCode>
                  <c:ptCount val="3"/>
                  <c:pt idx="0">
                    <c:v>3.64</c:v>
                  </c:pt>
                  <c:pt idx="1">
                    <c:v>4.1900000000000004</c:v>
                  </c:pt>
                  <c:pt idx="2">
                    <c:v>5.0199999999999996</c:v>
                  </c:pt>
                </c:numCache>
              </c:numRef>
            </c:plus>
            <c:minus>
              <c:numRef>
                <c:f>'Colloque Brest Outils de régula'!$H$6:$H$8</c:f>
                <c:numCache>
                  <c:formatCode>General</c:formatCode>
                  <c:ptCount val="3"/>
                  <c:pt idx="0">
                    <c:v>3.64</c:v>
                  </c:pt>
                  <c:pt idx="1">
                    <c:v>4.1900000000000004</c:v>
                  </c:pt>
                  <c:pt idx="2">
                    <c:v>5.0199999999999996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'Colloque Brest Outils de régula'!$G$2:$G$4</c:f>
              <c:strCache>
                <c:ptCount val="3"/>
                <c:pt idx="0">
                  <c:v>G1</c:v>
                </c:pt>
                <c:pt idx="1">
                  <c:v>G2</c:v>
                </c:pt>
                <c:pt idx="2">
                  <c:v>G3</c:v>
                </c:pt>
              </c:strCache>
            </c:strRef>
          </c:cat>
          <c:val>
            <c:numRef>
              <c:f>'Colloque Brest Outils de régula'!$H$2:$H$4</c:f>
              <c:numCache>
                <c:formatCode>General</c:formatCode>
                <c:ptCount val="3"/>
                <c:pt idx="0">
                  <c:v>10.42</c:v>
                </c:pt>
                <c:pt idx="1">
                  <c:v>10.09</c:v>
                </c:pt>
                <c:pt idx="2">
                  <c:v>10.73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7F-474B-8E71-680AA5CDC7FC}"/>
            </c:ext>
          </c:extLst>
        </c:ser>
        <c:ser>
          <c:idx val="1"/>
          <c:order val="1"/>
          <c:tx>
            <c:strRef>
              <c:f>'Colloque Brest Outils de régula'!$I$1</c:f>
              <c:strCache>
                <c:ptCount val="1"/>
                <c:pt idx="0">
                  <c:v>Test 2</c:v>
                </c:pt>
              </c:strCache>
            </c:strRef>
          </c:tx>
          <c:spPr>
            <a:pattFill prst="pct90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'Colloque Brest Outils de régula'!$I$6:$I$8</c:f>
                <c:numCache>
                  <c:formatCode>General</c:formatCode>
                  <c:ptCount val="3"/>
                  <c:pt idx="0">
                    <c:v>3.44</c:v>
                  </c:pt>
                  <c:pt idx="1">
                    <c:v>3.72</c:v>
                  </c:pt>
                  <c:pt idx="2">
                    <c:v>4.72</c:v>
                  </c:pt>
                </c:numCache>
              </c:numRef>
            </c:plus>
            <c:minus>
              <c:numRef>
                <c:f>'Colloque Brest Outils de régula'!$I$6:$I$8</c:f>
                <c:numCache>
                  <c:formatCode>General</c:formatCode>
                  <c:ptCount val="3"/>
                  <c:pt idx="0">
                    <c:v>3.44</c:v>
                  </c:pt>
                  <c:pt idx="1">
                    <c:v>3.72</c:v>
                  </c:pt>
                  <c:pt idx="2">
                    <c:v>4.72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'Colloque Brest Outils de régula'!$G$2:$G$4</c:f>
              <c:strCache>
                <c:ptCount val="3"/>
                <c:pt idx="0">
                  <c:v>G1</c:v>
                </c:pt>
                <c:pt idx="1">
                  <c:v>G2</c:v>
                </c:pt>
                <c:pt idx="2">
                  <c:v>G3</c:v>
                </c:pt>
              </c:strCache>
            </c:strRef>
          </c:cat>
          <c:val>
            <c:numRef>
              <c:f>'Colloque Brest Outils de régula'!$I$2:$I$4</c:f>
              <c:numCache>
                <c:formatCode>General</c:formatCode>
                <c:ptCount val="3"/>
                <c:pt idx="0">
                  <c:v>11.39</c:v>
                </c:pt>
                <c:pt idx="1">
                  <c:v>12.24</c:v>
                </c:pt>
                <c:pt idx="2">
                  <c:v>11.21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7F-474B-8E71-680AA5CDC7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794322392"/>
        <c:axId val="794320752"/>
      </c:barChart>
      <c:catAx>
        <c:axId val="794322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fr-FR"/>
          </a:p>
        </c:txPr>
        <c:crossAx val="794320752"/>
        <c:crosses val="autoZero"/>
        <c:auto val="1"/>
        <c:lblAlgn val="ctr"/>
        <c:lblOffset val="100"/>
        <c:noMultiLvlLbl val="0"/>
      </c:catAx>
      <c:valAx>
        <c:axId val="794320752"/>
        <c:scaling>
          <c:orientation val="minMax"/>
          <c:max val="2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fr-FR"/>
                  <a:t>Niveau de l'isolement (/20)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fr-FR"/>
          </a:p>
        </c:txPr>
        <c:crossAx val="794322392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fr-F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" id="3">
  <a:schemeClr val="accent1"/>
  <a:schemeClr val="accent1"/>
  <a:schemeClr val="accent1"/>
  <a:schemeClr val="accent1"/>
  <a:schemeClr val="accent1"/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C86DFE-B73E-4C10-955D-2AC622875EFF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625B5C8-2F5E-4F7E-8FF3-19BCCA068270}">
      <dgm:prSet/>
      <dgm:spPr/>
      <dgm:t>
        <a:bodyPr/>
        <a:lstStyle/>
        <a:p>
          <a:r>
            <a:rPr lang="fr-FR" dirty="0"/>
            <a:t>I. Introduction</a:t>
          </a:r>
          <a:endParaRPr lang="en-US" dirty="0"/>
        </a:p>
      </dgm:t>
    </dgm:pt>
    <dgm:pt modelId="{D205EB19-DD17-4361-9F33-EFDBA44B319E}" type="parTrans" cxnId="{C94AAE3B-2D5D-47CF-A10E-57E8DAE175E3}">
      <dgm:prSet/>
      <dgm:spPr/>
      <dgm:t>
        <a:bodyPr/>
        <a:lstStyle/>
        <a:p>
          <a:endParaRPr lang="en-US"/>
        </a:p>
      </dgm:t>
    </dgm:pt>
    <dgm:pt modelId="{4D05C557-F1E7-4391-A97C-64609095D615}" type="sibTrans" cxnId="{C94AAE3B-2D5D-47CF-A10E-57E8DAE175E3}">
      <dgm:prSet/>
      <dgm:spPr/>
      <dgm:t>
        <a:bodyPr/>
        <a:lstStyle/>
        <a:p>
          <a:endParaRPr lang="en-US"/>
        </a:p>
      </dgm:t>
    </dgm:pt>
    <dgm:pt modelId="{B082CD46-38A8-45B9-886E-F2927B636111}">
      <dgm:prSet/>
      <dgm:spPr/>
      <dgm:t>
        <a:bodyPr/>
        <a:lstStyle/>
        <a:p>
          <a:r>
            <a:rPr lang="fr-FR" dirty="0"/>
            <a:t>II. Méthodologie</a:t>
          </a:r>
          <a:endParaRPr lang="en-US" dirty="0"/>
        </a:p>
      </dgm:t>
    </dgm:pt>
    <dgm:pt modelId="{EF004E37-7469-4DBD-A2EC-859FBF6A675C}" type="parTrans" cxnId="{E0E27720-E24C-4A0D-8160-39505FD8BCF2}">
      <dgm:prSet/>
      <dgm:spPr/>
      <dgm:t>
        <a:bodyPr/>
        <a:lstStyle/>
        <a:p>
          <a:endParaRPr lang="en-US"/>
        </a:p>
      </dgm:t>
    </dgm:pt>
    <dgm:pt modelId="{88D8BA83-726D-4C65-959C-C9C67D1A5B34}" type="sibTrans" cxnId="{E0E27720-E24C-4A0D-8160-39505FD8BCF2}">
      <dgm:prSet/>
      <dgm:spPr/>
      <dgm:t>
        <a:bodyPr/>
        <a:lstStyle/>
        <a:p>
          <a:endParaRPr lang="en-US"/>
        </a:p>
      </dgm:t>
    </dgm:pt>
    <dgm:pt modelId="{36EE72C2-0104-4B7F-98B9-8890C9BA4331}">
      <dgm:prSet/>
      <dgm:spPr/>
      <dgm:t>
        <a:bodyPr/>
        <a:lstStyle/>
        <a:p>
          <a:r>
            <a:rPr lang="fr-FR" dirty="0"/>
            <a:t>III. Résultats</a:t>
          </a:r>
          <a:endParaRPr lang="en-US" dirty="0"/>
        </a:p>
      </dgm:t>
    </dgm:pt>
    <dgm:pt modelId="{2B96410A-EF13-443D-8EB6-C3B9C8D49338}" type="parTrans" cxnId="{009C76E7-B44C-4D88-91FA-A6597EA69B0D}">
      <dgm:prSet/>
      <dgm:spPr/>
      <dgm:t>
        <a:bodyPr/>
        <a:lstStyle/>
        <a:p>
          <a:endParaRPr lang="en-US"/>
        </a:p>
      </dgm:t>
    </dgm:pt>
    <dgm:pt modelId="{E56990BF-E2DE-4512-B02D-C97FDBA715CE}" type="sibTrans" cxnId="{009C76E7-B44C-4D88-91FA-A6597EA69B0D}">
      <dgm:prSet/>
      <dgm:spPr/>
      <dgm:t>
        <a:bodyPr/>
        <a:lstStyle/>
        <a:p>
          <a:endParaRPr lang="en-US"/>
        </a:p>
      </dgm:t>
    </dgm:pt>
    <dgm:pt modelId="{BD09C177-DF57-4A3B-AC9A-FB0F02D3A035}">
      <dgm:prSet/>
      <dgm:spPr>
        <a:solidFill>
          <a:schemeClr val="accent2"/>
        </a:solidFill>
      </dgm:spPr>
      <dgm:t>
        <a:bodyPr/>
        <a:lstStyle/>
        <a:p>
          <a:r>
            <a:rPr lang="fr-FR" dirty="0"/>
            <a:t>IV. Discussion</a:t>
          </a:r>
          <a:endParaRPr lang="en-US" dirty="0"/>
        </a:p>
      </dgm:t>
    </dgm:pt>
    <dgm:pt modelId="{FC454FBD-786D-4BD2-A245-552812E94322}" type="parTrans" cxnId="{01D9B5FF-35C4-41A5-9B26-813174718CE4}">
      <dgm:prSet/>
      <dgm:spPr/>
      <dgm:t>
        <a:bodyPr/>
        <a:lstStyle/>
        <a:p>
          <a:endParaRPr lang="en-US"/>
        </a:p>
      </dgm:t>
    </dgm:pt>
    <dgm:pt modelId="{BA180E77-0EBC-42FB-A8EA-E68FC150311E}" type="sibTrans" cxnId="{01D9B5FF-35C4-41A5-9B26-813174718CE4}">
      <dgm:prSet/>
      <dgm:spPr/>
      <dgm:t>
        <a:bodyPr/>
        <a:lstStyle/>
        <a:p>
          <a:endParaRPr lang="en-US"/>
        </a:p>
      </dgm:t>
    </dgm:pt>
    <dgm:pt modelId="{E55350CA-7FB5-4809-9A0C-4687EE2D399B}">
      <dgm:prSet/>
      <dgm:spPr>
        <a:solidFill>
          <a:srgbClr val="FF0000"/>
        </a:solidFill>
      </dgm:spPr>
      <dgm:t>
        <a:bodyPr/>
        <a:lstStyle/>
        <a:p>
          <a:r>
            <a:rPr lang="fr-FR" dirty="0"/>
            <a:t>V. Conclusion</a:t>
          </a:r>
        </a:p>
      </dgm:t>
    </dgm:pt>
    <dgm:pt modelId="{79F44EE8-1988-463A-BE05-569AA0A8BF42}" type="parTrans" cxnId="{AB491599-991D-434B-A6F1-A913AC7FEC43}">
      <dgm:prSet/>
      <dgm:spPr/>
      <dgm:t>
        <a:bodyPr/>
        <a:lstStyle/>
        <a:p>
          <a:endParaRPr lang="fr-FR"/>
        </a:p>
      </dgm:t>
    </dgm:pt>
    <dgm:pt modelId="{79AA1592-52F8-453F-BD50-FAEC7175B14E}" type="sibTrans" cxnId="{AB491599-991D-434B-A6F1-A913AC7FEC43}">
      <dgm:prSet/>
      <dgm:spPr/>
      <dgm:t>
        <a:bodyPr/>
        <a:lstStyle/>
        <a:p>
          <a:endParaRPr lang="fr-FR"/>
        </a:p>
      </dgm:t>
    </dgm:pt>
    <dgm:pt modelId="{5E9A4084-89CF-48D7-8102-A24D387F42A3}" type="pres">
      <dgm:prSet presAssocID="{FFC86DFE-B73E-4C10-955D-2AC622875EFF}" presName="outerComposite" presStyleCnt="0">
        <dgm:presLayoutVars>
          <dgm:chMax val="5"/>
          <dgm:dir/>
          <dgm:resizeHandles val="exact"/>
        </dgm:presLayoutVars>
      </dgm:prSet>
      <dgm:spPr/>
    </dgm:pt>
    <dgm:pt modelId="{E2683030-21EA-44DC-B93C-606554970366}" type="pres">
      <dgm:prSet presAssocID="{FFC86DFE-B73E-4C10-955D-2AC622875EFF}" presName="dummyMaxCanvas" presStyleCnt="0">
        <dgm:presLayoutVars/>
      </dgm:prSet>
      <dgm:spPr/>
    </dgm:pt>
    <dgm:pt modelId="{7C885186-E14B-45CC-82BE-02D29223C241}" type="pres">
      <dgm:prSet presAssocID="{FFC86DFE-B73E-4C10-955D-2AC622875EFF}" presName="FiveNodes_1" presStyleLbl="node1" presStyleIdx="0" presStyleCnt="5">
        <dgm:presLayoutVars>
          <dgm:bulletEnabled val="1"/>
        </dgm:presLayoutVars>
      </dgm:prSet>
      <dgm:spPr/>
    </dgm:pt>
    <dgm:pt modelId="{221ED0E1-3CE1-4FAD-89CA-D2E7EA5FD492}" type="pres">
      <dgm:prSet presAssocID="{FFC86DFE-B73E-4C10-955D-2AC622875EFF}" presName="FiveNodes_2" presStyleLbl="node1" presStyleIdx="1" presStyleCnt="5">
        <dgm:presLayoutVars>
          <dgm:bulletEnabled val="1"/>
        </dgm:presLayoutVars>
      </dgm:prSet>
      <dgm:spPr/>
    </dgm:pt>
    <dgm:pt modelId="{B8B4C7A6-63E1-4CC9-B3BA-D4EA27ED977C}" type="pres">
      <dgm:prSet presAssocID="{FFC86DFE-B73E-4C10-955D-2AC622875EFF}" presName="FiveNodes_3" presStyleLbl="node1" presStyleIdx="2" presStyleCnt="5">
        <dgm:presLayoutVars>
          <dgm:bulletEnabled val="1"/>
        </dgm:presLayoutVars>
      </dgm:prSet>
      <dgm:spPr/>
    </dgm:pt>
    <dgm:pt modelId="{296E6056-52B2-4CA6-902B-5666845A5E1E}" type="pres">
      <dgm:prSet presAssocID="{FFC86DFE-B73E-4C10-955D-2AC622875EFF}" presName="FiveNodes_4" presStyleLbl="node1" presStyleIdx="3" presStyleCnt="5">
        <dgm:presLayoutVars>
          <dgm:bulletEnabled val="1"/>
        </dgm:presLayoutVars>
      </dgm:prSet>
      <dgm:spPr/>
    </dgm:pt>
    <dgm:pt modelId="{AD5F87D9-F10D-4DB3-A988-D831A950DF55}" type="pres">
      <dgm:prSet presAssocID="{FFC86DFE-B73E-4C10-955D-2AC622875EFF}" presName="FiveNodes_5" presStyleLbl="node1" presStyleIdx="4" presStyleCnt="5">
        <dgm:presLayoutVars>
          <dgm:bulletEnabled val="1"/>
        </dgm:presLayoutVars>
      </dgm:prSet>
      <dgm:spPr/>
    </dgm:pt>
    <dgm:pt modelId="{89CACB43-35AF-4C3A-BF46-61810B56033A}" type="pres">
      <dgm:prSet presAssocID="{FFC86DFE-B73E-4C10-955D-2AC622875EFF}" presName="FiveConn_1-2" presStyleLbl="fgAccFollowNode1" presStyleIdx="0" presStyleCnt="4">
        <dgm:presLayoutVars>
          <dgm:bulletEnabled val="1"/>
        </dgm:presLayoutVars>
      </dgm:prSet>
      <dgm:spPr/>
    </dgm:pt>
    <dgm:pt modelId="{DE4FEE90-227B-49FA-948C-ECDCAA2899D4}" type="pres">
      <dgm:prSet presAssocID="{FFC86DFE-B73E-4C10-955D-2AC622875EFF}" presName="FiveConn_2-3" presStyleLbl="fgAccFollowNode1" presStyleIdx="1" presStyleCnt="4">
        <dgm:presLayoutVars>
          <dgm:bulletEnabled val="1"/>
        </dgm:presLayoutVars>
      </dgm:prSet>
      <dgm:spPr/>
    </dgm:pt>
    <dgm:pt modelId="{D9FBC860-8B56-433F-8E33-857FC6B1654C}" type="pres">
      <dgm:prSet presAssocID="{FFC86DFE-B73E-4C10-955D-2AC622875EFF}" presName="FiveConn_3-4" presStyleLbl="fgAccFollowNode1" presStyleIdx="2" presStyleCnt="4">
        <dgm:presLayoutVars>
          <dgm:bulletEnabled val="1"/>
        </dgm:presLayoutVars>
      </dgm:prSet>
      <dgm:spPr/>
    </dgm:pt>
    <dgm:pt modelId="{E8997715-87C0-4DF3-9C50-1CB7E8A3FAE2}" type="pres">
      <dgm:prSet presAssocID="{FFC86DFE-B73E-4C10-955D-2AC622875EFF}" presName="FiveConn_4-5" presStyleLbl="fgAccFollowNode1" presStyleIdx="3" presStyleCnt="4">
        <dgm:presLayoutVars>
          <dgm:bulletEnabled val="1"/>
        </dgm:presLayoutVars>
      </dgm:prSet>
      <dgm:spPr/>
    </dgm:pt>
    <dgm:pt modelId="{9D16CA08-841E-4241-918D-919AB10B07B4}" type="pres">
      <dgm:prSet presAssocID="{FFC86DFE-B73E-4C10-955D-2AC622875EFF}" presName="FiveNodes_1_text" presStyleLbl="node1" presStyleIdx="4" presStyleCnt="5">
        <dgm:presLayoutVars>
          <dgm:bulletEnabled val="1"/>
        </dgm:presLayoutVars>
      </dgm:prSet>
      <dgm:spPr/>
    </dgm:pt>
    <dgm:pt modelId="{291A49EB-4E19-4171-959A-9DF6E84F3994}" type="pres">
      <dgm:prSet presAssocID="{FFC86DFE-B73E-4C10-955D-2AC622875EFF}" presName="FiveNodes_2_text" presStyleLbl="node1" presStyleIdx="4" presStyleCnt="5">
        <dgm:presLayoutVars>
          <dgm:bulletEnabled val="1"/>
        </dgm:presLayoutVars>
      </dgm:prSet>
      <dgm:spPr/>
    </dgm:pt>
    <dgm:pt modelId="{E8E901BB-E873-4DED-9A45-09EA32FFE478}" type="pres">
      <dgm:prSet presAssocID="{FFC86DFE-B73E-4C10-955D-2AC622875EFF}" presName="FiveNodes_3_text" presStyleLbl="node1" presStyleIdx="4" presStyleCnt="5">
        <dgm:presLayoutVars>
          <dgm:bulletEnabled val="1"/>
        </dgm:presLayoutVars>
      </dgm:prSet>
      <dgm:spPr/>
    </dgm:pt>
    <dgm:pt modelId="{5AEB220C-1437-4840-8BFD-07C16F8F5BF7}" type="pres">
      <dgm:prSet presAssocID="{FFC86DFE-B73E-4C10-955D-2AC622875EFF}" presName="FiveNodes_4_text" presStyleLbl="node1" presStyleIdx="4" presStyleCnt="5">
        <dgm:presLayoutVars>
          <dgm:bulletEnabled val="1"/>
        </dgm:presLayoutVars>
      </dgm:prSet>
      <dgm:spPr/>
    </dgm:pt>
    <dgm:pt modelId="{C23DFC54-C150-47CD-AF48-1A15956EB610}" type="pres">
      <dgm:prSet presAssocID="{FFC86DFE-B73E-4C10-955D-2AC622875EFF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E0E27720-E24C-4A0D-8160-39505FD8BCF2}" srcId="{FFC86DFE-B73E-4C10-955D-2AC622875EFF}" destId="{B082CD46-38A8-45B9-886E-F2927B636111}" srcOrd="1" destOrd="0" parTransId="{EF004E37-7469-4DBD-A2EC-859FBF6A675C}" sibTransId="{88D8BA83-726D-4C65-959C-C9C67D1A5B34}"/>
    <dgm:cxn modelId="{C94AAE3B-2D5D-47CF-A10E-57E8DAE175E3}" srcId="{FFC86DFE-B73E-4C10-955D-2AC622875EFF}" destId="{5625B5C8-2F5E-4F7E-8FF3-19BCCA068270}" srcOrd="0" destOrd="0" parTransId="{D205EB19-DD17-4361-9F33-EFDBA44B319E}" sibTransId="{4D05C557-F1E7-4391-A97C-64609095D615}"/>
    <dgm:cxn modelId="{4AD6955B-C153-4132-B39C-789E8BA5F16C}" type="presOf" srcId="{BD09C177-DF57-4A3B-AC9A-FB0F02D3A035}" destId="{5AEB220C-1437-4840-8BFD-07C16F8F5BF7}" srcOrd="1" destOrd="0" presId="urn:microsoft.com/office/officeart/2005/8/layout/vProcess5"/>
    <dgm:cxn modelId="{7FA9DB4B-7B7A-4777-8C03-92E3302AF51A}" type="presOf" srcId="{FFC86DFE-B73E-4C10-955D-2AC622875EFF}" destId="{5E9A4084-89CF-48D7-8102-A24D387F42A3}" srcOrd="0" destOrd="0" presId="urn:microsoft.com/office/officeart/2005/8/layout/vProcess5"/>
    <dgm:cxn modelId="{5E686E6C-A9BB-4AD4-9724-2C10B549993B}" type="presOf" srcId="{E56990BF-E2DE-4512-B02D-C97FDBA715CE}" destId="{D9FBC860-8B56-433F-8E33-857FC6B1654C}" srcOrd="0" destOrd="0" presId="urn:microsoft.com/office/officeart/2005/8/layout/vProcess5"/>
    <dgm:cxn modelId="{09D1054D-8472-44E4-AA23-9874FF2EAA91}" type="presOf" srcId="{5625B5C8-2F5E-4F7E-8FF3-19BCCA068270}" destId="{9D16CA08-841E-4241-918D-919AB10B07B4}" srcOrd="1" destOrd="0" presId="urn:microsoft.com/office/officeart/2005/8/layout/vProcess5"/>
    <dgm:cxn modelId="{6058784D-CC55-4AEC-A81B-CD09BE686F71}" type="presOf" srcId="{E55350CA-7FB5-4809-9A0C-4687EE2D399B}" destId="{AD5F87D9-F10D-4DB3-A988-D831A950DF55}" srcOrd="0" destOrd="0" presId="urn:microsoft.com/office/officeart/2005/8/layout/vProcess5"/>
    <dgm:cxn modelId="{370A6D50-4AF0-4CF1-ABDB-C90C5D4AB076}" type="presOf" srcId="{36EE72C2-0104-4B7F-98B9-8890C9BA4331}" destId="{E8E901BB-E873-4DED-9A45-09EA32FFE478}" srcOrd="1" destOrd="0" presId="urn:microsoft.com/office/officeart/2005/8/layout/vProcess5"/>
    <dgm:cxn modelId="{9618DD54-1A55-4064-A2A1-B03B712E2E9B}" type="presOf" srcId="{36EE72C2-0104-4B7F-98B9-8890C9BA4331}" destId="{B8B4C7A6-63E1-4CC9-B3BA-D4EA27ED977C}" srcOrd="0" destOrd="0" presId="urn:microsoft.com/office/officeart/2005/8/layout/vProcess5"/>
    <dgm:cxn modelId="{AB491599-991D-434B-A6F1-A913AC7FEC43}" srcId="{FFC86DFE-B73E-4C10-955D-2AC622875EFF}" destId="{E55350CA-7FB5-4809-9A0C-4687EE2D399B}" srcOrd="4" destOrd="0" parTransId="{79F44EE8-1988-463A-BE05-569AA0A8BF42}" sibTransId="{79AA1592-52F8-453F-BD50-FAEC7175B14E}"/>
    <dgm:cxn modelId="{A7C66F9A-6CD5-4357-B8DA-48D02C68F235}" type="presOf" srcId="{BD09C177-DF57-4A3B-AC9A-FB0F02D3A035}" destId="{296E6056-52B2-4CA6-902B-5666845A5E1E}" srcOrd="0" destOrd="0" presId="urn:microsoft.com/office/officeart/2005/8/layout/vProcess5"/>
    <dgm:cxn modelId="{C3DFA89A-070B-405B-A54C-604323A03AB7}" type="presOf" srcId="{5625B5C8-2F5E-4F7E-8FF3-19BCCA068270}" destId="{7C885186-E14B-45CC-82BE-02D29223C241}" srcOrd="0" destOrd="0" presId="urn:microsoft.com/office/officeart/2005/8/layout/vProcess5"/>
    <dgm:cxn modelId="{74A5B79B-1626-49A4-83EF-19EB36C8683B}" type="presOf" srcId="{B082CD46-38A8-45B9-886E-F2927B636111}" destId="{221ED0E1-3CE1-4FAD-89CA-D2E7EA5FD492}" srcOrd="0" destOrd="0" presId="urn:microsoft.com/office/officeart/2005/8/layout/vProcess5"/>
    <dgm:cxn modelId="{E0E6ABAF-4EA2-4926-8646-8007719A6A9F}" type="presOf" srcId="{88D8BA83-726D-4C65-959C-C9C67D1A5B34}" destId="{DE4FEE90-227B-49FA-948C-ECDCAA2899D4}" srcOrd="0" destOrd="0" presId="urn:microsoft.com/office/officeart/2005/8/layout/vProcess5"/>
    <dgm:cxn modelId="{3D6A46B9-9788-40F1-B9A7-3A2F0F8529E1}" type="presOf" srcId="{B082CD46-38A8-45B9-886E-F2927B636111}" destId="{291A49EB-4E19-4171-959A-9DF6E84F3994}" srcOrd="1" destOrd="0" presId="urn:microsoft.com/office/officeart/2005/8/layout/vProcess5"/>
    <dgm:cxn modelId="{9EDF83BF-BD6F-445A-8823-8715E6818384}" type="presOf" srcId="{E55350CA-7FB5-4809-9A0C-4687EE2D399B}" destId="{C23DFC54-C150-47CD-AF48-1A15956EB610}" srcOrd="1" destOrd="0" presId="urn:microsoft.com/office/officeart/2005/8/layout/vProcess5"/>
    <dgm:cxn modelId="{FD8B01CB-D194-4F21-BD7B-A5F5EAA583C1}" type="presOf" srcId="{4D05C557-F1E7-4391-A97C-64609095D615}" destId="{89CACB43-35AF-4C3A-BF46-61810B56033A}" srcOrd="0" destOrd="0" presId="urn:microsoft.com/office/officeart/2005/8/layout/vProcess5"/>
    <dgm:cxn modelId="{009C76E7-B44C-4D88-91FA-A6597EA69B0D}" srcId="{FFC86DFE-B73E-4C10-955D-2AC622875EFF}" destId="{36EE72C2-0104-4B7F-98B9-8890C9BA4331}" srcOrd="2" destOrd="0" parTransId="{2B96410A-EF13-443D-8EB6-C3B9C8D49338}" sibTransId="{E56990BF-E2DE-4512-B02D-C97FDBA715CE}"/>
    <dgm:cxn modelId="{15DAC3F9-3F52-46E3-A370-E6130EAEAF03}" type="presOf" srcId="{BA180E77-0EBC-42FB-A8EA-E68FC150311E}" destId="{E8997715-87C0-4DF3-9C50-1CB7E8A3FAE2}" srcOrd="0" destOrd="0" presId="urn:microsoft.com/office/officeart/2005/8/layout/vProcess5"/>
    <dgm:cxn modelId="{01D9B5FF-35C4-41A5-9B26-813174718CE4}" srcId="{FFC86DFE-B73E-4C10-955D-2AC622875EFF}" destId="{BD09C177-DF57-4A3B-AC9A-FB0F02D3A035}" srcOrd="3" destOrd="0" parTransId="{FC454FBD-786D-4BD2-A245-552812E94322}" sibTransId="{BA180E77-0EBC-42FB-A8EA-E68FC150311E}"/>
    <dgm:cxn modelId="{02B37C59-D264-434C-8E0C-408A0429E986}" type="presParOf" srcId="{5E9A4084-89CF-48D7-8102-A24D387F42A3}" destId="{E2683030-21EA-44DC-B93C-606554970366}" srcOrd="0" destOrd="0" presId="urn:microsoft.com/office/officeart/2005/8/layout/vProcess5"/>
    <dgm:cxn modelId="{8572CE80-B316-457B-AF19-6888EBE29143}" type="presParOf" srcId="{5E9A4084-89CF-48D7-8102-A24D387F42A3}" destId="{7C885186-E14B-45CC-82BE-02D29223C241}" srcOrd="1" destOrd="0" presId="urn:microsoft.com/office/officeart/2005/8/layout/vProcess5"/>
    <dgm:cxn modelId="{7B9D6F1F-720A-4D9F-9A14-31C50C91B2A2}" type="presParOf" srcId="{5E9A4084-89CF-48D7-8102-A24D387F42A3}" destId="{221ED0E1-3CE1-4FAD-89CA-D2E7EA5FD492}" srcOrd="2" destOrd="0" presId="urn:microsoft.com/office/officeart/2005/8/layout/vProcess5"/>
    <dgm:cxn modelId="{3B883FCA-A0ED-4056-B034-C3DFBDD3431C}" type="presParOf" srcId="{5E9A4084-89CF-48D7-8102-A24D387F42A3}" destId="{B8B4C7A6-63E1-4CC9-B3BA-D4EA27ED977C}" srcOrd="3" destOrd="0" presId="urn:microsoft.com/office/officeart/2005/8/layout/vProcess5"/>
    <dgm:cxn modelId="{D26D2DF4-C22A-4076-96D6-D5CEFCF34F97}" type="presParOf" srcId="{5E9A4084-89CF-48D7-8102-A24D387F42A3}" destId="{296E6056-52B2-4CA6-902B-5666845A5E1E}" srcOrd="4" destOrd="0" presId="urn:microsoft.com/office/officeart/2005/8/layout/vProcess5"/>
    <dgm:cxn modelId="{7C4362C0-1045-4AE7-B73E-2369299F48D1}" type="presParOf" srcId="{5E9A4084-89CF-48D7-8102-A24D387F42A3}" destId="{AD5F87D9-F10D-4DB3-A988-D831A950DF55}" srcOrd="5" destOrd="0" presId="urn:microsoft.com/office/officeart/2005/8/layout/vProcess5"/>
    <dgm:cxn modelId="{6C238DA0-74D3-45E3-BFC1-7869EC439807}" type="presParOf" srcId="{5E9A4084-89CF-48D7-8102-A24D387F42A3}" destId="{89CACB43-35AF-4C3A-BF46-61810B56033A}" srcOrd="6" destOrd="0" presId="urn:microsoft.com/office/officeart/2005/8/layout/vProcess5"/>
    <dgm:cxn modelId="{A028E9F4-FCEA-481A-8CA7-C684CC8894B8}" type="presParOf" srcId="{5E9A4084-89CF-48D7-8102-A24D387F42A3}" destId="{DE4FEE90-227B-49FA-948C-ECDCAA2899D4}" srcOrd="7" destOrd="0" presId="urn:microsoft.com/office/officeart/2005/8/layout/vProcess5"/>
    <dgm:cxn modelId="{38CA3834-99E5-4356-95BD-AB3BDC6E7FAE}" type="presParOf" srcId="{5E9A4084-89CF-48D7-8102-A24D387F42A3}" destId="{D9FBC860-8B56-433F-8E33-857FC6B1654C}" srcOrd="8" destOrd="0" presId="urn:microsoft.com/office/officeart/2005/8/layout/vProcess5"/>
    <dgm:cxn modelId="{E6B35265-4168-4CBC-997D-BD71B9C498DD}" type="presParOf" srcId="{5E9A4084-89CF-48D7-8102-A24D387F42A3}" destId="{E8997715-87C0-4DF3-9C50-1CB7E8A3FAE2}" srcOrd="9" destOrd="0" presId="urn:microsoft.com/office/officeart/2005/8/layout/vProcess5"/>
    <dgm:cxn modelId="{9017ACF1-99EA-4362-A2B3-C07F8DF3A146}" type="presParOf" srcId="{5E9A4084-89CF-48D7-8102-A24D387F42A3}" destId="{9D16CA08-841E-4241-918D-919AB10B07B4}" srcOrd="10" destOrd="0" presId="urn:microsoft.com/office/officeart/2005/8/layout/vProcess5"/>
    <dgm:cxn modelId="{4B752A73-5017-4CD5-BE76-165DCD71FFE7}" type="presParOf" srcId="{5E9A4084-89CF-48D7-8102-A24D387F42A3}" destId="{291A49EB-4E19-4171-959A-9DF6E84F3994}" srcOrd="11" destOrd="0" presId="urn:microsoft.com/office/officeart/2005/8/layout/vProcess5"/>
    <dgm:cxn modelId="{5D1FD14D-133E-4E61-B36F-05E00A11C116}" type="presParOf" srcId="{5E9A4084-89CF-48D7-8102-A24D387F42A3}" destId="{E8E901BB-E873-4DED-9A45-09EA32FFE478}" srcOrd="12" destOrd="0" presId="urn:microsoft.com/office/officeart/2005/8/layout/vProcess5"/>
    <dgm:cxn modelId="{0B4081A1-D6E8-42E0-9FD4-1A6EB6127AAC}" type="presParOf" srcId="{5E9A4084-89CF-48D7-8102-A24D387F42A3}" destId="{5AEB220C-1437-4840-8BFD-07C16F8F5BF7}" srcOrd="13" destOrd="0" presId="urn:microsoft.com/office/officeart/2005/8/layout/vProcess5"/>
    <dgm:cxn modelId="{4C28F198-F600-4089-97E2-CF37130D55F9}" type="presParOf" srcId="{5E9A4084-89CF-48D7-8102-A24D387F42A3}" destId="{C23DFC54-C150-47CD-AF48-1A15956EB610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885186-E14B-45CC-82BE-02D29223C241}">
      <dsp:nvSpPr>
        <dsp:cNvPr id="0" name=""/>
        <dsp:cNvSpPr/>
      </dsp:nvSpPr>
      <dsp:spPr>
        <a:xfrm>
          <a:off x="0" y="0"/>
          <a:ext cx="5632704" cy="81444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500" kern="1200" dirty="0"/>
            <a:t>I. Introduction</a:t>
          </a:r>
          <a:endParaRPr lang="en-US" sz="3500" kern="1200" dirty="0"/>
        </a:p>
      </dsp:txBody>
      <dsp:txXfrm>
        <a:off x="23854" y="23854"/>
        <a:ext cx="4658562" cy="766739"/>
      </dsp:txXfrm>
    </dsp:sp>
    <dsp:sp modelId="{221ED0E1-3CE1-4FAD-89CA-D2E7EA5FD492}">
      <dsp:nvSpPr>
        <dsp:cNvPr id="0" name=""/>
        <dsp:cNvSpPr/>
      </dsp:nvSpPr>
      <dsp:spPr>
        <a:xfrm>
          <a:off x="420624" y="927564"/>
          <a:ext cx="5632704" cy="814447"/>
        </a:xfrm>
        <a:prstGeom prst="roundRect">
          <a:avLst>
            <a:gd name="adj" fmla="val 10000"/>
          </a:avLst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500" kern="1200" dirty="0"/>
            <a:t>II. Méthodologie</a:t>
          </a:r>
          <a:endParaRPr lang="en-US" sz="3500" kern="1200" dirty="0"/>
        </a:p>
      </dsp:txBody>
      <dsp:txXfrm>
        <a:off x="444478" y="951418"/>
        <a:ext cx="4634981" cy="766739"/>
      </dsp:txXfrm>
    </dsp:sp>
    <dsp:sp modelId="{B8B4C7A6-63E1-4CC9-B3BA-D4EA27ED977C}">
      <dsp:nvSpPr>
        <dsp:cNvPr id="0" name=""/>
        <dsp:cNvSpPr/>
      </dsp:nvSpPr>
      <dsp:spPr>
        <a:xfrm>
          <a:off x="841247" y="1855129"/>
          <a:ext cx="5632704" cy="814447"/>
        </a:xfrm>
        <a:prstGeom prst="roundRect">
          <a:avLst>
            <a:gd name="adj" fmla="val 1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500" kern="1200" dirty="0"/>
            <a:t>III. Résultats</a:t>
          </a:r>
          <a:endParaRPr lang="en-US" sz="3500" kern="1200" dirty="0"/>
        </a:p>
      </dsp:txBody>
      <dsp:txXfrm>
        <a:off x="865101" y="1878983"/>
        <a:ext cx="4634981" cy="766739"/>
      </dsp:txXfrm>
    </dsp:sp>
    <dsp:sp modelId="{296E6056-52B2-4CA6-902B-5666845A5E1E}">
      <dsp:nvSpPr>
        <dsp:cNvPr id="0" name=""/>
        <dsp:cNvSpPr/>
      </dsp:nvSpPr>
      <dsp:spPr>
        <a:xfrm>
          <a:off x="1261871" y="2782694"/>
          <a:ext cx="5632704" cy="814447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500" kern="1200" dirty="0"/>
            <a:t>IV. Discussion</a:t>
          </a:r>
          <a:endParaRPr lang="en-US" sz="3500" kern="1200" dirty="0"/>
        </a:p>
      </dsp:txBody>
      <dsp:txXfrm>
        <a:off x="1285725" y="2806548"/>
        <a:ext cx="4634981" cy="766739"/>
      </dsp:txXfrm>
    </dsp:sp>
    <dsp:sp modelId="{AD5F87D9-F10D-4DB3-A988-D831A950DF55}">
      <dsp:nvSpPr>
        <dsp:cNvPr id="0" name=""/>
        <dsp:cNvSpPr/>
      </dsp:nvSpPr>
      <dsp:spPr>
        <a:xfrm>
          <a:off x="1682495" y="3710258"/>
          <a:ext cx="5632704" cy="814447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500" kern="1200" dirty="0"/>
            <a:t>V. Conclusion</a:t>
          </a:r>
        </a:p>
      </dsp:txBody>
      <dsp:txXfrm>
        <a:off x="1706349" y="3734112"/>
        <a:ext cx="4634981" cy="766739"/>
      </dsp:txXfrm>
    </dsp:sp>
    <dsp:sp modelId="{89CACB43-35AF-4C3A-BF46-61810B56033A}">
      <dsp:nvSpPr>
        <dsp:cNvPr id="0" name=""/>
        <dsp:cNvSpPr/>
      </dsp:nvSpPr>
      <dsp:spPr>
        <a:xfrm>
          <a:off x="5103313" y="594998"/>
          <a:ext cx="529390" cy="52939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5222426" y="594998"/>
        <a:ext cx="291164" cy="398366"/>
      </dsp:txXfrm>
    </dsp:sp>
    <dsp:sp modelId="{DE4FEE90-227B-49FA-948C-ECDCAA2899D4}">
      <dsp:nvSpPr>
        <dsp:cNvPr id="0" name=""/>
        <dsp:cNvSpPr/>
      </dsp:nvSpPr>
      <dsp:spPr>
        <a:xfrm>
          <a:off x="5523937" y="1522563"/>
          <a:ext cx="529390" cy="52939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2246587"/>
            <a:satOff val="-7611"/>
            <a:lumOff val="-97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5643050" y="1522563"/>
        <a:ext cx="291164" cy="398366"/>
      </dsp:txXfrm>
    </dsp:sp>
    <dsp:sp modelId="{D9FBC860-8B56-433F-8E33-857FC6B1654C}">
      <dsp:nvSpPr>
        <dsp:cNvPr id="0" name=""/>
        <dsp:cNvSpPr/>
      </dsp:nvSpPr>
      <dsp:spPr>
        <a:xfrm>
          <a:off x="5944561" y="2436554"/>
          <a:ext cx="529390" cy="52939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4493175"/>
            <a:satOff val="-15221"/>
            <a:lumOff val="-195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6063674" y="2436554"/>
        <a:ext cx="291164" cy="398366"/>
      </dsp:txXfrm>
    </dsp:sp>
    <dsp:sp modelId="{E8997715-87C0-4DF3-9C50-1CB7E8A3FAE2}">
      <dsp:nvSpPr>
        <dsp:cNvPr id="0" name=""/>
        <dsp:cNvSpPr/>
      </dsp:nvSpPr>
      <dsp:spPr>
        <a:xfrm>
          <a:off x="6365185" y="3373168"/>
          <a:ext cx="529390" cy="52939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6484298" y="3373168"/>
        <a:ext cx="291164" cy="3983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0.27365</cdr:x>
      <cdr:y>0.13636</cdr:y>
    </cdr:from>
    <cdr:to>
      <cdr:x>0.30384</cdr:x>
      <cdr:y>0.20347</cdr:y>
    </cdr:to>
    <cdr:sp macro="" textlink="">
      <cdr:nvSpPr>
        <cdr:cNvPr id="2" name="ZoneTexte 1">
          <a:extLst xmlns:a="http://schemas.openxmlformats.org/drawingml/2006/main">
            <a:ext uri="{FF2B5EF4-FFF2-40B4-BE49-F238E27FC236}">
              <a16:creationId xmlns:a16="http://schemas.microsoft.com/office/drawing/2014/main" id="{9D036E94-1B46-48F8-9CC2-81B396C662BC}"/>
            </a:ext>
          </a:extLst>
        </cdr:cNvPr>
        <cdr:cNvSpPr txBox="1"/>
      </cdr:nvSpPr>
      <cdr:spPr>
        <a:xfrm xmlns:a="http://schemas.openxmlformats.org/drawingml/2006/main">
          <a:off x="1315358" y="423954"/>
          <a:ext cx="145143" cy="2086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0.48501</cdr:x>
      <cdr:y>0.05467</cdr:y>
    </cdr:from>
    <cdr:to>
      <cdr:x>0.54163</cdr:x>
      <cdr:y>0.17429</cdr:y>
    </cdr:to>
    <cdr:sp macro="" textlink="">
      <cdr:nvSpPr>
        <cdr:cNvPr id="3" name="ZoneTexte 2">
          <a:extLst xmlns:a="http://schemas.openxmlformats.org/drawingml/2006/main">
            <a:ext uri="{FF2B5EF4-FFF2-40B4-BE49-F238E27FC236}">
              <a16:creationId xmlns:a16="http://schemas.microsoft.com/office/drawing/2014/main" id="{A97B4E5D-B71B-4DB4-9F9B-C1F9BDB2D1F1}"/>
            </a:ext>
          </a:extLst>
        </cdr:cNvPr>
        <cdr:cNvSpPr txBox="1"/>
      </cdr:nvSpPr>
      <cdr:spPr>
        <a:xfrm xmlns:a="http://schemas.openxmlformats.org/drawingml/2006/main">
          <a:off x="2331347" y="169966"/>
          <a:ext cx="272160" cy="3719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1" dirty="0">
              <a:solidFill>
                <a:srgbClr val="FF0000"/>
              </a:solidFill>
              <a:effectLst/>
              <a:latin typeface="+mn-lt"/>
              <a:ea typeface="+mn-ea"/>
              <a:cs typeface="+mn-cs"/>
            </a:rPr>
            <a:t>ǂ</a:t>
          </a:r>
        </a:p>
        <a:p xmlns:a="http://schemas.openxmlformats.org/drawingml/2006/main">
          <a:endParaRPr lang="fr-FR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0.47035</cdr:x>
      <cdr:y>0.16543</cdr:y>
    </cdr:from>
    <cdr:to>
      <cdr:x>0.51828</cdr:x>
      <cdr:y>0.26852</cdr:y>
    </cdr:to>
    <cdr:sp macro="" textlink="">
      <cdr:nvSpPr>
        <cdr:cNvPr id="2" name="ZoneTexte 1">
          <a:extLst xmlns:a="http://schemas.openxmlformats.org/drawingml/2006/main">
            <a:ext uri="{FF2B5EF4-FFF2-40B4-BE49-F238E27FC236}">
              <a16:creationId xmlns:a16="http://schemas.microsoft.com/office/drawing/2014/main" id="{0825CA61-6E1B-494C-B448-203B3C833FDC}"/>
            </a:ext>
          </a:extLst>
        </cdr:cNvPr>
        <cdr:cNvSpPr txBox="1"/>
      </cdr:nvSpPr>
      <cdr:spPr>
        <a:xfrm xmlns:a="http://schemas.openxmlformats.org/drawingml/2006/main">
          <a:off x="2226534" y="467685"/>
          <a:ext cx="226934" cy="2914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fr-F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1" dirty="0">
              <a:solidFill>
                <a:srgbClr val="FF0000"/>
              </a:solidFill>
              <a:effectLst/>
              <a:latin typeface="+mn-lt"/>
              <a:ea typeface="+mn-ea"/>
              <a:cs typeface="+mn-cs"/>
            </a:rPr>
            <a:t>ǂ</a:t>
          </a:r>
        </a:p>
        <a:p xmlns:a="http://schemas.openxmlformats.org/drawingml/2006/main">
          <a:endParaRPr lang="fr-FR" sz="1100" dirty="0"/>
        </a:p>
      </cdr:txBody>
    </cdr:sp>
  </cdr:relSizeAnchor>
  <cdr:relSizeAnchor xmlns:cdr="http://schemas.openxmlformats.org/drawingml/2006/chartDrawing">
    <cdr:from>
      <cdr:x>0.535</cdr:x>
      <cdr:y>0.14418</cdr:y>
    </cdr:from>
    <cdr:to>
      <cdr:x>0.58294</cdr:x>
      <cdr:y>0.24216</cdr:y>
    </cdr:to>
    <cdr:sp macro="" textlink="">
      <cdr:nvSpPr>
        <cdr:cNvPr id="3" name="ZoneTexte 6">
          <a:extLst xmlns:a="http://schemas.openxmlformats.org/drawingml/2006/main">
            <a:ext uri="{FF2B5EF4-FFF2-40B4-BE49-F238E27FC236}">
              <a16:creationId xmlns:a16="http://schemas.microsoft.com/office/drawing/2014/main" id="{803D8BCE-7902-40F5-84FD-392E51DAA329}"/>
            </a:ext>
          </a:extLst>
        </cdr:cNvPr>
        <cdr:cNvSpPr txBox="1"/>
      </cdr:nvSpPr>
      <cdr:spPr>
        <a:xfrm xmlns:a="http://schemas.openxmlformats.org/drawingml/2006/main">
          <a:off x="2532588" y="407627"/>
          <a:ext cx="226934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fr-F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b="1" dirty="0">
              <a:solidFill>
                <a:srgbClr val="FF0000"/>
              </a:solidFill>
            </a:rPr>
            <a:t>*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5A562F-1CEE-4404-8AE0-D5CC2D9AA024}" type="datetimeFigureOut">
              <a:rPr lang="fr-FR" smtClean="0"/>
              <a:t>10/06/2021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13F621-8D30-4390-B597-71E4D4F999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4129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Alexandre Klein : « La tentative de définition du bien-être est loin d’être simple » [7]. Nous avons pu remarquer une certaine complexité dans la tentative de définition du bien-être, en effet, cette notion est tiraillée entre deux concepts : le bien-être hédonique que l’on appelle aussi subjectif et le bien-être eudémonique.</a:t>
            </a:r>
          </a:p>
          <a:p>
            <a:r>
              <a:rPr lang="fr-FR" dirty="0"/>
              <a:t>Corrélation positive entre les 2 mesures.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13F621-8D30-4390-B597-71E4D4F999B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33146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http://www.sthda.com/french/wiki/test-de-student-est-il-toujours-correct-de-comparer-des-moyennes</a:t>
            </a:r>
          </a:p>
          <a:p>
            <a:r>
              <a:rPr lang="fr-FR" dirty="0"/>
              <a:t>Dire à l’oral .05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13F621-8D30-4390-B597-71E4D4F999B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3555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Dire que tu vas présenter que les résultats qui sont significatifs..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13F621-8D30-4390-B597-71E4D4F999B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99386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13F621-8D30-4390-B597-71E4D4F999BD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43315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De part nos discussions, nous nous sommes rendus compte que G2 avait une pratique délibérée plus importante que G3 ce qui vient gommer la fréquence de pratique. </a:t>
            </a:r>
            <a:br>
              <a:rPr lang="fr-FR" dirty="0"/>
            </a:br>
            <a:r>
              <a:rPr lang="fr-FR" dirty="0"/>
              <a:t>Si temps dire que la résolution de problème n’a pas été travaillé dans les exercices de relaxation. </a:t>
            </a:r>
          </a:p>
          <a:p>
            <a:r>
              <a:rPr lang="fr-FR" dirty="0"/>
              <a:t>On est quand même étonné qu’il n’y ait pas de résultats sur G3 à ce jour la seule explication que j’ai : discussion </a:t>
            </a:r>
            <a:r>
              <a:rPr lang="fr-FR" dirty="0" err="1"/>
              <a:t>empririque</a:t>
            </a:r>
            <a:r>
              <a:rPr lang="fr-FR" dirty="0"/>
              <a:t>..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13F621-8D30-4390-B597-71E4D4F999BD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60134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fr-FR" dirty="0"/>
              <a:t>Parler de </a:t>
            </a:r>
            <a:r>
              <a:rPr lang="fr-FR" dirty="0" err="1"/>
              <a:t>Kabat-Zin</a:t>
            </a:r>
            <a:r>
              <a:rPr lang="fr-FR" dirty="0"/>
              <a:t> avec le MBSR qui est de 8h hebdomadaire.</a:t>
            </a:r>
            <a:br>
              <a:rPr lang="fr-FR" dirty="0"/>
            </a:br>
            <a:r>
              <a:rPr lang="fr-FR" dirty="0"/>
              <a:t>2. Dire que si nous devions poursuivre notre travail nous évaluerons la pratique autonome.</a:t>
            </a:r>
          </a:p>
          <a:p>
            <a:pPr marL="0" indent="0">
              <a:buNone/>
            </a:pPr>
            <a:r>
              <a:rPr lang="fr-FR" dirty="0"/>
              <a:t>3. La personnalité contrôle une partie de variance du bien-être + Mesure de l’instant t du bien-être..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13F621-8D30-4390-B597-71E4D4F999BD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4631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Dimension cognitive = évaluation globale de sa propre vie. Il a d’avantage hédonique car loisir.. Recherche récréative.. Dimension ludique.. Climat d’interaction sociale +++</a:t>
            </a:r>
            <a:br>
              <a:rPr lang="fr-FR" dirty="0"/>
            </a:br>
            <a:r>
              <a:rPr lang="fr-FR" dirty="0"/>
              <a:t>Tout a mis en œuvre avec émotion +++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13F621-8D30-4390-B597-71E4D4F999B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3168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Manifestations = comment je me rends compte que je vais bien. Quels sont les éléments qui définissent mon bien-être ? Quels sont les ingrédients du bien-être du sujet ? Comment je me rends compte que je vais bien ? Comment je le défini ?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13F621-8D30-4390-B597-71E4D4F999B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1391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Abdin</a:t>
            </a:r>
            <a:r>
              <a:rPr lang="fr-FR" dirty="0"/>
              <a:t> et al. (2018) </a:t>
            </a:r>
            <a:r>
              <a:rPr lang="fr-FR" dirty="0">
                <a:sym typeface="Wingdings" panose="05000000000000000000" pitchFamily="2" charset="2"/>
              </a:rPr>
              <a:t> Méta-analyse / Fait le choix de travailler sur les effets de l’intensité sur la pratique… Nous avons fait le choix de travailler sur de croiser 2 champs théoriques: physiologie et psychologie !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13F621-8D30-4390-B597-71E4D4F999B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6066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Vérifier la deuxième réf si ça parle bien de bien-être.</a:t>
            </a:r>
            <a:br>
              <a:rPr lang="fr-FR" dirty="0"/>
            </a:br>
            <a:r>
              <a:rPr lang="fr-FR" dirty="0"/>
              <a:t>J'ai déjà expérimenté la pleine conscience en me centrant sur l’expérience de respirer. Aujourd’hui, l’exercice de méditation consiste à me focaliser sur les sensations de mon corps. Cet exercice est celui du Body Scan. Je peux également dire : « Scanner ou balayage corporel » en français. Là encore, pour ceux qui pensent que la méditation, c’est de réfléchir à des choses spirituelles : non ! </a:t>
            </a:r>
            <a:r>
              <a:rPr lang="fr-FR"/>
              <a:t>Il s’agit ici de me connecter à mon corps dans le moment présent, de ressentir mes membres, leur poids, leurs positions, leur chaleur, les contacts...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13F621-8D30-4390-B597-71E4D4F999B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1274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Notre question est à nous est c’est celle-ci !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13F621-8D30-4390-B597-71E4D4F999B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9074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Dire que ces groupes ont été réalisé en fonction du terrain et de leur présence et participation au programme.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11 participants par groupe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13F621-8D30-4390-B597-71E4D4F999B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42550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Originalité de l’outil a été construit à partir d’une démarche inductive (à partir d’entretien)… 4 éléments qui définissent les manifestations et 6 sur les outils de régulation du BE.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13F621-8D30-4390-B597-71E4D4F999B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95076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Expliquer le </a:t>
            </a:r>
            <a:r>
              <a:rPr lang="fr-FR" dirty="0" err="1"/>
              <a:t>Diagnofeel</a:t>
            </a:r>
            <a:r>
              <a:rPr lang="fr-FR" dirty="0"/>
              <a:t>. Mettre 2 graphes différents.. Un truc tout petit.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13F621-8D30-4390-B597-71E4D4F999B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9977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0A3368-6BD8-4332-B23F-7107274818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C18BC5F-E949-4B0E-923B-048ABFE476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F87A943-E69D-48CB-B530-B891CC7C7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E0B1A-474C-4C94-8A0A-6B30E64886A7}" type="datetimeFigureOut">
              <a:rPr lang="fr-FR" smtClean="0"/>
              <a:t>10/06/2021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38EA42E-FEB8-4645-B992-C9B952F58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8F1D89C-471F-489F-8624-7CE7E7292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45DC-6708-4CC2-8972-2EBD922713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1157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3C6387-1C6B-41A9-9E90-3B5536794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8C23AE1-375C-48F5-A304-6B33A2D2DC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2A88C76-56C6-4EA4-91CA-C01E89DB9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E0B1A-474C-4C94-8A0A-6B30E64886A7}" type="datetimeFigureOut">
              <a:rPr lang="fr-FR" smtClean="0"/>
              <a:t>10/06/2021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6F1EB3B-5668-4C31-956A-D0AF700FC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B2C449B-F2FD-4243-80C3-DC607E270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45DC-6708-4CC2-8972-2EBD922713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4041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0A2DC09-12F6-498E-86E3-304E0FC026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093ED39-11B8-4B34-870E-0C397C59E9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9923175-52CB-4A0A-8FCC-568667C54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E0B1A-474C-4C94-8A0A-6B30E64886A7}" type="datetimeFigureOut">
              <a:rPr lang="fr-FR" smtClean="0"/>
              <a:t>10/06/2021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723DDB0-42BF-4469-8EE2-1FA733D65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C5D0ADF-5D50-4199-940B-4C4CE8544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45DC-6708-4CC2-8972-2EBD922713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7948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879EB3-C81F-4F18-BF12-D91B7B0CB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15A4932-CC3F-4BAE-98BD-598C464458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A777E46-4E69-4C59-B83B-C8975BB88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E0B1A-474C-4C94-8A0A-6B30E64886A7}" type="datetimeFigureOut">
              <a:rPr lang="fr-FR" smtClean="0"/>
              <a:t>10/06/2021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9D80E6C-7C3C-4C1B-B932-4DFE44AA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7A0369-A716-4F53-BD3F-AB82CEE12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45DC-6708-4CC2-8972-2EBD922713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5081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C953DA-E408-4B57-8EFB-2C825C220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329B968-E7E1-4630-A972-E714FD0E1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FB19507-6BD7-4122-A6CC-F49645B1D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E0B1A-474C-4C94-8A0A-6B30E64886A7}" type="datetimeFigureOut">
              <a:rPr lang="fr-FR" smtClean="0"/>
              <a:t>10/06/2021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2086BFF-E40D-4120-8B06-F903DA326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7E5F8D6-E1AC-4AA1-8DF6-BC81F4AAA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45DC-6708-4CC2-8972-2EBD922713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1466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977346-3FE3-4983-AA18-8134D5CAC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834E290-19A4-4C24-9FEB-753E78A43A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ECB359A-25BC-4644-B3C8-BB9292F72A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15A2F98-A893-4AB4-920C-3BE8E87A8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E0B1A-474C-4C94-8A0A-6B30E64886A7}" type="datetimeFigureOut">
              <a:rPr lang="fr-FR" smtClean="0"/>
              <a:t>10/06/2021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4B0DA59-BC9B-4052-930E-0A2D06DCE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E808E12-E65E-423A-A0FB-D329BB23D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45DC-6708-4CC2-8972-2EBD922713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615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C0ECAF-E261-45A7-A5C7-45E7F6626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2C07D1A-BB49-4313-A021-F4DA7D5EFE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544C0A7-3A50-485E-8D43-83CAC70CDA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4964206-7328-49AC-A68E-129F5E2D33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570C45A-1D91-4A83-A8F7-CCAA80585A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1F82C1D-F1EF-4A00-81B9-D5F3981F4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E0B1A-474C-4C94-8A0A-6B30E64886A7}" type="datetimeFigureOut">
              <a:rPr lang="fr-FR" smtClean="0"/>
              <a:t>10/06/2021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4D7649F-5C1A-495B-954D-89C5EF8CA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9E8839C-3E1D-4B81-A7B1-96A551013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45DC-6708-4CC2-8972-2EBD922713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0651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8B48D1-C850-4CF4-9F60-C02E0A415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FAC1498-EA18-4CCF-A044-262B2F1EC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E0B1A-474C-4C94-8A0A-6B30E64886A7}" type="datetimeFigureOut">
              <a:rPr lang="fr-FR" smtClean="0"/>
              <a:t>10/06/2021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8705AE8-DEB0-4E2F-A86E-6D4A05559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F1A30EB-E3E8-4A91-AB6F-B1D1A911A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45DC-6708-4CC2-8972-2EBD922713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8997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CE101B7-3BB5-42F3-964A-44E44A46C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E0B1A-474C-4C94-8A0A-6B30E64886A7}" type="datetimeFigureOut">
              <a:rPr lang="fr-FR" smtClean="0"/>
              <a:t>10/06/2021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4F0B28F-18DC-4D35-BD3B-DB50CEABE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B9E693C-162F-468A-8663-C54119E1C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45DC-6708-4CC2-8972-2EBD922713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0625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989E34-321B-42EA-A9CA-08C2ED3DF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96FA36-9478-409F-878C-1AD33C93A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5DCA256-D93A-4C76-999C-F5C5B8F52E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E4DAE95-57F2-4E97-9367-D30B8BC87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E0B1A-474C-4C94-8A0A-6B30E64886A7}" type="datetimeFigureOut">
              <a:rPr lang="fr-FR" smtClean="0"/>
              <a:t>10/06/2021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A7C6AE1-C56C-4361-96D7-ECED38CA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DD81BC0-2BEE-497B-A8D0-3FB1038EC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45DC-6708-4CC2-8972-2EBD922713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6291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C6526D-3CC5-4C24-9EEB-340930F0F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81B5921-D616-43E9-BE0B-494F2B4FA7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3C3388E-0921-4CD6-BB4D-223EF98F5F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A490E01-3235-429C-A235-3810B38C2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E0B1A-474C-4C94-8A0A-6B30E64886A7}" type="datetimeFigureOut">
              <a:rPr lang="fr-FR" smtClean="0"/>
              <a:t>10/06/2021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E71ECCC-DC46-4AD6-AC5E-A1F6C9F9C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A622289-BC86-4E87-9D78-B73F5F69F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45DC-6708-4CC2-8972-2EBD922713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1607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8CA3F09-C8D9-4631-AF40-72E127F55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B64FE6E-955E-444B-A2B6-042EF6E186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2B1EED3-B8F6-49F1-98B8-54E2564D4A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E0B1A-474C-4C94-8A0A-6B30E64886A7}" type="datetimeFigureOut">
              <a:rPr lang="fr-FR" smtClean="0"/>
              <a:t>10/06/2021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85EE4ED-1850-4741-A205-B452A49969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E2C1B88-13B2-4C82-9573-5BE3FF2C23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F45DC-6708-4CC2-8972-2EBD922713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1639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chart" Target="../charts/chart1.xm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0.png"/><Relationship Id="rId9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6.png"/><Relationship Id="rId4" Type="http://schemas.openxmlformats.org/officeDocument/2006/relationships/image" Target="../media/image9.png"/><Relationship Id="rId9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7D2AA9EB-ACE2-48F8-8185-792EE94134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72000"/>
                </a:schemeClr>
              </a:gs>
              <a:gs pos="25000">
                <a:schemeClr val="accent1">
                  <a:alpha val="55000"/>
                </a:schemeClr>
              </a:gs>
              <a:gs pos="94000">
                <a:schemeClr val="bg2">
                  <a:lumMod val="75000"/>
                  <a:alpha val="90000"/>
                </a:schemeClr>
              </a:gs>
              <a:gs pos="100000">
                <a:schemeClr val="bg2">
                  <a:lumMod val="75000"/>
                  <a:alpha val="90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59D7A164-22E7-4B37-B0E3-935FC9C31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76" name="Freeform 67">
            <a:extLst>
              <a:ext uri="{FF2B5EF4-FFF2-40B4-BE49-F238E27FC236}">
                <a16:creationId xmlns:a16="http://schemas.microsoft.com/office/drawing/2014/main" id="{730F02D6-D4A4-42E5-A722-43B088C73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207136"/>
            <a:ext cx="3177287" cy="2650864"/>
          </a:xfrm>
          <a:custGeom>
            <a:avLst/>
            <a:gdLst>
              <a:gd name="connsiteX0" fmla="*/ 1465277 w 3242130"/>
              <a:gd name="connsiteY0" fmla="*/ 0 h 2704964"/>
              <a:gd name="connsiteX1" fmla="*/ 3242130 w 3242130"/>
              <a:gd name="connsiteY1" fmla="*/ 1776853 h 2704964"/>
              <a:gd name="connsiteX2" fmla="*/ 3027674 w 3242130"/>
              <a:gd name="connsiteY2" fmla="*/ 2623807 h 2704964"/>
              <a:gd name="connsiteX3" fmla="*/ 2978369 w 3242130"/>
              <a:gd name="connsiteY3" fmla="*/ 2704964 h 2704964"/>
              <a:gd name="connsiteX4" fmla="*/ 0 w 3242130"/>
              <a:gd name="connsiteY4" fmla="*/ 2704964 h 2704964"/>
              <a:gd name="connsiteX5" fmla="*/ 0 w 3242130"/>
              <a:gd name="connsiteY5" fmla="*/ 772542 h 2704964"/>
              <a:gd name="connsiteX6" fmla="*/ 94171 w 3242130"/>
              <a:gd name="connsiteY6" fmla="*/ 646610 h 2704964"/>
              <a:gd name="connsiteX7" fmla="*/ 1465277 w 3242130"/>
              <a:gd name="connsiteY7" fmla="*/ 0 h 2704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42130" h="2704964">
                <a:moveTo>
                  <a:pt x="1465277" y="0"/>
                </a:moveTo>
                <a:cubicBezTo>
                  <a:pt x="2446606" y="0"/>
                  <a:pt x="3242130" y="795524"/>
                  <a:pt x="3242130" y="1776853"/>
                </a:cubicBezTo>
                <a:cubicBezTo>
                  <a:pt x="3242130" y="2083519"/>
                  <a:pt x="3164442" y="2372039"/>
                  <a:pt x="3027674" y="2623807"/>
                </a:cubicBezTo>
                <a:lnTo>
                  <a:pt x="2978369" y="2704964"/>
                </a:lnTo>
                <a:lnTo>
                  <a:pt x="0" y="2704964"/>
                </a:lnTo>
                <a:lnTo>
                  <a:pt x="0" y="772542"/>
                </a:lnTo>
                <a:lnTo>
                  <a:pt x="94171" y="646610"/>
                </a:lnTo>
                <a:cubicBezTo>
                  <a:pt x="420072" y="251709"/>
                  <a:pt x="913280" y="0"/>
                  <a:pt x="1465277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F2C965BE-B8BF-4344-8E81-62E0BFE4CB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69751" y="2897495"/>
            <a:ext cx="2788232" cy="2788232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65">
            <a:extLst>
              <a:ext uri="{FF2B5EF4-FFF2-40B4-BE49-F238E27FC236}">
                <a16:creationId xmlns:a16="http://schemas.microsoft.com/office/drawing/2014/main" id="{122DB9C1-63F1-47FD-BE8D-08903F8531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090921" cy="3465906"/>
          </a:xfrm>
          <a:custGeom>
            <a:avLst/>
            <a:gdLst>
              <a:gd name="connsiteX0" fmla="*/ 0 w 4090921"/>
              <a:gd name="connsiteY0" fmla="*/ 0 h 3465906"/>
              <a:gd name="connsiteX1" fmla="*/ 3746474 w 4090921"/>
              <a:gd name="connsiteY1" fmla="*/ 0 h 3465906"/>
              <a:gd name="connsiteX2" fmla="*/ 3817144 w 4090921"/>
              <a:gd name="connsiteY2" fmla="*/ 116327 h 3465906"/>
              <a:gd name="connsiteX3" fmla="*/ 4090921 w 4090921"/>
              <a:gd name="connsiteY3" fmla="*/ 1197557 h 3465906"/>
              <a:gd name="connsiteX4" fmla="*/ 1822572 w 4090921"/>
              <a:gd name="connsiteY4" fmla="*/ 3465906 h 3465906"/>
              <a:gd name="connsiteX5" fmla="*/ 72204 w 4090921"/>
              <a:gd name="connsiteY5" fmla="*/ 2640438 h 3465906"/>
              <a:gd name="connsiteX6" fmla="*/ 0 w 4090921"/>
              <a:gd name="connsiteY6" fmla="*/ 2543882 h 3465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90921" h="3465906">
                <a:moveTo>
                  <a:pt x="0" y="0"/>
                </a:moveTo>
                <a:lnTo>
                  <a:pt x="3746474" y="0"/>
                </a:lnTo>
                <a:lnTo>
                  <a:pt x="3817144" y="116327"/>
                </a:lnTo>
                <a:cubicBezTo>
                  <a:pt x="3991744" y="437737"/>
                  <a:pt x="4090921" y="806065"/>
                  <a:pt x="4090921" y="1197557"/>
                </a:cubicBezTo>
                <a:cubicBezTo>
                  <a:pt x="4090921" y="2450332"/>
                  <a:pt x="3075348" y="3465906"/>
                  <a:pt x="1822572" y="3465906"/>
                </a:cubicBezTo>
                <a:cubicBezTo>
                  <a:pt x="1117886" y="3465906"/>
                  <a:pt x="488252" y="3144572"/>
                  <a:pt x="72204" y="2640438"/>
                </a:cubicBezTo>
                <a:lnTo>
                  <a:pt x="0" y="2543882"/>
                </a:ln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754ACFD-257F-48BF-BE84-3D3576194F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972" y="474976"/>
            <a:ext cx="3298594" cy="1836217"/>
          </a:xfrm>
          <a:prstGeom prst="rect">
            <a:avLst/>
          </a:prstGeom>
        </p:spPr>
      </p:pic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0371AB9E-8065-4449-A840-72D5BB7D0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4308" y="2345915"/>
            <a:ext cx="6009622" cy="5333002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endParaRPr lang="fr-FR" sz="1600" b="1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fr-FR" sz="1600" b="1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fr-FR" sz="1600" b="1" dirty="0">
                <a:solidFill>
                  <a:srgbClr val="000000"/>
                </a:solidFill>
              </a:rPr>
              <a:t>Alexis BARBRY</a:t>
            </a:r>
            <a:r>
              <a:rPr lang="fr-FR" sz="1600" b="1" baseline="30000" dirty="0">
                <a:solidFill>
                  <a:srgbClr val="000000"/>
                </a:solidFill>
              </a:rPr>
              <a:t>1</a:t>
            </a:r>
            <a:r>
              <a:rPr lang="fr-FR" sz="1600" b="1" dirty="0">
                <a:solidFill>
                  <a:srgbClr val="000000"/>
                </a:solidFill>
              </a:rPr>
              <a:t>, Annie CARTON</a:t>
            </a:r>
            <a:r>
              <a:rPr lang="fr-FR" sz="1600" b="1" baseline="30000" dirty="0">
                <a:solidFill>
                  <a:srgbClr val="000000"/>
                </a:solidFill>
              </a:rPr>
              <a:t>2</a:t>
            </a:r>
            <a:r>
              <a:rPr lang="fr-FR" sz="1600" b="1" dirty="0">
                <a:solidFill>
                  <a:srgbClr val="000000"/>
                </a:solidFill>
              </a:rPr>
              <a:t>, Éric PASSAVANT</a:t>
            </a:r>
            <a:r>
              <a:rPr lang="fr-FR" sz="1600" b="1" baseline="30000" dirty="0">
                <a:solidFill>
                  <a:srgbClr val="000000"/>
                </a:solidFill>
              </a:rPr>
              <a:t>1</a:t>
            </a:r>
            <a:endParaRPr lang="fr-FR" sz="1600" b="1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fr-FR" sz="1600" b="1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fr-FR" sz="1600" b="1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fr-FR" sz="1600" b="1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fr-FR" sz="1600" b="1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fr-FR" sz="1600" b="1" dirty="0">
              <a:solidFill>
                <a:srgbClr val="000000"/>
              </a:solidFill>
            </a:endParaRPr>
          </a:p>
          <a:p>
            <a:pPr marL="0" indent="0" algn="just">
              <a:buNone/>
            </a:pPr>
            <a:r>
              <a:rPr lang="fr-FR" sz="1600" dirty="0">
                <a:solidFill>
                  <a:srgbClr val="000000"/>
                </a:solidFill>
              </a:rPr>
              <a:t>1. Université Picardie Jules Verne, UFR STAPS, Parcours Entraînement et Optimisation de la Performance Sportive, Amiens, France</a:t>
            </a:r>
            <a:br>
              <a:rPr lang="fr-FR" sz="1600" dirty="0">
                <a:solidFill>
                  <a:srgbClr val="000000"/>
                </a:solidFill>
              </a:rPr>
            </a:br>
            <a:r>
              <a:rPr lang="fr-FR" sz="1600" dirty="0">
                <a:solidFill>
                  <a:srgbClr val="000000"/>
                </a:solidFill>
              </a:rPr>
              <a:t>2. Université d’Artois: Laboratoire « Sociologie, Histoire , Education, représentations des pratiques et Activités Sportives », Liévin, France</a:t>
            </a:r>
          </a:p>
          <a:p>
            <a:pPr marL="0" indent="0">
              <a:buNone/>
            </a:pPr>
            <a:endParaRPr lang="fr-FR" sz="1600" dirty="0">
              <a:solidFill>
                <a:srgbClr val="000000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02019E7-55F7-406F-A72A-B93AF736E8D0}"/>
              </a:ext>
            </a:extLst>
          </p:cNvPr>
          <p:cNvSpPr txBox="1"/>
          <p:nvPr/>
        </p:nvSpPr>
        <p:spPr>
          <a:xfrm>
            <a:off x="4175116" y="809624"/>
            <a:ext cx="8107386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b="1" dirty="0"/>
              <a:t>Recherche-Action</a:t>
            </a:r>
          </a:p>
          <a:p>
            <a:pPr algn="ctr"/>
            <a:endParaRPr lang="fr-FR" sz="2800" b="1" dirty="0"/>
          </a:p>
          <a:p>
            <a:pPr algn="ctr"/>
            <a:r>
              <a:rPr lang="fr-FR" sz="2800" b="1" dirty="0"/>
              <a:t>Un programme mixte activité physique-relaxation a-t-il des effets sur les manifestations et les outils de régulation du bien-être ?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E7A5A4A-A074-444A-AC1D-317E0F4A15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0817" y="3378905"/>
            <a:ext cx="2226099" cy="1386279"/>
          </a:xfrm>
          <a:prstGeom prst="rect">
            <a:avLst/>
          </a:prstGeom>
        </p:spPr>
      </p:pic>
      <p:pic>
        <p:nvPicPr>
          <p:cNvPr id="7170" name="Picture 2" descr="Université de Picardie Jules Verne (@UPJV_Univ) | Twitter">
            <a:extLst>
              <a:ext uri="{FF2B5EF4-FFF2-40B4-BE49-F238E27FC236}">
                <a16:creationId xmlns:a16="http://schemas.microsoft.com/office/drawing/2014/main" id="{D11CEDBE-3BE4-43AA-9A25-6F1162DBF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17" y="4641862"/>
            <a:ext cx="2216138" cy="221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711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AA4CC32F-8423-4E16-ACDC-BF6067C60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2282" y="6180993"/>
            <a:ext cx="1109718" cy="61774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2E8D7F7-E3A4-436F-AE73-9CDB929C2E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5169" y="6242703"/>
            <a:ext cx="867029" cy="539933"/>
          </a:xfrm>
          <a:prstGeom prst="rect">
            <a:avLst/>
          </a:prstGeom>
        </p:spPr>
      </p:pic>
      <p:pic>
        <p:nvPicPr>
          <p:cNvPr id="9" name="Picture 2" descr="Université de Picardie Jules Verne (@UPJV_Univ) | Twitter">
            <a:extLst>
              <a:ext uri="{FF2B5EF4-FFF2-40B4-BE49-F238E27FC236}">
                <a16:creationId xmlns:a16="http://schemas.microsoft.com/office/drawing/2014/main" id="{8DF7A88B-B6EC-4654-BE9F-273FC2F78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1141" y="6242703"/>
            <a:ext cx="590207" cy="59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DF872AB6-2500-476B-BDD2-1CAF2BB76D1E}"/>
              </a:ext>
            </a:extLst>
          </p:cNvPr>
          <p:cNvSpPr/>
          <p:nvPr/>
        </p:nvSpPr>
        <p:spPr>
          <a:xfrm>
            <a:off x="8893410" y="522678"/>
            <a:ext cx="2590198" cy="766712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B050"/>
                </a:solidFill>
              </a:rPr>
              <a:t>Contenu du programme pour G2 et G3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084BB59-3583-43E5-AFB6-6DD1FAA4CFD5}"/>
              </a:ext>
            </a:extLst>
          </p:cNvPr>
          <p:cNvSpPr txBox="1"/>
          <p:nvPr/>
        </p:nvSpPr>
        <p:spPr>
          <a:xfrm>
            <a:off x="860009" y="737837"/>
            <a:ext cx="1011218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Durée</a:t>
            </a:r>
            <a:r>
              <a:rPr lang="fr-FR" dirty="0"/>
              <a:t>: 10 semaines</a:t>
            </a:r>
            <a:br>
              <a:rPr lang="fr-FR" dirty="0"/>
            </a:br>
            <a:r>
              <a:rPr lang="fr-FR" dirty="0"/>
              <a:t>Les participants avaient la possibilité de venir 3 fois par semaine</a:t>
            </a:r>
          </a:p>
          <a:p>
            <a:endParaRPr lang="fr-FR" dirty="0"/>
          </a:p>
          <a:p>
            <a:r>
              <a:rPr lang="fr-FR" b="1" dirty="0"/>
              <a:t>Contenu du programme</a:t>
            </a:r>
            <a:r>
              <a:rPr lang="fr-FR" dirty="0"/>
              <a:t>:</a:t>
            </a:r>
          </a:p>
          <a:p>
            <a:endParaRPr lang="fr-FR" dirty="0"/>
          </a:p>
          <a:p>
            <a:pPr marL="342900" indent="-342900">
              <a:buAutoNum type="arabicPeriod"/>
            </a:pPr>
            <a:r>
              <a:rPr lang="fr-FR" b="1" dirty="0"/>
              <a:t>Echauffement</a:t>
            </a:r>
            <a:br>
              <a:rPr lang="fr-FR" dirty="0"/>
            </a:br>
            <a:r>
              <a:rPr lang="fr-FR" dirty="0"/>
              <a:t>20 minutes de course au 1</a:t>
            </a:r>
            <a:r>
              <a:rPr lang="fr-FR" baseline="30000" dirty="0"/>
              <a:t>er</a:t>
            </a:r>
            <a:r>
              <a:rPr lang="fr-FR" dirty="0"/>
              <a:t> Seuil Ventilatoire (SV1)</a:t>
            </a:r>
          </a:p>
          <a:p>
            <a:pPr marL="342900" indent="-342900">
              <a:buAutoNum type="arabicPeriod"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b="1" dirty="0"/>
              <a:t>2.   Corps de séance</a:t>
            </a:r>
            <a:br>
              <a:rPr lang="fr-FR" dirty="0"/>
            </a:br>
            <a:r>
              <a:rPr lang="fr-FR" dirty="0"/>
              <a:t>      30 minutes de Circuit Training à dominante énergétique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b="1" dirty="0"/>
              <a:t>3.  Relaxation</a:t>
            </a:r>
            <a:br>
              <a:rPr lang="fr-FR" b="1" dirty="0"/>
            </a:br>
            <a:r>
              <a:rPr lang="fr-FR" b="1" dirty="0"/>
              <a:t>     </a:t>
            </a:r>
            <a:r>
              <a:rPr lang="fr-FR" dirty="0"/>
              <a:t>10 minutes</a:t>
            </a:r>
            <a:br>
              <a:rPr lang="fr-FR" dirty="0"/>
            </a:br>
            <a:r>
              <a:rPr lang="fr-FR" dirty="0"/>
              <a:t>    (Cohérence cardiaque et/ou body scan) </a:t>
            </a:r>
          </a:p>
        </p:txBody>
      </p:sp>
      <p:pic>
        <p:nvPicPr>
          <p:cNvPr id="1026" name="Picture 2" descr="LE REGARD DE L'EXPERT : LA ZONE 1 DE L'ENTRAINEMENT">
            <a:extLst>
              <a:ext uri="{FF2B5EF4-FFF2-40B4-BE49-F238E27FC236}">
                <a16:creationId xmlns:a16="http://schemas.microsoft.com/office/drawing/2014/main" id="{8885714F-DA1C-4774-980D-F8E452F8F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3577" y="1677566"/>
            <a:ext cx="1699736" cy="1116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5AC0A2B1-0D64-4E6C-9B96-2AB0458B9895}"/>
              </a:ext>
            </a:extLst>
          </p:cNvPr>
          <p:cNvCxnSpPr/>
          <p:nvPr/>
        </p:nvCxnSpPr>
        <p:spPr>
          <a:xfrm>
            <a:off x="6893169" y="2338366"/>
            <a:ext cx="2150347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4E3BF9C8-AAA3-45D3-9743-E1D77D0709E0}"/>
              </a:ext>
            </a:extLst>
          </p:cNvPr>
          <p:cNvCxnSpPr/>
          <p:nvPr/>
        </p:nvCxnSpPr>
        <p:spPr>
          <a:xfrm>
            <a:off x="6893167" y="3867390"/>
            <a:ext cx="2150347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ircuit training - BARAQUE A SPORT">
            <a:extLst>
              <a:ext uri="{FF2B5EF4-FFF2-40B4-BE49-F238E27FC236}">
                <a16:creationId xmlns:a16="http://schemas.microsoft.com/office/drawing/2014/main" id="{B24DF510-73EF-429E-84D5-6EA5FBD45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395" y="3120115"/>
            <a:ext cx="1302099" cy="130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5D3E6F32-B55B-4711-BC81-21B248007F47}"/>
              </a:ext>
            </a:extLst>
          </p:cNvPr>
          <p:cNvCxnSpPr/>
          <p:nvPr/>
        </p:nvCxnSpPr>
        <p:spPr>
          <a:xfrm>
            <a:off x="6893167" y="5285882"/>
            <a:ext cx="2150347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body scan | MINDFULGAY">
            <a:extLst>
              <a:ext uri="{FF2B5EF4-FFF2-40B4-BE49-F238E27FC236}">
                <a16:creationId xmlns:a16="http://schemas.microsoft.com/office/drawing/2014/main" id="{E3FE87BC-31D6-45CA-A4E8-A117C9377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3810" y="4747969"/>
            <a:ext cx="1334093" cy="88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Université d'Artois — Wikipédia">
            <a:extLst>
              <a:ext uri="{FF2B5EF4-FFF2-40B4-BE49-F238E27FC236}">
                <a16:creationId xmlns:a16="http://schemas.microsoft.com/office/drawing/2014/main" id="{0A287446-0B80-484E-B904-9035654D6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449" y="6238390"/>
            <a:ext cx="1039871" cy="53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872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B48EA934-E16E-4AD5-9EE4-2ED3C7DB2C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2282" y="6164893"/>
            <a:ext cx="1109718" cy="617743"/>
          </a:xfrm>
          <a:prstGeom prst="rect">
            <a:avLst/>
          </a:prstGeom>
        </p:spPr>
      </p:pic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99CBC960-A497-41E8-B1CE-8D177939F22E}"/>
              </a:ext>
            </a:extLst>
          </p:cNvPr>
          <p:cNvSpPr/>
          <p:nvPr/>
        </p:nvSpPr>
        <p:spPr>
          <a:xfrm>
            <a:off x="8893410" y="522678"/>
            <a:ext cx="2590198" cy="766712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B050"/>
                </a:solidFill>
              </a:rPr>
              <a:t>DIAGNOFEEL®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95699413-E09D-45E5-955C-C8B6309CE8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5169" y="6242703"/>
            <a:ext cx="867029" cy="539933"/>
          </a:xfrm>
          <a:prstGeom prst="rect">
            <a:avLst/>
          </a:prstGeom>
        </p:spPr>
      </p:pic>
      <p:pic>
        <p:nvPicPr>
          <p:cNvPr id="14" name="Picture 2" descr="Université de Picardie Jules Verne (@UPJV_Univ) | Twitter">
            <a:extLst>
              <a:ext uri="{FF2B5EF4-FFF2-40B4-BE49-F238E27FC236}">
                <a16:creationId xmlns:a16="http://schemas.microsoft.com/office/drawing/2014/main" id="{70C3C0DC-096B-4DDB-BA17-6BCD790AD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1141" y="6242703"/>
            <a:ext cx="590207" cy="59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A96EDD1-78A9-4A69-B146-98213FDB24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42" y="2926588"/>
            <a:ext cx="4212965" cy="208170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075802B-A780-4E1C-AE37-7619CB99563F}"/>
              </a:ext>
            </a:extLst>
          </p:cNvPr>
          <p:cNvSpPr txBox="1"/>
          <p:nvPr/>
        </p:nvSpPr>
        <p:spPr>
          <a:xfrm>
            <a:off x="516974" y="522678"/>
            <a:ext cx="785330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Questionnaire mesurant dans le contexte de la vie quotidienne </a:t>
            </a:r>
          </a:p>
          <a:p>
            <a:r>
              <a:rPr lang="fr-FR" dirty="0"/>
              <a:t>(Carton et </a:t>
            </a:r>
            <a:r>
              <a:rPr lang="fr-FR" dirty="0" err="1"/>
              <a:t>Fruchart</a:t>
            </a:r>
            <a:r>
              <a:rPr lang="fr-FR" dirty="0"/>
              <a:t>, 2015)*: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Manifestations du bien-être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Outils de régulation du bien-être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126752F-0BE1-4B40-A326-7F7036EC0BE9}"/>
              </a:ext>
            </a:extLst>
          </p:cNvPr>
          <p:cNvSpPr txBox="1"/>
          <p:nvPr/>
        </p:nvSpPr>
        <p:spPr>
          <a:xfrm>
            <a:off x="127134" y="6473764"/>
            <a:ext cx="7853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Carton, A., </a:t>
            </a:r>
            <a:r>
              <a:rPr lang="fr-FR" sz="1200" dirty="0" err="1"/>
              <a:t>Fruchart</a:t>
            </a:r>
            <a:r>
              <a:rPr lang="fr-FR" sz="1200" dirty="0"/>
              <a:t>, E., (2015) Instruments de mesure et de régulation du bien-être dans les contextes du travail et de la vie quotidienne. </a:t>
            </a:r>
            <a:r>
              <a:rPr lang="fr-FR" sz="1200" i="1" dirty="0"/>
              <a:t>Projet de recherche financé par l’ARS et l’IRFO</a:t>
            </a:r>
            <a:r>
              <a:rPr lang="fr-FR" sz="1200" dirty="0"/>
              <a:t>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3CEEF84-E231-47CB-B1FA-928FC6097EF2}"/>
              </a:ext>
            </a:extLst>
          </p:cNvPr>
          <p:cNvSpPr txBox="1"/>
          <p:nvPr/>
        </p:nvSpPr>
        <p:spPr>
          <a:xfrm>
            <a:off x="5899638" y="2013438"/>
            <a:ext cx="55839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/>
              <a:t>Manifestations		Outils de régulation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Relations sociales	* Relations sociales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Activités de loisirs	* Activités Physiques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Joie			* Plaisir	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Sérénité		* Résolution de problème</a:t>
            </a:r>
          </a:p>
          <a:p>
            <a:r>
              <a:rPr lang="fr-FR" dirty="0"/>
              <a:t>			* Prise de distance</a:t>
            </a:r>
          </a:p>
          <a:p>
            <a:r>
              <a:rPr lang="fr-FR" dirty="0"/>
              <a:t>			* Isolement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pic>
        <p:nvPicPr>
          <p:cNvPr id="10" name="Picture 2" descr="Université d'Artois — Wikipédia">
            <a:extLst>
              <a:ext uri="{FF2B5EF4-FFF2-40B4-BE49-F238E27FC236}">
                <a16:creationId xmlns:a16="http://schemas.microsoft.com/office/drawing/2014/main" id="{7FA5C634-071A-42C6-8112-D84B03D40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449" y="6238390"/>
            <a:ext cx="1039871" cy="53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704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2B8480-5F45-4D6D-B575-67D13724E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74" y="31492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Exemple de résultat</a:t>
            </a:r>
          </a:p>
        </p:txBody>
      </p:sp>
      <p:graphicFrame>
        <p:nvGraphicFramePr>
          <p:cNvPr id="8" name="Espace réservé du contenu 7">
            <a:extLst>
              <a:ext uri="{FF2B5EF4-FFF2-40B4-BE49-F238E27FC236}">
                <a16:creationId xmlns:a16="http://schemas.microsoft.com/office/drawing/2014/main" id="{00000000-0008-0000-0200-000005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6086222"/>
              </p:ext>
            </p:extLst>
          </p:nvPr>
        </p:nvGraphicFramePr>
        <p:xfrm>
          <a:off x="474784" y="1982540"/>
          <a:ext cx="5477607" cy="3680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Image 3">
            <a:extLst>
              <a:ext uri="{FF2B5EF4-FFF2-40B4-BE49-F238E27FC236}">
                <a16:creationId xmlns:a16="http://schemas.microsoft.com/office/drawing/2014/main" id="{4C98A70B-1FD5-4F83-95D3-AD04D4D450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449" y="477635"/>
            <a:ext cx="2024082" cy="100013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E60C9E6-84DC-4DFF-958E-CCC2470D1D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82282" y="6164893"/>
            <a:ext cx="1109718" cy="61774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1A85DA4-E5DC-4BD0-B3F5-BE8C5ABF7B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05169" y="6242703"/>
            <a:ext cx="867029" cy="539933"/>
          </a:xfrm>
          <a:prstGeom prst="rect">
            <a:avLst/>
          </a:prstGeom>
        </p:spPr>
      </p:pic>
      <p:pic>
        <p:nvPicPr>
          <p:cNvPr id="7" name="Picture 2" descr="Université de Picardie Jules Verne (@UPJV_Univ) | Twitter">
            <a:extLst>
              <a:ext uri="{FF2B5EF4-FFF2-40B4-BE49-F238E27FC236}">
                <a16:creationId xmlns:a16="http://schemas.microsoft.com/office/drawing/2014/main" id="{D8B17036-6D5D-46E1-99A7-CA6AAA83B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1141" y="6242703"/>
            <a:ext cx="590207" cy="59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32666D1-42AB-43A4-A7ED-BE5566AD2C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82282" y="6191270"/>
            <a:ext cx="1109718" cy="617743"/>
          </a:xfrm>
          <a:prstGeom prst="rect">
            <a:avLst/>
          </a:prstGeom>
        </p:spPr>
      </p:pic>
      <p:graphicFrame>
        <p:nvGraphicFramePr>
          <p:cNvPr id="13" name="Graphique 12">
            <a:extLst>
              <a:ext uri="{FF2B5EF4-FFF2-40B4-BE49-F238E27FC236}">
                <a16:creationId xmlns:a16="http://schemas.microsoft.com/office/drawing/2014/main" id="{00000000-0008-0000-02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1873454"/>
              </p:ext>
            </p:extLst>
          </p:nvPr>
        </p:nvGraphicFramePr>
        <p:xfrm>
          <a:off x="5700616" y="2036935"/>
          <a:ext cx="6329748" cy="3653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14" name="Picture 2" descr="Université d'Artois — Wikipédia">
            <a:extLst>
              <a:ext uri="{FF2B5EF4-FFF2-40B4-BE49-F238E27FC236}">
                <a16:creationId xmlns:a16="http://schemas.microsoft.com/office/drawing/2014/main" id="{5EDFC499-E1D5-41E3-8EB0-1CC700416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449" y="6238390"/>
            <a:ext cx="1039871" cy="53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633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5D8B5785-9DC1-46D5-B240-3472B7C1D4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2282" y="6191270"/>
            <a:ext cx="1109718" cy="61774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EAADDEC-45E7-4FD9-876F-192F917049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5169" y="6269080"/>
            <a:ext cx="867029" cy="539933"/>
          </a:xfrm>
          <a:prstGeom prst="rect">
            <a:avLst/>
          </a:prstGeom>
        </p:spPr>
      </p:pic>
      <p:pic>
        <p:nvPicPr>
          <p:cNvPr id="6" name="Picture 2" descr="Université de Picardie Jules Verne (@UPJV_Univ) | Twitter">
            <a:extLst>
              <a:ext uri="{FF2B5EF4-FFF2-40B4-BE49-F238E27FC236}">
                <a16:creationId xmlns:a16="http://schemas.microsoft.com/office/drawing/2014/main" id="{D52F3C65-C5CC-46FB-B5B6-AFCED9957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1141" y="6269080"/>
            <a:ext cx="590207" cy="59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0C83E3DB-BF22-4B89-AF43-115950E1536F}"/>
              </a:ext>
            </a:extLst>
          </p:cNvPr>
          <p:cNvSpPr/>
          <p:nvPr/>
        </p:nvSpPr>
        <p:spPr>
          <a:xfrm>
            <a:off x="8893410" y="522678"/>
            <a:ext cx="2590198" cy="766712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B050"/>
                </a:solidFill>
              </a:rPr>
              <a:t>Statistiques</a:t>
            </a:r>
          </a:p>
        </p:txBody>
      </p:sp>
      <p:pic>
        <p:nvPicPr>
          <p:cNvPr id="1026" name="Picture 2" descr="STATISTIQUE DESCRIPTIVE - Art du numérique">
            <a:extLst>
              <a:ext uri="{FF2B5EF4-FFF2-40B4-BE49-F238E27FC236}">
                <a16:creationId xmlns:a16="http://schemas.microsoft.com/office/drawing/2014/main" id="{3906D81B-6E65-4AC5-ADE0-AE52C49F8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803" y="1699846"/>
            <a:ext cx="2501412" cy="166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6862863-ED55-4CDC-85BF-A37E32C90ABA}"/>
              </a:ext>
            </a:extLst>
          </p:cNvPr>
          <p:cNvSpPr txBox="1"/>
          <p:nvPr/>
        </p:nvSpPr>
        <p:spPr>
          <a:xfrm>
            <a:off x="4745428" y="2228671"/>
            <a:ext cx="3932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2. Un t de </a:t>
            </a:r>
            <a:r>
              <a:rPr lang="fr-FR" dirty="0" err="1"/>
              <a:t>student</a:t>
            </a:r>
            <a:r>
              <a:rPr lang="fr-FR" dirty="0"/>
              <a:t> en mesure appareillé a été effectué sur chaque groupe à T1 et à T2. </a:t>
            </a:r>
          </a:p>
        </p:txBody>
      </p:sp>
      <p:pic>
        <p:nvPicPr>
          <p:cNvPr id="1028" name="Picture 4" descr="Fonction gaussienne — Wikipédia">
            <a:extLst>
              <a:ext uri="{FF2B5EF4-FFF2-40B4-BE49-F238E27FC236}">
                <a16:creationId xmlns:a16="http://schemas.microsoft.com/office/drawing/2014/main" id="{FFCF44E6-8159-40F7-ADF6-9DEBD4F80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92" y="260943"/>
            <a:ext cx="2911509" cy="196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E21A360-6997-4475-AE11-6FA720BA184C}"/>
              </a:ext>
            </a:extLst>
          </p:cNvPr>
          <p:cNvSpPr txBox="1"/>
          <p:nvPr/>
        </p:nvSpPr>
        <p:spPr>
          <a:xfrm>
            <a:off x="277990" y="2452669"/>
            <a:ext cx="4009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1. Vérification de la normalité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B2708F35-B045-4266-98A1-5296D2FECAF6}"/>
              </a:ext>
            </a:extLst>
          </p:cNvPr>
          <p:cNvCxnSpPr/>
          <p:nvPr/>
        </p:nvCxnSpPr>
        <p:spPr>
          <a:xfrm>
            <a:off x="4106008" y="2637007"/>
            <a:ext cx="5404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94EF48AA-3C00-4604-AD11-B288E2E80434}"/>
              </a:ext>
            </a:extLst>
          </p:cNvPr>
          <p:cNvSpPr txBox="1"/>
          <p:nvPr/>
        </p:nvSpPr>
        <p:spPr>
          <a:xfrm>
            <a:off x="553915" y="4174117"/>
            <a:ext cx="10155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Chaque manifestation </a:t>
            </a:r>
            <a:r>
              <a:rPr lang="fr-FR" dirty="0"/>
              <a:t>et </a:t>
            </a:r>
            <a:r>
              <a:rPr lang="fr-FR" b="1" dirty="0"/>
              <a:t>chaque outil de régulation </a:t>
            </a:r>
            <a:r>
              <a:rPr lang="fr-FR" dirty="0"/>
              <a:t>du bien-être a été testé dans chacun des groupes.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F1DA702-7F58-44FD-9E3A-8F97B70A2894}"/>
              </a:ext>
            </a:extLst>
          </p:cNvPr>
          <p:cNvSpPr txBox="1"/>
          <p:nvPr/>
        </p:nvSpPr>
        <p:spPr>
          <a:xfrm>
            <a:off x="0" y="6369397"/>
            <a:ext cx="4976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Taux de significativité est placé à </a:t>
            </a:r>
            <a:r>
              <a:rPr lang="fr-FR" i="1" dirty="0"/>
              <a:t>p</a:t>
            </a:r>
            <a:r>
              <a:rPr lang="fr-FR" dirty="0"/>
              <a:t> 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&lt;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0.05</a:t>
            </a:r>
            <a:endParaRPr lang="fr-FR" dirty="0"/>
          </a:p>
        </p:txBody>
      </p:sp>
      <p:pic>
        <p:nvPicPr>
          <p:cNvPr id="13" name="Picture 2" descr="Université d'Artois — Wikipédia">
            <a:extLst>
              <a:ext uri="{FF2B5EF4-FFF2-40B4-BE49-F238E27FC236}">
                <a16:creationId xmlns:a16="http://schemas.microsoft.com/office/drawing/2014/main" id="{4BDFD3A6-6E49-4974-B374-6DD03F559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449" y="6238390"/>
            <a:ext cx="1039871" cy="53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73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>
            <a:extLst>
              <a:ext uri="{FF2B5EF4-FFF2-40B4-BE49-F238E27FC236}">
                <a16:creationId xmlns:a16="http://schemas.microsoft.com/office/drawing/2014/main" id="{A6387570-F732-4D22-81C5-D0D639A1A0A6}"/>
              </a:ext>
            </a:extLst>
          </p:cNvPr>
          <p:cNvGrpSpPr/>
          <p:nvPr/>
        </p:nvGrpSpPr>
        <p:grpSpPr>
          <a:xfrm>
            <a:off x="838200" y="536483"/>
            <a:ext cx="2265485" cy="814447"/>
            <a:chOff x="1261871" y="2782694"/>
            <a:chExt cx="5632704" cy="814447"/>
          </a:xfrm>
          <a:solidFill>
            <a:srgbClr val="00B050"/>
          </a:solidFill>
        </p:grpSpPr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id="{298341BD-027E-4D7A-881C-262597456A1F}"/>
                </a:ext>
              </a:extLst>
            </p:cNvPr>
            <p:cNvSpPr/>
            <p:nvPr/>
          </p:nvSpPr>
          <p:spPr>
            <a:xfrm>
              <a:off x="1261871" y="2782694"/>
              <a:ext cx="5632704" cy="814447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5068907"/>
                <a:satOff val="-13064"/>
                <a:lumOff val="-8824"/>
                <a:alphaOff val="0"/>
              </a:schemeClr>
            </a:fillRef>
            <a:effectRef idx="0">
              <a:schemeClr val="accent5">
                <a:hueOff val="-5068907"/>
                <a:satOff val="-13064"/>
                <a:lumOff val="-882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ctangle : coins arrondis 4">
              <a:extLst>
                <a:ext uri="{FF2B5EF4-FFF2-40B4-BE49-F238E27FC236}">
                  <a16:creationId xmlns:a16="http://schemas.microsoft.com/office/drawing/2014/main" id="{D1633640-E1C5-4695-9880-C2622669D001}"/>
                </a:ext>
              </a:extLst>
            </p:cNvPr>
            <p:cNvSpPr txBox="1"/>
            <p:nvPr/>
          </p:nvSpPr>
          <p:spPr>
            <a:xfrm>
              <a:off x="1285725" y="2806548"/>
              <a:ext cx="4634981" cy="76673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marL="0" lvl="0" indent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600" kern="1200" dirty="0"/>
                <a:t>III. Résultats</a:t>
              </a:r>
              <a:endParaRPr lang="en-US" sz="2600" kern="1200" dirty="0"/>
            </a:p>
          </p:txBody>
        </p:sp>
      </p:grpSp>
      <p:sp>
        <p:nvSpPr>
          <p:cNvPr id="11" name="ZoneTexte 1">
            <a:extLst>
              <a:ext uri="{FF2B5EF4-FFF2-40B4-BE49-F238E27FC236}">
                <a16:creationId xmlns:a16="http://schemas.microsoft.com/office/drawing/2014/main" id="{C57CA662-07BF-4260-A8E3-B46FCAA00170}"/>
              </a:ext>
            </a:extLst>
          </p:cNvPr>
          <p:cNvSpPr txBox="1"/>
          <p:nvPr/>
        </p:nvSpPr>
        <p:spPr>
          <a:xfrm>
            <a:off x="291061" y="6367694"/>
            <a:ext cx="370861" cy="34697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100" dirty="0">
                <a:effectLst/>
                <a:latin typeface="+mn-lt"/>
                <a:ea typeface="+mn-ea"/>
                <a:cs typeface="+mn-cs"/>
              </a:rPr>
              <a:t>ǂ</a:t>
            </a:r>
          </a:p>
          <a:p>
            <a:endParaRPr lang="fr-FR" sz="11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072BDCB-2210-4AE1-BAF0-9C0FCC693F5C}"/>
              </a:ext>
            </a:extLst>
          </p:cNvPr>
          <p:cNvSpPr txBox="1"/>
          <p:nvPr/>
        </p:nvSpPr>
        <p:spPr>
          <a:xfrm>
            <a:off x="455641" y="6350109"/>
            <a:ext cx="39909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Différences significatives avec Test 2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B33DE4F-2B41-4397-8CD7-E034808B50B2}"/>
              </a:ext>
            </a:extLst>
          </p:cNvPr>
          <p:cNvSpPr txBox="1"/>
          <p:nvPr/>
        </p:nvSpPr>
        <p:spPr>
          <a:xfrm>
            <a:off x="291061" y="6521496"/>
            <a:ext cx="6096000" cy="281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   </a:t>
            </a: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Différences significatives avec Test 1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0D7AE61-1A15-4EE2-90C9-64763C65C053}"/>
              </a:ext>
            </a:extLst>
          </p:cNvPr>
          <p:cNvSpPr txBox="1"/>
          <p:nvPr/>
        </p:nvSpPr>
        <p:spPr>
          <a:xfrm>
            <a:off x="582123" y="5561398"/>
            <a:ext cx="5513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Figure 1</a:t>
            </a:r>
            <a:r>
              <a:rPr lang="fr-FR" sz="1200" dirty="0"/>
              <a:t>:  Histogramme représentant l’évolution de </a:t>
            </a:r>
            <a:r>
              <a:rPr lang="fr-FR" sz="1200" b="1" dirty="0"/>
              <a:t>la sérénité </a:t>
            </a:r>
            <a:r>
              <a:rPr lang="fr-FR" sz="1200" dirty="0"/>
              <a:t>sur les groupes 2 et 3 avant (Test 1) et après le programme (Test 2)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63ADC3C7-68A5-4FE6-AABE-4F8D8577DD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2282" y="6191270"/>
            <a:ext cx="1109718" cy="617743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6002292A-BF7B-470D-9600-2B56ABF090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5169" y="6269080"/>
            <a:ext cx="867029" cy="539933"/>
          </a:xfrm>
          <a:prstGeom prst="rect">
            <a:avLst/>
          </a:prstGeom>
        </p:spPr>
      </p:pic>
      <p:pic>
        <p:nvPicPr>
          <p:cNvPr id="18" name="Picture 2" descr="Université de Picardie Jules Verne (@UPJV_Univ) | Twitter">
            <a:extLst>
              <a:ext uri="{FF2B5EF4-FFF2-40B4-BE49-F238E27FC236}">
                <a16:creationId xmlns:a16="http://schemas.microsoft.com/office/drawing/2014/main" id="{02AA026A-B29E-47CC-A6A8-B43A5F541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1141" y="6269080"/>
            <a:ext cx="590207" cy="59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2FCF3F07-38B2-4D86-A545-CC1DF8075C4E}"/>
              </a:ext>
            </a:extLst>
          </p:cNvPr>
          <p:cNvSpPr/>
          <p:nvPr/>
        </p:nvSpPr>
        <p:spPr>
          <a:xfrm>
            <a:off x="1594273" y="1615913"/>
            <a:ext cx="3018824" cy="766712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B050"/>
                </a:solidFill>
              </a:rPr>
              <a:t>Manifestation: Sérénité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0F852CC-EADD-4838-9039-612B6CEA5849}"/>
              </a:ext>
            </a:extLst>
          </p:cNvPr>
          <p:cNvSpPr txBox="1"/>
          <p:nvPr/>
        </p:nvSpPr>
        <p:spPr>
          <a:xfrm>
            <a:off x="291061" y="6064317"/>
            <a:ext cx="20510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Légende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6AE42453-16D7-435A-BD37-A48E5D1EB0B5}"/>
              </a:ext>
            </a:extLst>
          </p:cNvPr>
          <p:cNvSpPr/>
          <p:nvPr/>
        </p:nvSpPr>
        <p:spPr>
          <a:xfrm>
            <a:off x="7211326" y="1615913"/>
            <a:ext cx="3870956" cy="766712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B050"/>
                </a:solidFill>
              </a:rPr>
              <a:t>Outil de régulation: Relations sociales</a:t>
            </a:r>
          </a:p>
        </p:txBody>
      </p:sp>
      <p:graphicFrame>
        <p:nvGraphicFramePr>
          <p:cNvPr id="21" name="Graphique 20">
            <a:extLst>
              <a:ext uri="{FF2B5EF4-FFF2-40B4-BE49-F238E27FC236}">
                <a16:creationId xmlns:a16="http://schemas.microsoft.com/office/drawing/2014/main" id="{10C3E0A7-F3B1-45E7-87D6-3440F833B0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0951424"/>
              </p:ext>
            </p:extLst>
          </p:nvPr>
        </p:nvGraphicFramePr>
        <p:xfrm>
          <a:off x="6547033" y="2500271"/>
          <a:ext cx="4984190" cy="2886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2" name="ZoneTexte 21">
            <a:extLst>
              <a:ext uri="{FF2B5EF4-FFF2-40B4-BE49-F238E27FC236}">
                <a16:creationId xmlns:a16="http://schemas.microsoft.com/office/drawing/2014/main" id="{A190FF4D-3C87-4C5F-AB8E-4BBD0115CFEF}"/>
              </a:ext>
            </a:extLst>
          </p:cNvPr>
          <p:cNvSpPr txBox="1"/>
          <p:nvPr/>
        </p:nvSpPr>
        <p:spPr>
          <a:xfrm>
            <a:off x="6547033" y="5558411"/>
            <a:ext cx="5513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Figure 2</a:t>
            </a:r>
            <a:r>
              <a:rPr lang="fr-FR" sz="1200" dirty="0"/>
              <a:t>:  Histogramme représentant l’évolution des relations sociales avant (Test 1) et après le programme (Test 2)</a:t>
            </a:r>
          </a:p>
        </p:txBody>
      </p:sp>
      <p:sp>
        <p:nvSpPr>
          <p:cNvPr id="23" name="ZoneTexte 1">
            <a:extLst>
              <a:ext uri="{FF2B5EF4-FFF2-40B4-BE49-F238E27FC236}">
                <a16:creationId xmlns:a16="http://schemas.microsoft.com/office/drawing/2014/main" id="{9A5EF678-2B99-4F5B-B52E-25508F0A8A98}"/>
              </a:ext>
            </a:extLst>
          </p:cNvPr>
          <p:cNvSpPr txBox="1"/>
          <p:nvPr/>
        </p:nvSpPr>
        <p:spPr>
          <a:xfrm>
            <a:off x="8925661" y="2760591"/>
            <a:ext cx="226934" cy="29146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100" b="1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ǂ</a:t>
            </a:r>
          </a:p>
          <a:p>
            <a:endParaRPr lang="fr-FR" sz="1100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73EA0887-2D18-42A3-AA6F-CCDC14CB0A69}"/>
              </a:ext>
            </a:extLst>
          </p:cNvPr>
          <p:cNvSpPr txBox="1"/>
          <p:nvPr/>
        </p:nvSpPr>
        <p:spPr>
          <a:xfrm>
            <a:off x="9303971" y="2622091"/>
            <a:ext cx="2269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FF0000"/>
                </a:solidFill>
              </a:rPr>
              <a:t>*</a:t>
            </a:r>
          </a:p>
        </p:txBody>
      </p:sp>
      <p:graphicFrame>
        <p:nvGraphicFramePr>
          <p:cNvPr id="26" name="Graphique 25">
            <a:extLst>
              <a:ext uri="{FF2B5EF4-FFF2-40B4-BE49-F238E27FC236}">
                <a16:creationId xmlns:a16="http://schemas.microsoft.com/office/drawing/2014/main" id="{9EFD2CCD-D5C0-4403-8729-1ECC6C9F73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9537128"/>
              </p:ext>
            </p:extLst>
          </p:nvPr>
        </p:nvGraphicFramePr>
        <p:xfrm>
          <a:off x="838200" y="2543951"/>
          <a:ext cx="4806769" cy="3109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25" name="Picture 2" descr="Université d'Artois — Wikipédia">
            <a:extLst>
              <a:ext uri="{FF2B5EF4-FFF2-40B4-BE49-F238E27FC236}">
                <a16:creationId xmlns:a16="http://schemas.microsoft.com/office/drawing/2014/main" id="{0B71276F-0509-429F-B055-644155E53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449" y="6238390"/>
            <a:ext cx="1039871" cy="53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936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DBF95E09-0BDF-49FE-B5E8-672689212B15}"/>
              </a:ext>
            </a:extLst>
          </p:cNvPr>
          <p:cNvGrpSpPr/>
          <p:nvPr/>
        </p:nvGrpSpPr>
        <p:grpSpPr>
          <a:xfrm>
            <a:off x="838200" y="536483"/>
            <a:ext cx="2379785" cy="814447"/>
            <a:chOff x="1261871" y="2782694"/>
            <a:chExt cx="5632704" cy="814447"/>
          </a:xfrm>
          <a:solidFill>
            <a:srgbClr val="00B050"/>
          </a:solidFill>
        </p:grpSpPr>
        <p:sp>
          <p:nvSpPr>
            <p:cNvPr id="12" name="Rectangle : coins arrondis 11">
              <a:extLst>
                <a:ext uri="{FF2B5EF4-FFF2-40B4-BE49-F238E27FC236}">
                  <a16:creationId xmlns:a16="http://schemas.microsoft.com/office/drawing/2014/main" id="{C4672E5F-4BAA-4EA4-B8D8-A8FD8BB51BE1}"/>
                </a:ext>
              </a:extLst>
            </p:cNvPr>
            <p:cNvSpPr/>
            <p:nvPr/>
          </p:nvSpPr>
          <p:spPr>
            <a:xfrm>
              <a:off x="1261871" y="2782694"/>
              <a:ext cx="5632704" cy="814447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5068907"/>
                <a:satOff val="-13064"/>
                <a:lumOff val="-8824"/>
                <a:alphaOff val="0"/>
              </a:schemeClr>
            </a:fillRef>
            <a:effectRef idx="0">
              <a:schemeClr val="accent5">
                <a:hueOff val="-5068907"/>
                <a:satOff val="-13064"/>
                <a:lumOff val="-882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ctangle : coins arrondis 4">
              <a:extLst>
                <a:ext uri="{FF2B5EF4-FFF2-40B4-BE49-F238E27FC236}">
                  <a16:creationId xmlns:a16="http://schemas.microsoft.com/office/drawing/2014/main" id="{5BC717EB-6F84-40F4-8B53-FFFB1025C090}"/>
                </a:ext>
              </a:extLst>
            </p:cNvPr>
            <p:cNvSpPr txBox="1"/>
            <p:nvPr/>
          </p:nvSpPr>
          <p:spPr>
            <a:xfrm>
              <a:off x="1285725" y="2806548"/>
              <a:ext cx="4634981" cy="76673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marL="0" lvl="0" indent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600" kern="1200" dirty="0"/>
                <a:t>III. Résultats</a:t>
              </a:r>
              <a:endParaRPr lang="en-US" sz="2600" kern="1200" dirty="0"/>
            </a:p>
          </p:txBody>
        </p:sp>
      </p:grpSp>
      <p:pic>
        <p:nvPicPr>
          <p:cNvPr id="14" name="Image 13">
            <a:extLst>
              <a:ext uri="{FF2B5EF4-FFF2-40B4-BE49-F238E27FC236}">
                <a16:creationId xmlns:a16="http://schemas.microsoft.com/office/drawing/2014/main" id="{6CC2B8A0-D4E3-4136-A234-10D4BA01B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2282" y="6191270"/>
            <a:ext cx="1109718" cy="61774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CFF216D0-23CE-4C76-8DC6-0DB154EE2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5169" y="6269080"/>
            <a:ext cx="867029" cy="539933"/>
          </a:xfrm>
          <a:prstGeom prst="rect">
            <a:avLst/>
          </a:prstGeom>
        </p:spPr>
      </p:pic>
      <p:pic>
        <p:nvPicPr>
          <p:cNvPr id="16" name="Picture 2" descr="Université de Picardie Jules Verne (@UPJV_Univ) | Twitter">
            <a:extLst>
              <a:ext uri="{FF2B5EF4-FFF2-40B4-BE49-F238E27FC236}">
                <a16:creationId xmlns:a16="http://schemas.microsoft.com/office/drawing/2014/main" id="{BDD542FB-5E29-4737-A53B-A06EE6A0D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1141" y="6269080"/>
            <a:ext cx="590207" cy="59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2B1439BA-129C-4A82-8E82-A537D3F5C0F3}"/>
              </a:ext>
            </a:extLst>
          </p:cNvPr>
          <p:cNvSpPr/>
          <p:nvPr/>
        </p:nvSpPr>
        <p:spPr>
          <a:xfrm>
            <a:off x="1376930" y="1770730"/>
            <a:ext cx="3221447" cy="766712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B050"/>
                </a:solidFill>
              </a:rPr>
              <a:t>Outil de régulation: Plaisir</a:t>
            </a:r>
          </a:p>
        </p:txBody>
      </p:sp>
      <p:graphicFrame>
        <p:nvGraphicFramePr>
          <p:cNvPr id="18" name="Graphique 17">
            <a:extLst>
              <a:ext uri="{FF2B5EF4-FFF2-40B4-BE49-F238E27FC236}">
                <a16:creationId xmlns:a16="http://schemas.microsoft.com/office/drawing/2014/main" id="{6F1B7A6A-2657-4EFF-A6BD-A7632F96C8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2278558"/>
              </p:ext>
            </p:extLst>
          </p:nvPr>
        </p:nvGraphicFramePr>
        <p:xfrm>
          <a:off x="679938" y="261363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ZoneTexte 18">
            <a:extLst>
              <a:ext uri="{FF2B5EF4-FFF2-40B4-BE49-F238E27FC236}">
                <a16:creationId xmlns:a16="http://schemas.microsoft.com/office/drawing/2014/main" id="{990B8708-3549-41D1-A6E7-41FE4C219D07}"/>
              </a:ext>
            </a:extLst>
          </p:cNvPr>
          <p:cNvSpPr txBox="1"/>
          <p:nvPr/>
        </p:nvSpPr>
        <p:spPr>
          <a:xfrm>
            <a:off x="471328" y="5385448"/>
            <a:ext cx="5513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Figure 3</a:t>
            </a:r>
            <a:r>
              <a:rPr lang="fr-FR" sz="1200" dirty="0"/>
              <a:t>:  Histogramme représentant l’évolution du plaisir comme outil de régulation du bien-être avant (Test 1) et après le programme (Test 2)</a:t>
            </a:r>
          </a:p>
        </p:txBody>
      </p:sp>
      <p:sp>
        <p:nvSpPr>
          <p:cNvPr id="20" name="ZoneTexte 1">
            <a:extLst>
              <a:ext uri="{FF2B5EF4-FFF2-40B4-BE49-F238E27FC236}">
                <a16:creationId xmlns:a16="http://schemas.microsoft.com/office/drawing/2014/main" id="{0825CA61-6E1B-494C-B448-203B3C833FDC}"/>
              </a:ext>
            </a:extLst>
          </p:cNvPr>
          <p:cNvSpPr txBox="1"/>
          <p:nvPr/>
        </p:nvSpPr>
        <p:spPr>
          <a:xfrm>
            <a:off x="2852471" y="2578812"/>
            <a:ext cx="226934" cy="29146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100" b="1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ǂ</a:t>
            </a:r>
          </a:p>
          <a:p>
            <a:endParaRPr lang="fr-FR" sz="11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03D8BCE-7902-40F5-84FD-392E51DAA329}"/>
              </a:ext>
            </a:extLst>
          </p:cNvPr>
          <p:cNvSpPr txBox="1"/>
          <p:nvPr/>
        </p:nvSpPr>
        <p:spPr>
          <a:xfrm>
            <a:off x="3217985" y="2524448"/>
            <a:ext cx="2269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D27CEEB4-0529-451B-A687-BBFE7CD8BD4F}"/>
              </a:ext>
            </a:extLst>
          </p:cNvPr>
          <p:cNvSpPr txBox="1"/>
          <p:nvPr/>
        </p:nvSpPr>
        <p:spPr>
          <a:xfrm>
            <a:off x="248323" y="6433461"/>
            <a:ext cx="609600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Différences significatives avec Test 1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45ACEB01-9AAC-419B-BF4F-639D0EBE362A}"/>
              </a:ext>
            </a:extLst>
          </p:cNvPr>
          <p:cNvSpPr txBox="1"/>
          <p:nvPr/>
        </p:nvSpPr>
        <p:spPr>
          <a:xfrm>
            <a:off x="412903" y="6238531"/>
            <a:ext cx="39909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Différences significatives avec Test 2</a:t>
            </a:r>
          </a:p>
        </p:txBody>
      </p:sp>
      <p:sp>
        <p:nvSpPr>
          <p:cNvPr id="23" name="ZoneTexte 1">
            <a:extLst>
              <a:ext uri="{FF2B5EF4-FFF2-40B4-BE49-F238E27FC236}">
                <a16:creationId xmlns:a16="http://schemas.microsoft.com/office/drawing/2014/main" id="{1655C4E7-3858-43A0-BEFC-BCF616CC2EDA}"/>
              </a:ext>
            </a:extLst>
          </p:cNvPr>
          <p:cNvSpPr txBox="1"/>
          <p:nvPr/>
        </p:nvSpPr>
        <p:spPr>
          <a:xfrm>
            <a:off x="244394" y="6201518"/>
            <a:ext cx="226934" cy="29146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100" dirty="0">
                <a:effectLst/>
                <a:latin typeface="+mn-lt"/>
                <a:ea typeface="+mn-ea"/>
                <a:cs typeface="+mn-cs"/>
              </a:rPr>
              <a:t>ǂ</a:t>
            </a:r>
          </a:p>
          <a:p>
            <a:endParaRPr lang="fr-FR" sz="1100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DAA8278-7D35-4CBA-B1AF-E8EA4FA265A6}"/>
              </a:ext>
            </a:extLst>
          </p:cNvPr>
          <p:cNvSpPr txBox="1"/>
          <p:nvPr/>
        </p:nvSpPr>
        <p:spPr>
          <a:xfrm>
            <a:off x="244394" y="5954372"/>
            <a:ext cx="20510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Légende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5FEF27EE-ADEA-47ED-BFD2-17ACABAE2EEE}"/>
              </a:ext>
            </a:extLst>
          </p:cNvPr>
          <p:cNvSpPr txBox="1"/>
          <p:nvPr/>
        </p:nvSpPr>
        <p:spPr>
          <a:xfrm>
            <a:off x="6439942" y="5391661"/>
            <a:ext cx="5513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Figure 4</a:t>
            </a:r>
            <a:r>
              <a:rPr lang="fr-FR" sz="1200" dirty="0"/>
              <a:t>:  Histogramme représentant l’évolution de l’isolement comme outil de régulation du bien-être avant (Test 1) et après le programme (Test 2)</a:t>
            </a:r>
          </a:p>
        </p:txBody>
      </p:sp>
      <p:graphicFrame>
        <p:nvGraphicFramePr>
          <p:cNvPr id="26" name="Graphique 25">
            <a:extLst>
              <a:ext uri="{FF2B5EF4-FFF2-40B4-BE49-F238E27FC236}">
                <a16:creationId xmlns:a16="http://schemas.microsoft.com/office/drawing/2014/main" id="{49C3CA5B-3136-4231-B194-FEDB7A2CE1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2492366"/>
              </p:ext>
            </p:extLst>
          </p:nvPr>
        </p:nvGraphicFramePr>
        <p:xfrm>
          <a:off x="6439942" y="2524448"/>
          <a:ext cx="4733823" cy="2827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E97F210A-CE6D-4BFC-BFF3-36062805B923}"/>
              </a:ext>
            </a:extLst>
          </p:cNvPr>
          <p:cNvSpPr/>
          <p:nvPr/>
        </p:nvSpPr>
        <p:spPr>
          <a:xfrm>
            <a:off x="7490515" y="1757736"/>
            <a:ext cx="3221447" cy="766712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B050"/>
                </a:solidFill>
              </a:rPr>
              <a:t>Outil de régulation: Isolement</a:t>
            </a:r>
          </a:p>
        </p:txBody>
      </p:sp>
      <p:pic>
        <p:nvPicPr>
          <p:cNvPr id="31" name="Picture 2" descr="Université d'Artois — Wikipédia">
            <a:extLst>
              <a:ext uri="{FF2B5EF4-FFF2-40B4-BE49-F238E27FC236}">
                <a16:creationId xmlns:a16="http://schemas.microsoft.com/office/drawing/2014/main" id="{279E1ADC-548E-4A3B-8DE4-EC28462F6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449" y="6238390"/>
            <a:ext cx="1039871" cy="53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4035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4585E40F-750F-4503-868F-2BE8E293AC5E}"/>
              </a:ext>
            </a:extLst>
          </p:cNvPr>
          <p:cNvGrpSpPr/>
          <p:nvPr/>
        </p:nvGrpSpPr>
        <p:grpSpPr>
          <a:xfrm>
            <a:off x="838200" y="536483"/>
            <a:ext cx="2485292" cy="814447"/>
            <a:chOff x="1261871" y="2782694"/>
            <a:chExt cx="5632704" cy="814447"/>
          </a:xfrm>
          <a:solidFill>
            <a:schemeClr val="accent2"/>
          </a:solidFill>
        </p:grpSpPr>
        <p:sp>
          <p:nvSpPr>
            <p:cNvPr id="5" name="Rectangle : coins arrondis 4">
              <a:extLst>
                <a:ext uri="{FF2B5EF4-FFF2-40B4-BE49-F238E27FC236}">
                  <a16:creationId xmlns:a16="http://schemas.microsoft.com/office/drawing/2014/main" id="{014B64E2-C99B-4244-9212-573F4BF7788C}"/>
                </a:ext>
              </a:extLst>
            </p:cNvPr>
            <p:cNvSpPr/>
            <p:nvPr/>
          </p:nvSpPr>
          <p:spPr>
            <a:xfrm>
              <a:off x="1261871" y="2782694"/>
              <a:ext cx="5632704" cy="814447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5068907"/>
                <a:satOff val="-13064"/>
                <a:lumOff val="-8824"/>
                <a:alphaOff val="0"/>
              </a:schemeClr>
            </a:fillRef>
            <a:effectRef idx="0">
              <a:schemeClr val="accent5">
                <a:hueOff val="-5068907"/>
                <a:satOff val="-13064"/>
                <a:lumOff val="-882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angle : coins arrondis 4">
              <a:extLst>
                <a:ext uri="{FF2B5EF4-FFF2-40B4-BE49-F238E27FC236}">
                  <a16:creationId xmlns:a16="http://schemas.microsoft.com/office/drawing/2014/main" id="{D3310A79-0A55-4343-A4A2-0A868F8B370B}"/>
                </a:ext>
              </a:extLst>
            </p:cNvPr>
            <p:cNvSpPr txBox="1"/>
            <p:nvPr/>
          </p:nvSpPr>
          <p:spPr>
            <a:xfrm>
              <a:off x="1285725" y="2806548"/>
              <a:ext cx="4634981" cy="76673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marL="0" lvl="0" indent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600" kern="1200" dirty="0"/>
                <a:t>IV. Discussion</a:t>
              </a:r>
              <a:endParaRPr lang="en-US" sz="2600" kern="1200" dirty="0"/>
            </a:p>
          </p:txBody>
        </p:sp>
      </p:grpSp>
      <p:pic>
        <p:nvPicPr>
          <p:cNvPr id="7" name="Image 6">
            <a:extLst>
              <a:ext uri="{FF2B5EF4-FFF2-40B4-BE49-F238E27FC236}">
                <a16:creationId xmlns:a16="http://schemas.microsoft.com/office/drawing/2014/main" id="{9B3BEE5B-13FF-4E0F-A78E-8BED32B244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2282" y="6192465"/>
            <a:ext cx="1109718" cy="61774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C9C5E41-AB77-4F4E-B2AE-6FF352352F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0716" y="6231371"/>
            <a:ext cx="867029" cy="539933"/>
          </a:xfrm>
          <a:prstGeom prst="rect">
            <a:avLst/>
          </a:prstGeom>
        </p:spPr>
      </p:pic>
      <p:pic>
        <p:nvPicPr>
          <p:cNvPr id="9" name="Picture 2" descr="Université de Picardie Jules Verne (@UPJV_Univ) | Twitter">
            <a:extLst>
              <a:ext uri="{FF2B5EF4-FFF2-40B4-BE49-F238E27FC236}">
                <a16:creationId xmlns:a16="http://schemas.microsoft.com/office/drawing/2014/main" id="{CF56F2B2-684E-45BB-97D2-20A1CC1BA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5972" y="6231371"/>
            <a:ext cx="590207" cy="59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A62E031B-31E2-4276-BDA8-9AA06E14C31C}"/>
              </a:ext>
            </a:extLst>
          </p:cNvPr>
          <p:cNvSpPr txBox="1"/>
          <p:nvPr/>
        </p:nvSpPr>
        <p:spPr>
          <a:xfrm>
            <a:off x="848725" y="1591408"/>
            <a:ext cx="10651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1. Pourquoi la sérénité semble être positivement impacté par le programme pour G2 ? </a:t>
            </a:r>
            <a:br>
              <a:rPr lang="fr-FR" b="1" dirty="0"/>
            </a:br>
            <a:r>
              <a:rPr lang="fr-FR" b="1" dirty="0"/>
              <a:t>Quelles sont les pistes d’explications ?</a:t>
            </a:r>
          </a:p>
        </p:txBody>
      </p:sp>
      <p:pic>
        <p:nvPicPr>
          <p:cNvPr id="12" name="Image 11" descr="Une image contenant texte&#10;&#10;Description générée automatiquement">
            <a:extLst>
              <a:ext uri="{FF2B5EF4-FFF2-40B4-BE49-F238E27FC236}">
                <a16:creationId xmlns:a16="http://schemas.microsoft.com/office/drawing/2014/main" id="{A16F8867-962A-4D96-937B-324E6E4833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574" y="2371286"/>
            <a:ext cx="4087210" cy="897583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50600D7A-CBC3-4864-B13D-492E4605B2D0}"/>
              </a:ext>
            </a:extLst>
          </p:cNvPr>
          <p:cNvSpPr txBox="1"/>
          <p:nvPr/>
        </p:nvSpPr>
        <p:spPr>
          <a:xfrm>
            <a:off x="838200" y="2344310"/>
            <a:ext cx="59875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La </a:t>
            </a:r>
            <a:r>
              <a:rPr lang="fr-FR" b="1" dirty="0"/>
              <a:t>sérénité</a:t>
            </a:r>
            <a:r>
              <a:rPr lang="fr-FR" dirty="0"/>
              <a:t> peut se définir comme un havre intérieur de paix et de calme. Elle permet de se détacher de ses émotions et d’accepter des situations qui ne peuvent être changées. 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0A33CF14-78FD-4E75-8DCB-0078952846AE}"/>
              </a:ext>
            </a:extLst>
          </p:cNvPr>
          <p:cNvCxnSpPr/>
          <p:nvPr/>
        </p:nvCxnSpPr>
        <p:spPr>
          <a:xfrm>
            <a:off x="6603023" y="2805975"/>
            <a:ext cx="984739" cy="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BB709BB2-D9AF-42F3-816F-5EFF6C45F5DA}"/>
              </a:ext>
            </a:extLst>
          </p:cNvPr>
          <p:cNvSpPr/>
          <p:nvPr/>
        </p:nvSpPr>
        <p:spPr>
          <a:xfrm>
            <a:off x="848725" y="3799355"/>
            <a:ext cx="2110154" cy="92333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accent2"/>
                </a:solidFill>
              </a:rPr>
              <a:t>Mobilisée dans les exercices de relaxation</a:t>
            </a: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885819BD-D33F-41F2-8C18-E95F71192987}"/>
              </a:ext>
            </a:extLst>
          </p:cNvPr>
          <p:cNvCxnSpPr>
            <a:stCxn id="17" idx="3"/>
          </p:cNvCxnSpPr>
          <p:nvPr/>
        </p:nvCxnSpPr>
        <p:spPr>
          <a:xfrm>
            <a:off x="2958879" y="4261020"/>
            <a:ext cx="2061529" cy="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AFCAFAB7-EA26-42E9-86BC-FB2C3A85267F}"/>
              </a:ext>
            </a:extLst>
          </p:cNvPr>
          <p:cNvSpPr txBox="1"/>
          <p:nvPr/>
        </p:nvSpPr>
        <p:spPr>
          <a:xfrm>
            <a:off x="5266591" y="4076354"/>
            <a:ext cx="5987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Découverte de nouvelles sensations internes</a:t>
            </a:r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C391BA9D-7826-4998-9148-A2088EABA3E4}"/>
              </a:ext>
            </a:extLst>
          </p:cNvPr>
          <p:cNvGrpSpPr/>
          <p:nvPr/>
        </p:nvGrpSpPr>
        <p:grpSpPr>
          <a:xfrm>
            <a:off x="838200" y="545276"/>
            <a:ext cx="2485292" cy="814447"/>
            <a:chOff x="1261871" y="2782694"/>
            <a:chExt cx="5632704" cy="814447"/>
          </a:xfrm>
          <a:solidFill>
            <a:schemeClr val="accent2"/>
          </a:solidFill>
        </p:grpSpPr>
        <p:sp>
          <p:nvSpPr>
            <p:cNvPr id="22" name="Rectangle : coins arrondis 21">
              <a:extLst>
                <a:ext uri="{FF2B5EF4-FFF2-40B4-BE49-F238E27FC236}">
                  <a16:creationId xmlns:a16="http://schemas.microsoft.com/office/drawing/2014/main" id="{E7353F81-179B-4CC7-975B-B37E9EFDB413}"/>
                </a:ext>
              </a:extLst>
            </p:cNvPr>
            <p:cNvSpPr/>
            <p:nvPr/>
          </p:nvSpPr>
          <p:spPr>
            <a:xfrm>
              <a:off x="1261871" y="2782694"/>
              <a:ext cx="5632704" cy="814447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5068907"/>
                <a:satOff val="-13064"/>
                <a:lumOff val="-8824"/>
                <a:alphaOff val="0"/>
              </a:schemeClr>
            </a:fillRef>
            <a:effectRef idx="0">
              <a:schemeClr val="accent5">
                <a:hueOff val="-5068907"/>
                <a:satOff val="-13064"/>
                <a:lumOff val="-882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ectangle : coins arrondis 4">
              <a:extLst>
                <a:ext uri="{FF2B5EF4-FFF2-40B4-BE49-F238E27FC236}">
                  <a16:creationId xmlns:a16="http://schemas.microsoft.com/office/drawing/2014/main" id="{C24A61B1-3E0F-4A0E-86CC-CD5388156ECA}"/>
                </a:ext>
              </a:extLst>
            </p:cNvPr>
            <p:cNvSpPr txBox="1"/>
            <p:nvPr/>
          </p:nvSpPr>
          <p:spPr>
            <a:xfrm>
              <a:off x="1285725" y="2806548"/>
              <a:ext cx="4634981" cy="76673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marL="0" lvl="0" indent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600" kern="1200" dirty="0"/>
                <a:t>IV. Discussion</a:t>
              </a:r>
              <a:endParaRPr lang="en-US" sz="2600" kern="1200" dirty="0"/>
            </a:p>
          </p:txBody>
        </p:sp>
      </p:grpSp>
      <p:pic>
        <p:nvPicPr>
          <p:cNvPr id="24" name="Image 23">
            <a:extLst>
              <a:ext uri="{FF2B5EF4-FFF2-40B4-BE49-F238E27FC236}">
                <a16:creationId xmlns:a16="http://schemas.microsoft.com/office/drawing/2014/main" id="{63D17D83-7A1B-4E20-917E-0F69789C8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2282" y="6201258"/>
            <a:ext cx="1109718" cy="617743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0FAD71A6-1F20-42D5-8B19-2969E8AA46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0716" y="6240164"/>
            <a:ext cx="867029" cy="539933"/>
          </a:xfrm>
          <a:prstGeom prst="rect">
            <a:avLst/>
          </a:prstGeom>
        </p:spPr>
      </p:pic>
      <p:pic>
        <p:nvPicPr>
          <p:cNvPr id="26" name="Picture 2" descr="Université de Picardie Jules Verne (@UPJV_Univ) | Twitter">
            <a:extLst>
              <a:ext uri="{FF2B5EF4-FFF2-40B4-BE49-F238E27FC236}">
                <a16:creationId xmlns:a16="http://schemas.microsoft.com/office/drawing/2014/main" id="{D8297118-98CD-4B6A-A6F9-C30E02167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5972" y="6240164"/>
            <a:ext cx="590207" cy="59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Université d'Artois — Wikipédia">
            <a:extLst>
              <a:ext uri="{FF2B5EF4-FFF2-40B4-BE49-F238E27FC236}">
                <a16:creationId xmlns:a16="http://schemas.microsoft.com/office/drawing/2014/main" id="{3CAE509E-261D-428C-B4C9-121C1D5E5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449" y="6238390"/>
            <a:ext cx="1039871" cy="53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651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F2F4983C-A67B-4E23-BF8B-F9E52091DA46}"/>
              </a:ext>
            </a:extLst>
          </p:cNvPr>
          <p:cNvGrpSpPr/>
          <p:nvPr/>
        </p:nvGrpSpPr>
        <p:grpSpPr>
          <a:xfrm>
            <a:off x="838200" y="545276"/>
            <a:ext cx="2485292" cy="814447"/>
            <a:chOff x="1261871" y="2782694"/>
            <a:chExt cx="5632704" cy="814447"/>
          </a:xfrm>
          <a:solidFill>
            <a:schemeClr val="accent2"/>
          </a:solidFill>
        </p:grpSpPr>
        <p:sp>
          <p:nvSpPr>
            <p:cNvPr id="5" name="Rectangle : coins arrondis 4">
              <a:extLst>
                <a:ext uri="{FF2B5EF4-FFF2-40B4-BE49-F238E27FC236}">
                  <a16:creationId xmlns:a16="http://schemas.microsoft.com/office/drawing/2014/main" id="{5BF59B77-49EB-4616-99F4-8CA382FE9E54}"/>
                </a:ext>
              </a:extLst>
            </p:cNvPr>
            <p:cNvSpPr/>
            <p:nvPr/>
          </p:nvSpPr>
          <p:spPr>
            <a:xfrm>
              <a:off x="1261871" y="2782694"/>
              <a:ext cx="5632704" cy="814447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5068907"/>
                <a:satOff val="-13064"/>
                <a:lumOff val="-8824"/>
                <a:alphaOff val="0"/>
              </a:schemeClr>
            </a:fillRef>
            <a:effectRef idx="0">
              <a:schemeClr val="accent5">
                <a:hueOff val="-5068907"/>
                <a:satOff val="-13064"/>
                <a:lumOff val="-882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angle : coins arrondis 4">
              <a:extLst>
                <a:ext uri="{FF2B5EF4-FFF2-40B4-BE49-F238E27FC236}">
                  <a16:creationId xmlns:a16="http://schemas.microsoft.com/office/drawing/2014/main" id="{BF83C9A6-A82C-4A9A-A2B5-765D016366A1}"/>
                </a:ext>
              </a:extLst>
            </p:cNvPr>
            <p:cNvSpPr txBox="1"/>
            <p:nvPr/>
          </p:nvSpPr>
          <p:spPr>
            <a:xfrm>
              <a:off x="1285725" y="2806548"/>
              <a:ext cx="4634981" cy="76673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marL="0" lvl="0" indent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600" kern="1200" dirty="0"/>
                <a:t>IV. Discussion</a:t>
              </a:r>
              <a:endParaRPr lang="en-US" sz="2600" kern="1200" dirty="0"/>
            </a:p>
          </p:txBody>
        </p:sp>
      </p:grpSp>
      <p:pic>
        <p:nvPicPr>
          <p:cNvPr id="7" name="Image 6">
            <a:extLst>
              <a:ext uri="{FF2B5EF4-FFF2-40B4-BE49-F238E27FC236}">
                <a16:creationId xmlns:a16="http://schemas.microsoft.com/office/drawing/2014/main" id="{52E0FF81-C9FC-4C31-9749-ADC737334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2282" y="6201258"/>
            <a:ext cx="1109718" cy="61774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753FC27-FF9A-460F-9CB3-D6E9916790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0716" y="6240164"/>
            <a:ext cx="867029" cy="539933"/>
          </a:xfrm>
          <a:prstGeom prst="rect">
            <a:avLst/>
          </a:prstGeom>
        </p:spPr>
      </p:pic>
      <p:pic>
        <p:nvPicPr>
          <p:cNvPr id="9" name="Picture 2" descr="Université de Picardie Jules Verne (@UPJV_Univ) | Twitter">
            <a:extLst>
              <a:ext uri="{FF2B5EF4-FFF2-40B4-BE49-F238E27FC236}">
                <a16:creationId xmlns:a16="http://schemas.microsoft.com/office/drawing/2014/main" id="{76EA52FF-2AAF-49F0-9577-0AE7B56BA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5972" y="6240164"/>
            <a:ext cx="590207" cy="59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184CA1A0-85D5-40E3-834E-166AFE46AC6D}"/>
              </a:ext>
            </a:extLst>
          </p:cNvPr>
          <p:cNvSpPr txBox="1"/>
          <p:nvPr/>
        </p:nvSpPr>
        <p:spPr>
          <a:xfrm>
            <a:off x="848725" y="1591408"/>
            <a:ext cx="10651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2. Pourquoi certains outils de régulation du bien-être semblent être plus utilisé pour G2 à la suite du programme ? 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2DB12658-6A78-472B-A281-38E4187B129B}"/>
              </a:ext>
            </a:extLst>
          </p:cNvPr>
          <p:cNvSpPr/>
          <p:nvPr/>
        </p:nvSpPr>
        <p:spPr>
          <a:xfrm>
            <a:off x="967153" y="2620108"/>
            <a:ext cx="2426677" cy="93198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accent2"/>
                </a:solidFill>
              </a:rPr>
              <a:t>Pratique délibérée plus importante</a:t>
            </a:r>
          </a:p>
        </p:txBody>
      </p:sp>
      <p:pic>
        <p:nvPicPr>
          <p:cNvPr id="14" name="Image 13" descr="Une image contenant texte&#10;&#10;Description générée automatiquement">
            <a:extLst>
              <a:ext uri="{FF2B5EF4-FFF2-40B4-BE49-F238E27FC236}">
                <a16:creationId xmlns:a16="http://schemas.microsoft.com/office/drawing/2014/main" id="{CA981E24-3792-438E-B518-B51A18134A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20108"/>
            <a:ext cx="4960314" cy="912511"/>
          </a:xfrm>
          <a:prstGeom prst="rect">
            <a:avLst/>
          </a:prstGeom>
        </p:spPr>
      </p:pic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1968E974-BEDA-4C6F-837D-AAA04686BEE4}"/>
              </a:ext>
            </a:extLst>
          </p:cNvPr>
          <p:cNvCxnSpPr>
            <a:stCxn id="12" idx="3"/>
          </p:cNvCxnSpPr>
          <p:nvPr/>
        </p:nvCxnSpPr>
        <p:spPr>
          <a:xfrm flipV="1">
            <a:off x="3393830" y="3076363"/>
            <a:ext cx="1978270" cy="9737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ourir : activité physique, on se met à la course à pied et au footing,  e-sante.be | E-santé">
            <a:extLst>
              <a:ext uri="{FF2B5EF4-FFF2-40B4-BE49-F238E27FC236}">
                <a16:creationId xmlns:a16="http://schemas.microsoft.com/office/drawing/2014/main" id="{3D7663A7-5E73-423A-BFB9-2AB941E1C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390716"/>
            <a:ext cx="3086294" cy="154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op 5 des applis et des exercices pour mieux respirer">
            <a:extLst>
              <a:ext uri="{FF2B5EF4-FFF2-40B4-BE49-F238E27FC236}">
                <a16:creationId xmlns:a16="http://schemas.microsoft.com/office/drawing/2014/main" id="{643D70CF-5940-48F0-A9E4-B7DBB7470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06" y="4371243"/>
            <a:ext cx="2956307" cy="156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Université d'Artois — Wikipédia">
            <a:extLst>
              <a:ext uri="{FF2B5EF4-FFF2-40B4-BE49-F238E27FC236}">
                <a16:creationId xmlns:a16="http://schemas.microsoft.com/office/drawing/2014/main" id="{23A1E9B0-C2EA-4754-9599-79E2F5E38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449" y="6238390"/>
            <a:ext cx="1039871" cy="53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9175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253D001-05C2-4FED-82B3-B228E06911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2282" y="6230213"/>
            <a:ext cx="1109718" cy="61774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81CD515-DCD0-4DDA-9C9F-231EDB2D08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0716" y="6240164"/>
            <a:ext cx="867029" cy="539933"/>
          </a:xfrm>
          <a:prstGeom prst="rect">
            <a:avLst/>
          </a:prstGeom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A9D4AF93-77D4-4439-839E-36457B482D55}"/>
              </a:ext>
            </a:extLst>
          </p:cNvPr>
          <p:cNvGrpSpPr/>
          <p:nvPr/>
        </p:nvGrpSpPr>
        <p:grpSpPr>
          <a:xfrm>
            <a:off x="838200" y="562861"/>
            <a:ext cx="2485292" cy="814447"/>
            <a:chOff x="1261871" y="2782694"/>
            <a:chExt cx="5632704" cy="814447"/>
          </a:xfrm>
          <a:solidFill>
            <a:schemeClr val="accent2"/>
          </a:solidFill>
        </p:grpSpPr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0E6654AE-8FC2-41CD-8760-A269ADAF1030}"/>
                </a:ext>
              </a:extLst>
            </p:cNvPr>
            <p:cNvSpPr/>
            <p:nvPr/>
          </p:nvSpPr>
          <p:spPr>
            <a:xfrm>
              <a:off x="1261871" y="2782694"/>
              <a:ext cx="5632704" cy="814447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5068907"/>
                <a:satOff val="-13064"/>
                <a:lumOff val="-8824"/>
                <a:alphaOff val="0"/>
              </a:schemeClr>
            </a:fillRef>
            <a:effectRef idx="0">
              <a:schemeClr val="accent5">
                <a:hueOff val="-5068907"/>
                <a:satOff val="-13064"/>
                <a:lumOff val="-882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 : coins arrondis 4">
              <a:extLst>
                <a:ext uri="{FF2B5EF4-FFF2-40B4-BE49-F238E27FC236}">
                  <a16:creationId xmlns:a16="http://schemas.microsoft.com/office/drawing/2014/main" id="{CAF0C171-6221-45AD-A82C-DC5EFD4439C9}"/>
                </a:ext>
              </a:extLst>
            </p:cNvPr>
            <p:cNvSpPr txBox="1"/>
            <p:nvPr/>
          </p:nvSpPr>
          <p:spPr>
            <a:xfrm>
              <a:off x="1285725" y="2806548"/>
              <a:ext cx="4634981" cy="76673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marL="0" lvl="0" indent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600" kern="1200" dirty="0"/>
                <a:t>IV. Discussion</a:t>
              </a:r>
              <a:endParaRPr lang="en-US" sz="2600" kern="1200" dirty="0"/>
            </a:p>
          </p:txBody>
        </p:sp>
      </p:grpSp>
      <p:pic>
        <p:nvPicPr>
          <p:cNvPr id="9" name="Picture 2" descr="Université de Picardie Jules Verne (@UPJV_Univ) | Twitter">
            <a:extLst>
              <a:ext uri="{FF2B5EF4-FFF2-40B4-BE49-F238E27FC236}">
                <a16:creationId xmlns:a16="http://schemas.microsoft.com/office/drawing/2014/main" id="{AE4C3621-66A8-4060-AE61-CFFEE24C6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5972" y="6257749"/>
            <a:ext cx="590207" cy="59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DD02D53C-B9E5-4BD7-A9E9-230CB85A1917}"/>
              </a:ext>
            </a:extLst>
          </p:cNvPr>
          <p:cNvSpPr txBox="1"/>
          <p:nvPr/>
        </p:nvSpPr>
        <p:spPr>
          <a:xfrm>
            <a:off x="848725" y="1591408"/>
            <a:ext cx="10651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3. Limites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3DD4A10-6BD5-44CF-99D6-526277D2B200}"/>
              </a:ext>
            </a:extLst>
          </p:cNvPr>
          <p:cNvSpPr txBox="1"/>
          <p:nvPr/>
        </p:nvSpPr>
        <p:spPr>
          <a:xfrm>
            <a:off x="848725" y="3450799"/>
            <a:ext cx="10651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3. Perspectives 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F2B96F72-734F-4A18-A7B9-5D0F122D01C2}"/>
              </a:ext>
            </a:extLst>
          </p:cNvPr>
          <p:cNvSpPr/>
          <p:nvPr/>
        </p:nvSpPr>
        <p:spPr>
          <a:xfrm>
            <a:off x="1397977" y="2136034"/>
            <a:ext cx="1856304" cy="1007975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accent2"/>
                </a:solidFill>
              </a:rPr>
              <a:t>Temps de fréquence de pratique</a:t>
            </a: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E98F9F26-4CB0-41B7-827F-1D4E4EC42B38}"/>
              </a:ext>
            </a:extLst>
          </p:cNvPr>
          <p:cNvSpPr/>
          <p:nvPr/>
        </p:nvSpPr>
        <p:spPr>
          <a:xfrm>
            <a:off x="5425981" y="2136033"/>
            <a:ext cx="1856304" cy="1007975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accent2"/>
                </a:solidFill>
              </a:rPr>
              <a:t>Contrôle du programme</a:t>
            </a: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A01BA3F3-D979-43C6-9B1A-4CDC60C638FA}"/>
              </a:ext>
            </a:extLst>
          </p:cNvPr>
          <p:cNvSpPr/>
          <p:nvPr/>
        </p:nvSpPr>
        <p:spPr>
          <a:xfrm>
            <a:off x="9032265" y="2136032"/>
            <a:ext cx="2468073" cy="1007975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accent2"/>
                </a:solidFill>
              </a:rPr>
              <a:t>Bien-être est relativement stable (Pavot et Diener, 1993)</a:t>
            </a: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05C6C25E-6D6A-45CB-9D5A-5A73DB79AFAC}"/>
              </a:ext>
            </a:extLst>
          </p:cNvPr>
          <p:cNvSpPr/>
          <p:nvPr/>
        </p:nvSpPr>
        <p:spPr>
          <a:xfrm>
            <a:off x="3254281" y="4236863"/>
            <a:ext cx="1856304" cy="118326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Temporalité plus longue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F1C21412-4AB3-4E66-919B-94CD6F40B160}"/>
              </a:ext>
            </a:extLst>
          </p:cNvPr>
          <p:cNvSpPr/>
          <p:nvPr/>
        </p:nvSpPr>
        <p:spPr>
          <a:xfrm>
            <a:off x="7282285" y="4236864"/>
            <a:ext cx="1856304" cy="118326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Evaluer la pratique délibérée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0B6B23A-F315-4F7A-A2D7-A782B2B9ADDD}"/>
              </a:ext>
            </a:extLst>
          </p:cNvPr>
          <p:cNvSpPr txBox="1"/>
          <p:nvPr/>
        </p:nvSpPr>
        <p:spPr>
          <a:xfrm>
            <a:off x="36382" y="6403051"/>
            <a:ext cx="8822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Pavot</a:t>
            </a:r>
            <a:r>
              <a:rPr lang="en-US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W., &amp; Diener, E. (1993). Review of the satisfaction with life scale. </a:t>
            </a:r>
          </a:p>
          <a:p>
            <a:r>
              <a:rPr lang="en-US" sz="11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fr-FR" sz="11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Psychological</a:t>
            </a:r>
            <a:r>
              <a:rPr lang="fr-FR" sz="11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1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Assessment</a:t>
            </a:r>
            <a:r>
              <a:rPr lang="fr-FR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1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fr-FR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(2), 164‑172. https://doi.org/10.1037/1040-3590.5.2.164</a:t>
            </a:r>
          </a:p>
          <a:p>
            <a:endParaRPr lang="fr-FR" dirty="0"/>
          </a:p>
        </p:txBody>
      </p:sp>
      <p:pic>
        <p:nvPicPr>
          <p:cNvPr id="19" name="Picture 2" descr="Université d'Artois — Wikipédia">
            <a:extLst>
              <a:ext uri="{FF2B5EF4-FFF2-40B4-BE49-F238E27FC236}">
                <a16:creationId xmlns:a16="http://schemas.microsoft.com/office/drawing/2014/main" id="{B60C0FA0-0B90-46A7-92E1-7F85EB4D6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449" y="6238390"/>
            <a:ext cx="1039871" cy="53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4431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FBE7066-A2A1-4EAE-9BEB-49C8A354AB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2282" y="6230213"/>
            <a:ext cx="1109718" cy="61774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7458805-5F16-4B55-8936-9F465166BE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0716" y="6240164"/>
            <a:ext cx="867029" cy="539933"/>
          </a:xfrm>
          <a:prstGeom prst="rect">
            <a:avLst/>
          </a:prstGeom>
        </p:spPr>
      </p:pic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FE3A2FE4-1E8E-4B16-B633-287113A3E027}"/>
              </a:ext>
            </a:extLst>
          </p:cNvPr>
          <p:cNvSpPr/>
          <p:nvPr/>
        </p:nvSpPr>
        <p:spPr>
          <a:xfrm>
            <a:off x="838200" y="562861"/>
            <a:ext cx="2485292" cy="814447"/>
          </a:xfrm>
          <a:prstGeom prst="roundRect">
            <a:avLst>
              <a:gd name="adj" fmla="val 10000"/>
            </a:avLst>
          </a:prstGeom>
          <a:solidFill>
            <a:srgbClr val="FF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5068907"/>
              <a:satOff val="-13064"/>
              <a:lumOff val="-8824"/>
              <a:alphaOff val="0"/>
            </a:schemeClr>
          </a:fillRef>
          <a:effectRef idx="0">
            <a:schemeClr val="accent5">
              <a:hueOff val="-5068907"/>
              <a:satOff val="-13064"/>
              <a:lumOff val="-8824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fr-FR" sz="2600" dirty="0"/>
          </a:p>
        </p:txBody>
      </p:sp>
      <p:pic>
        <p:nvPicPr>
          <p:cNvPr id="9" name="Picture 2" descr="Université de Picardie Jules Verne (@UPJV_Univ) | Twitter">
            <a:extLst>
              <a:ext uri="{FF2B5EF4-FFF2-40B4-BE49-F238E27FC236}">
                <a16:creationId xmlns:a16="http://schemas.microsoft.com/office/drawing/2014/main" id="{18F9AE00-E269-4B3F-9CFD-A9DCF06A9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5972" y="6257749"/>
            <a:ext cx="590207" cy="59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29795532-7944-4164-BB91-432F9FDF7533}"/>
              </a:ext>
            </a:extLst>
          </p:cNvPr>
          <p:cNvSpPr txBox="1"/>
          <p:nvPr/>
        </p:nvSpPr>
        <p:spPr>
          <a:xfrm>
            <a:off x="964642" y="683288"/>
            <a:ext cx="23211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dirty="0">
                <a:solidFill>
                  <a:schemeClr val="bg1"/>
                </a:solidFill>
              </a:rPr>
              <a:t>V. Conclusion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76DD8E1-9546-4FD5-9C60-6F4CD2C72C7C}"/>
              </a:ext>
            </a:extLst>
          </p:cNvPr>
          <p:cNvSpPr txBox="1"/>
          <p:nvPr/>
        </p:nvSpPr>
        <p:spPr>
          <a:xfrm>
            <a:off x="854691" y="1688124"/>
            <a:ext cx="109973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Un programme de 4 séances par mois ne semble pas être suffisant pour améliorer certains éléments constitutifs du bien-être.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Une fréquence de pratique alliant Activité Physique et relaxation plus importante permettrait d’augmenter certains éléments constitutifs du bien-être, notamment la sérénité, les relations sociales, le plaisir et l’isolement.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endParaRPr lang="fr-FR" dirty="0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6016DBE3-7978-4C8F-B670-D42D60674383}"/>
              </a:ext>
            </a:extLst>
          </p:cNvPr>
          <p:cNvSpPr/>
          <p:nvPr/>
        </p:nvSpPr>
        <p:spPr>
          <a:xfrm>
            <a:off x="854691" y="4062045"/>
            <a:ext cx="2183004" cy="814447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Perspective ? 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2EF77330-EAC0-4787-A067-7D2E0A69A41C}"/>
              </a:ext>
            </a:extLst>
          </p:cNvPr>
          <p:cNvCxnSpPr>
            <a:stCxn id="6" idx="3"/>
          </p:cNvCxnSpPr>
          <p:nvPr/>
        </p:nvCxnSpPr>
        <p:spPr>
          <a:xfrm>
            <a:off x="3037695" y="4469269"/>
            <a:ext cx="1912374" cy="148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3EE12275-E770-42CA-A672-E918B1534200}"/>
              </a:ext>
            </a:extLst>
          </p:cNvPr>
          <p:cNvSpPr txBox="1"/>
          <p:nvPr/>
        </p:nvSpPr>
        <p:spPr>
          <a:xfrm>
            <a:off x="5020408" y="4153507"/>
            <a:ext cx="6831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Etudier la fréquence de pratique minimale permettant de jouer sur certains éléments constitutifs du bien-être. </a:t>
            </a:r>
          </a:p>
        </p:txBody>
      </p:sp>
      <p:pic>
        <p:nvPicPr>
          <p:cNvPr id="14" name="Picture 2" descr="Université d'Artois — Wikipédia">
            <a:extLst>
              <a:ext uri="{FF2B5EF4-FFF2-40B4-BE49-F238E27FC236}">
                <a16:creationId xmlns:a16="http://schemas.microsoft.com/office/drawing/2014/main" id="{3F9F2AF8-3708-4FB7-9F61-6D7431D68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449" y="6238390"/>
            <a:ext cx="1039871" cy="53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182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06153EA-96E4-47AD-82BD-29F1FB7D5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7400"/>
            <a:ext cx="2743200" cy="2743200"/>
          </a:xfrm>
          <a:prstGeom prst="ellipse">
            <a:avLst/>
          </a:prstGeom>
          <a:solidFill>
            <a:schemeClr val="accent2"/>
          </a:solidFill>
          <a:ln w="174625" cmpd="thinThick">
            <a:solidFill>
              <a:schemeClr val="accent1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fr-FR" sz="2600" b="1" u="sng" dirty="0">
                <a:solidFill>
                  <a:srgbClr val="FFFFFF"/>
                </a:solidFill>
              </a:rPr>
              <a:t>SOMMAIRE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A76EDACE-EE0C-48C9-980B-3771C21BA4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7671491"/>
              </p:ext>
            </p:extLst>
          </p:nvPr>
        </p:nvGraphicFramePr>
        <p:xfrm>
          <a:off x="4152900" y="1061140"/>
          <a:ext cx="7315200" cy="4524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22241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9FA47541-3A0C-4365-9A5F-C923CB1807F4}"/>
              </a:ext>
            </a:extLst>
          </p:cNvPr>
          <p:cNvSpPr/>
          <p:nvPr/>
        </p:nvSpPr>
        <p:spPr>
          <a:xfrm>
            <a:off x="791308" y="677008"/>
            <a:ext cx="4246684" cy="102870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Remerciements</a:t>
            </a:r>
          </a:p>
        </p:txBody>
      </p:sp>
      <p:pic>
        <p:nvPicPr>
          <p:cNvPr id="5" name="Picture 2" descr="Université de Picardie Jules Verne (@UPJV_Univ) | Twitter">
            <a:extLst>
              <a:ext uri="{FF2B5EF4-FFF2-40B4-BE49-F238E27FC236}">
                <a16:creationId xmlns:a16="http://schemas.microsoft.com/office/drawing/2014/main" id="{BFECB2AD-4F8C-464D-9FEE-3AF91A156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5972" y="6242562"/>
            <a:ext cx="590207" cy="59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F2833D2-F564-4905-A38C-FEBFDB1032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2282" y="6189890"/>
            <a:ext cx="1109718" cy="61774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61474CD-27E3-4F4B-80BA-D97332B00D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0716" y="6254908"/>
            <a:ext cx="867029" cy="53993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F8A561E-5F1A-4F1B-B939-3CB7D6221656}"/>
              </a:ext>
            </a:extLst>
          </p:cNvPr>
          <p:cNvSpPr txBox="1"/>
          <p:nvPr/>
        </p:nvSpPr>
        <p:spPr>
          <a:xfrm>
            <a:off x="791308" y="1990725"/>
            <a:ext cx="111911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Les auteurs remercient l’</a:t>
            </a:r>
            <a:r>
              <a:rPr lang="fr-FR" sz="2400" b="1" dirty="0"/>
              <a:t>IRFO</a:t>
            </a:r>
            <a:r>
              <a:rPr lang="fr-FR" sz="2400" dirty="0"/>
              <a:t> (Association intervenant dans la prévention santé) et notamment Hervé </a:t>
            </a:r>
            <a:r>
              <a:rPr lang="fr-FR" sz="2400" dirty="0" err="1"/>
              <a:t>Ovigneur</a:t>
            </a:r>
            <a:r>
              <a:rPr lang="fr-FR" sz="2400" dirty="0"/>
              <a:t> pour la mise à disposition du </a:t>
            </a:r>
            <a:r>
              <a:rPr lang="fr-FR" sz="2400" dirty="0" err="1"/>
              <a:t>Diagnofeel</a:t>
            </a:r>
            <a:r>
              <a:rPr lang="fr-FR" sz="2400" dirty="0"/>
              <a:t>® et le </a:t>
            </a:r>
            <a:r>
              <a:rPr lang="fr-FR" sz="2400" b="1" dirty="0"/>
              <a:t>Racing Club d’Arras Athlétisme</a:t>
            </a:r>
            <a:r>
              <a:rPr lang="fr-FR" sz="2400" dirty="0"/>
              <a:t> ainsi que ses licenciés qui ont bien voulu s’engager dans le programme.</a:t>
            </a:r>
          </a:p>
          <a:p>
            <a:pPr algn="ctr"/>
            <a:endParaRPr lang="fr-FR" sz="2400" dirty="0"/>
          </a:p>
          <a:p>
            <a:pPr algn="ctr"/>
            <a:r>
              <a:rPr lang="fr-FR" sz="2400" b="1" dirty="0"/>
              <a:t>A noter que cette étude a permis de faire le lien entre certaines entreprises Arrageoises et une association sportive qui développe son offre Sport-Santé-loisirs. Des salariés ont pris la décision de prendre une licence dans l’association sportive locale. </a:t>
            </a:r>
          </a:p>
        </p:txBody>
      </p:sp>
      <p:pic>
        <p:nvPicPr>
          <p:cNvPr id="9" name="Picture 2" descr="Université d'Artois — Wikipédia">
            <a:extLst>
              <a:ext uri="{FF2B5EF4-FFF2-40B4-BE49-F238E27FC236}">
                <a16:creationId xmlns:a16="http://schemas.microsoft.com/office/drawing/2014/main" id="{E8C3AD29-BE65-454C-BC09-324417591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449" y="6238390"/>
            <a:ext cx="1039871" cy="53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1237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Tomatosphere - Tomatosphère | Poser des questions">
            <a:extLst>
              <a:ext uri="{FF2B5EF4-FFF2-40B4-BE49-F238E27FC236}">
                <a16:creationId xmlns:a16="http://schemas.microsoft.com/office/drawing/2014/main" id="{F43C665C-FC6E-4C94-874A-F067BAC46B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88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246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CD31E002-C117-4B5F-910D-04AB2A0B13DB}"/>
              </a:ext>
            </a:extLst>
          </p:cNvPr>
          <p:cNvGrpSpPr/>
          <p:nvPr/>
        </p:nvGrpSpPr>
        <p:grpSpPr>
          <a:xfrm>
            <a:off x="793623" y="534571"/>
            <a:ext cx="2863977" cy="814447"/>
            <a:chOff x="0" y="0"/>
            <a:chExt cx="5632704" cy="814447"/>
          </a:xfrm>
        </p:grpSpPr>
        <p:sp>
          <p:nvSpPr>
            <p:cNvPr id="5" name="Rectangle : coins arrondis 4">
              <a:extLst>
                <a:ext uri="{FF2B5EF4-FFF2-40B4-BE49-F238E27FC236}">
                  <a16:creationId xmlns:a16="http://schemas.microsoft.com/office/drawing/2014/main" id="{DA6E5B41-E2C4-48EC-8BD7-3A354B0B40BF}"/>
                </a:ext>
              </a:extLst>
            </p:cNvPr>
            <p:cNvSpPr/>
            <p:nvPr/>
          </p:nvSpPr>
          <p:spPr>
            <a:xfrm>
              <a:off x="0" y="0"/>
              <a:ext cx="5632704" cy="81444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angle : coins arrondis 4">
              <a:extLst>
                <a:ext uri="{FF2B5EF4-FFF2-40B4-BE49-F238E27FC236}">
                  <a16:creationId xmlns:a16="http://schemas.microsoft.com/office/drawing/2014/main" id="{570BBF75-BF4F-4A73-A7A2-5BA4B66FEC9B}"/>
                </a:ext>
              </a:extLst>
            </p:cNvPr>
            <p:cNvSpPr txBox="1"/>
            <p:nvPr/>
          </p:nvSpPr>
          <p:spPr>
            <a:xfrm>
              <a:off x="23854" y="23854"/>
              <a:ext cx="4658562" cy="7667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marL="0" lvl="0" indent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600" kern="1200" dirty="0"/>
                <a:t>I. Introduction</a:t>
              </a:r>
              <a:endParaRPr lang="en-US" sz="2600" kern="1200" dirty="0"/>
            </a:p>
          </p:txBody>
        </p:sp>
      </p:grpSp>
      <p:pic>
        <p:nvPicPr>
          <p:cNvPr id="7" name="Image 6">
            <a:extLst>
              <a:ext uri="{FF2B5EF4-FFF2-40B4-BE49-F238E27FC236}">
                <a16:creationId xmlns:a16="http://schemas.microsoft.com/office/drawing/2014/main" id="{B3BDE174-8D53-418C-BE7E-46D5F7442F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2282" y="6164893"/>
            <a:ext cx="1109718" cy="61774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EAF6585-B701-47B1-B50D-AD387A7FF819}"/>
              </a:ext>
            </a:extLst>
          </p:cNvPr>
          <p:cNvSpPr txBox="1"/>
          <p:nvPr/>
        </p:nvSpPr>
        <p:spPr>
          <a:xfrm>
            <a:off x="793622" y="1661746"/>
            <a:ext cx="7620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Le bien-être de quoi parle-t-on exactement ? </a:t>
            </a:r>
          </a:p>
        </p:txBody>
      </p:sp>
      <p:pic>
        <p:nvPicPr>
          <p:cNvPr id="1026" name="Picture 2" descr="Apprendre c'est aussi savoir questionner - Thot Cursus">
            <a:extLst>
              <a:ext uri="{FF2B5EF4-FFF2-40B4-BE49-F238E27FC236}">
                <a16:creationId xmlns:a16="http://schemas.microsoft.com/office/drawing/2014/main" id="{E7738F3D-FB58-4C9F-B42B-E981D9DCB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1141" y="468923"/>
            <a:ext cx="2286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559CFEEA-D505-4E36-B8FE-2CCA1DCA0008}"/>
              </a:ext>
            </a:extLst>
          </p:cNvPr>
          <p:cNvSpPr/>
          <p:nvPr/>
        </p:nvSpPr>
        <p:spPr>
          <a:xfrm>
            <a:off x="2716615" y="3429000"/>
            <a:ext cx="2391508" cy="1072662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Bien-être hédonique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A56EC6A5-EA60-495E-9F34-88B0161A95BB}"/>
              </a:ext>
            </a:extLst>
          </p:cNvPr>
          <p:cNvSpPr/>
          <p:nvPr/>
        </p:nvSpPr>
        <p:spPr>
          <a:xfrm>
            <a:off x="6805038" y="3429000"/>
            <a:ext cx="2391508" cy="1072662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Bien-être eudémonique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F1ED9A5-87ED-4FB1-9C8C-9CC6A44C50B3}"/>
              </a:ext>
            </a:extLst>
          </p:cNvPr>
          <p:cNvSpPr txBox="1"/>
          <p:nvPr/>
        </p:nvSpPr>
        <p:spPr>
          <a:xfrm>
            <a:off x="3505938" y="2622317"/>
            <a:ext cx="5690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Bien-être est défini par ses 2 dimensions théoriques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5AF4FC36-71DE-4A1C-8EE0-EE4D71CDF0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05169" y="6242703"/>
            <a:ext cx="867029" cy="539933"/>
          </a:xfrm>
          <a:prstGeom prst="rect">
            <a:avLst/>
          </a:prstGeom>
        </p:spPr>
      </p:pic>
      <p:pic>
        <p:nvPicPr>
          <p:cNvPr id="14" name="Picture 2" descr="Université de Picardie Jules Verne (@UPJV_Univ) | Twitter">
            <a:extLst>
              <a:ext uri="{FF2B5EF4-FFF2-40B4-BE49-F238E27FC236}">
                <a16:creationId xmlns:a16="http://schemas.microsoft.com/office/drawing/2014/main" id="{7A054B9B-E2D4-4DAC-BEDD-70D97F918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1141" y="6242703"/>
            <a:ext cx="590207" cy="59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Université d'Artois — Wikipédia">
            <a:extLst>
              <a:ext uri="{FF2B5EF4-FFF2-40B4-BE49-F238E27FC236}">
                <a16:creationId xmlns:a16="http://schemas.microsoft.com/office/drawing/2014/main" id="{CB739BB5-7401-47D4-89F7-B7671B3A5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449" y="6238390"/>
            <a:ext cx="1039871" cy="53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753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B3BDE174-8D53-418C-BE7E-46D5F7442F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2282" y="6164893"/>
            <a:ext cx="1109718" cy="617743"/>
          </a:xfrm>
          <a:prstGeom prst="rect">
            <a:avLst/>
          </a:prstGeom>
        </p:spPr>
      </p:pic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559CFEEA-D505-4E36-B8FE-2CCA1DCA0008}"/>
              </a:ext>
            </a:extLst>
          </p:cNvPr>
          <p:cNvSpPr/>
          <p:nvPr/>
        </p:nvSpPr>
        <p:spPr>
          <a:xfrm>
            <a:off x="793623" y="1793631"/>
            <a:ext cx="2391508" cy="1072662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Bien-être hédonique</a:t>
            </a:r>
          </a:p>
        </p:txBody>
      </p:sp>
      <p:pic>
        <p:nvPicPr>
          <p:cNvPr id="2050" name="Picture 2" descr="Cover image for Psychological Bulletin">
            <a:extLst>
              <a:ext uri="{FF2B5EF4-FFF2-40B4-BE49-F238E27FC236}">
                <a16:creationId xmlns:a16="http://schemas.microsoft.com/office/drawing/2014/main" id="{98A1BC6E-DC50-4C25-B573-C391E37BB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6155" y="1298788"/>
            <a:ext cx="1428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3FD5CDB8-A944-45CD-86B8-143A05F3E0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84" y="2128014"/>
            <a:ext cx="4823878" cy="403895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622C52D8-7E44-4F4C-A34B-037248292F6D}"/>
              </a:ext>
            </a:extLst>
          </p:cNvPr>
          <p:cNvSpPr txBox="1"/>
          <p:nvPr/>
        </p:nvSpPr>
        <p:spPr>
          <a:xfrm>
            <a:off x="1362807" y="3429000"/>
            <a:ext cx="93726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</a:t>
            </a:r>
            <a:r>
              <a:rPr lang="fr-FR" b="1" dirty="0"/>
              <a:t>bien-être hédonique </a:t>
            </a:r>
            <a:r>
              <a:rPr lang="fr-FR" dirty="0"/>
              <a:t>peut se définir par 3 éléments (Diener, 1984, 1994, 1999):</a:t>
            </a:r>
            <a:br>
              <a:rPr lang="fr-FR" dirty="0"/>
            </a:b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La notion de </a:t>
            </a:r>
            <a:r>
              <a:rPr lang="fr-FR" b="1" dirty="0"/>
              <a:t>subjectivité </a:t>
            </a:r>
            <a:r>
              <a:rPr lang="fr-FR" dirty="0">
                <a:sym typeface="Wingdings" panose="05000000000000000000" pitchFamily="2" charset="2"/>
              </a:rPr>
              <a:t> Vécu personnel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Présence </a:t>
            </a:r>
            <a:r>
              <a:rPr lang="fr-FR" b="1" dirty="0"/>
              <a:t>d’émotions positives </a:t>
            </a:r>
            <a:r>
              <a:rPr lang="fr-FR" dirty="0"/>
              <a:t>(qui l’emporte sur les négatives)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Dimension cognitive </a:t>
            </a:r>
            <a:r>
              <a:rPr lang="fr-FR" dirty="0">
                <a:sym typeface="Wingdings" panose="05000000000000000000" pitchFamily="2" charset="2"/>
              </a:rPr>
              <a:t> Evaluation globale que la personne fait de sa vie (Pavot et al., 1991)</a:t>
            </a:r>
            <a:endParaRPr lang="fr-FR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A2F412F4-AE8E-4E6B-BB30-BA53A1E79B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05169" y="6242703"/>
            <a:ext cx="867029" cy="539933"/>
          </a:xfrm>
          <a:prstGeom prst="rect">
            <a:avLst/>
          </a:prstGeom>
        </p:spPr>
      </p:pic>
      <p:pic>
        <p:nvPicPr>
          <p:cNvPr id="16" name="Picture 2" descr="Université de Picardie Jules Verne (@UPJV_Univ) | Twitter">
            <a:extLst>
              <a:ext uri="{FF2B5EF4-FFF2-40B4-BE49-F238E27FC236}">
                <a16:creationId xmlns:a16="http://schemas.microsoft.com/office/drawing/2014/main" id="{ADC6B807-ABD6-486F-A378-AABB14319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1141" y="6242703"/>
            <a:ext cx="590207" cy="59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e 12">
            <a:extLst>
              <a:ext uri="{FF2B5EF4-FFF2-40B4-BE49-F238E27FC236}">
                <a16:creationId xmlns:a16="http://schemas.microsoft.com/office/drawing/2014/main" id="{7D7DD675-AED2-475A-AD27-65C5EB4B742C}"/>
              </a:ext>
            </a:extLst>
          </p:cNvPr>
          <p:cNvGrpSpPr/>
          <p:nvPr/>
        </p:nvGrpSpPr>
        <p:grpSpPr>
          <a:xfrm>
            <a:off x="793623" y="543363"/>
            <a:ext cx="2811223" cy="814447"/>
            <a:chOff x="0" y="0"/>
            <a:chExt cx="5632704" cy="814447"/>
          </a:xfrm>
        </p:grpSpPr>
        <p:sp>
          <p:nvSpPr>
            <p:cNvPr id="14" name="Rectangle : coins arrondis 13">
              <a:extLst>
                <a:ext uri="{FF2B5EF4-FFF2-40B4-BE49-F238E27FC236}">
                  <a16:creationId xmlns:a16="http://schemas.microsoft.com/office/drawing/2014/main" id="{429E693D-38BF-45B8-8FF1-4636790DA5FC}"/>
                </a:ext>
              </a:extLst>
            </p:cNvPr>
            <p:cNvSpPr/>
            <p:nvPr/>
          </p:nvSpPr>
          <p:spPr>
            <a:xfrm>
              <a:off x="0" y="0"/>
              <a:ext cx="5632704" cy="81444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ectangle : coins arrondis 4">
              <a:extLst>
                <a:ext uri="{FF2B5EF4-FFF2-40B4-BE49-F238E27FC236}">
                  <a16:creationId xmlns:a16="http://schemas.microsoft.com/office/drawing/2014/main" id="{2410C5B5-2A59-47DD-BABB-95B8BEA99623}"/>
                </a:ext>
              </a:extLst>
            </p:cNvPr>
            <p:cNvSpPr txBox="1"/>
            <p:nvPr/>
          </p:nvSpPr>
          <p:spPr>
            <a:xfrm>
              <a:off x="23854" y="23854"/>
              <a:ext cx="4658562" cy="7667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marL="0" lvl="0" indent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600" kern="1200" dirty="0"/>
                <a:t>I. Introduction</a:t>
              </a:r>
              <a:endParaRPr lang="en-US" sz="2600" kern="1200" dirty="0"/>
            </a:p>
          </p:txBody>
        </p:sp>
      </p:grpSp>
      <p:pic>
        <p:nvPicPr>
          <p:cNvPr id="18" name="Image 17">
            <a:extLst>
              <a:ext uri="{FF2B5EF4-FFF2-40B4-BE49-F238E27FC236}">
                <a16:creationId xmlns:a16="http://schemas.microsoft.com/office/drawing/2014/main" id="{9C6D3F48-E0FE-4812-BCF9-CA214E0432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2282" y="6173685"/>
            <a:ext cx="1109718" cy="617743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978CD61A-2138-42DE-AD99-17F0334A94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05169" y="6251495"/>
            <a:ext cx="867029" cy="539933"/>
          </a:xfrm>
          <a:prstGeom prst="rect">
            <a:avLst/>
          </a:prstGeom>
        </p:spPr>
      </p:pic>
      <p:pic>
        <p:nvPicPr>
          <p:cNvPr id="20" name="Picture 2" descr="Université de Picardie Jules Verne (@UPJV_Univ) | Twitter">
            <a:extLst>
              <a:ext uri="{FF2B5EF4-FFF2-40B4-BE49-F238E27FC236}">
                <a16:creationId xmlns:a16="http://schemas.microsoft.com/office/drawing/2014/main" id="{CD09D27C-A3F3-456B-9E33-D1032D1B2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1141" y="6251495"/>
            <a:ext cx="590207" cy="59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6112B9E7-FCC1-4D9A-BA44-F7709E1C1E96}"/>
              </a:ext>
            </a:extLst>
          </p:cNvPr>
          <p:cNvSpPr txBox="1"/>
          <p:nvPr/>
        </p:nvSpPr>
        <p:spPr>
          <a:xfrm>
            <a:off x="0" y="5873599"/>
            <a:ext cx="85109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Diener, E. (1984). Subjective well-being. </a:t>
            </a:r>
            <a:r>
              <a:rPr lang="en-US" sz="1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Psychological Bulletin</a:t>
            </a:r>
            <a:r>
              <a:rPr lang="en-US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95</a:t>
            </a:r>
            <a:r>
              <a:rPr lang="en-US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(3), 542‑575. https://doi.org/10.1037/0033-2909.95.3.542</a:t>
            </a:r>
            <a:endParaRPr lang="fr-FR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Diener, E. (1994). Assessing subjective well-being : Progress and opportunities. </a:t>
            </a:r>
            <a:r>
              <a:rPr lang="en-US" sz="1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Social Indicators Research</a:t>
            </a:r>
            <a:r>
              <a:rPr lang="en-US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31</a:t>
            </a:r>
            <a:r>
              <a:rPr lang="en-US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(2), 103‑157. https://doi.org/10.1007/BF01207052</a:t>
            </a:r>
            <a:endParaRPr lang="fr-FR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Diener, E., Suh, E. M., Lucas, R. E., &amp; Smith, H. L. (1999). Subjective well-being : Three decades of progress. </a:t>
            </a:r>
            <a:r>
              <a:rPr lang="fr-FR" sz="1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Psychological</a:t>
            </a:r>
            <a:r>
              <a:rPr lang="fr-FR" sz="1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Bulletin</a:t>
            </a:r>
            <a:r>
              <a:rPr lang="fr-FR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1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125</a:t>
            </a:r>
            <a:r>
              <a:rPr lang="fr-FR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(2),276‑302.https://doi.org/10.1037/0033-2909.125.2.276</a:t>
            </a:r>
            <a:br>
              <a:rPr lang="fr-FR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Pavot</a:t>
            </a:r>
            <a:r>
              <a:rPr lang="en-US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W., Diener, E., Colvin, R., &amp; Sandvik, E. (1991). Further validation of the satisfaction </a:t>
            </a:r>
            <a:r>
              <a:rPr lang="en-US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ith life scale : Evidence for the Cross-Method Convergence of Well-Being Measures. </a:t>
            </a:r>
            <a:r>
              <a:rPr lang="en-US" sz="1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Journal of personality assessment</a:t>
            </a:r>
            <a:r>
              <a:rPr lang="en-US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57</a:t>
            </a:r>
            <a:r>
              <a:rPr lang="en-US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149‑161. https://doi.org/10.1207/s15327752jpa5701_17</a:t>
            </a:r>
            <a:endParaRPr lang="fr-FR" sz="1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" descr="Université d'Artois — Wikipédia">
            <a:extLst>
              <a:ext uri="{FF2B5EF4-FFF2-40B4-BE49-F238E27FC236}">
                <a16:creationId xmlns:a16="http://schemas.microsoft.com/office/drawing/2014/main" id="{0B22916A-07FC-489E-AA6F-A70AFCFA9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449" y="6238390"/>
            <a:ext cx="1039871" cy="53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290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7632D6A8-3791-4DFF-8749-B9EA9C160994}"/>
              </a:ext>
            </a:extLst>
          </p:cNvPr>
          <p:cNvGrpSpPr/>
          <p:nvPr/>
        </p:nvGrpSpPr>
        <p:grpSpPr>
          <a:xfrm>
            <a:off x="793623" y="543363"/>
            <a:ext cx="2784846" cy="814447"/>
            <a:chOff x="0" y="0"/>
            <a:chExt cx="5632704" cy="814447"/>
          </a:xfrm>
        </p:grpSpPr>
        <p:sp>
          <p:nvSpPr>
            <p:cNvPr id="5" name="Rectangle : coins arrondis 4">
              <a:extLst>
                <a:ext uri="{FF2B5EF4-FFF2-40B4-BE49-F238E27FC236}">
                  <a16:creationId xmlns:a16="http://schemas.microsoft.com/office/drawing/2014/main" id="{5CA745BC-46C5-4269-8E2C-B0FCD60E4452}"/>
                </a:ext>
              </a:extLst>
            </p:cNvPr>
            <p:cNvSpPr/>
            <p:nvPr/>
          </p:nvSpPr>
          <p:spPr>
            <a:xfrm>
              <a:off x="0" y="0"/>
              <a:ext cx="5632704" cy="81444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angle : coins arrondis 4">
              <a:extLst>
                <a:ext uri="{FF2B5EF4-FFF2-40B4-BE49-F238E27FC236}">
                  <a16:creationId xmlns:a16="http://schemas.microsoft.com/office/drawing/2014/main" id="{728808DA-9C2C-4551-8A79-3696F2792D21}"/>
                </a:ext>
              </a:extLst>
            </p:cNvPr>
            <p:cNvSpPr txBox="1"/>
            <p:nvPr/>
          </p:nvSpPr>
          <p:spPr>
            <a:xfrm>
              <a:off x="23854" y="23854"/>
              <a:ext cx="4658562" cy="7667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marL="0" lvl="0" indent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600" kern="1200" dirty="0"/>
                <a:t>I. Introduction</a:t>
              </a:r>
              <a:endParaRPr lang="en-US" sz="2600" kern="1200" dirty="0"/>
            </a:p>
          </p:txBody>
        </p:sp>
      </p:grpSp>
      <p:pic>
        <p:nvPicPr>
          <p:cNvPr id="7" name="Image 6">
            <a:extLst>
              <a:ext uri="{FF2B5EF4-FFF2-40B4-BE49-F238E27FC236}">
                <a16:creationId xmlns:a16="http://schemas.microsoft.com/office/drawing/2014/main" id="{A4D921DB-5689-4F03-96EE-7B59EFB9FB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2282" y="6173685"/>
            <a:ext cx="1109718" cy="61774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7BFA48C-42CE-474D-8EB6-D414BAF4D8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5169" y="6251495"/>
            <a:ext cx="867029" cy="539933"/>
          </a:xfrm>
          <a:prstGeom prst="rect">
            <a:avLst/>
          </a:prstGeom>
        </p:spPr>
      </p:pic>
      <p:pic>
        <p:nvPicPr>
          <p:cNvPr id="9" name="Picture 2" descr="Université de Picardie Jules Verne (@UPJV_Univ) | Twitter">
            <a:extLst>
              <a:ext uri="{FF2B5EF4-FFF2-40B4-BE49-F238E27FC236}">
                <a16:creationId xmlns:a16="http://schemas.microsoft.com/office/drawing/2014/main" id="{A5A807A0-4656-4AD8-B4BE-2A9A26532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1141" y="6251495"/>
            <a:ext cx="590207" cy="59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EF780062-89A3-4A35-B858-356683A52CFC}"/>
              </a:ext>
            </a:extLst>
          </p:cNvPr>
          <p:cNvSpPr/>
          <p:nvPr/>
        </p:nvSpPr>
        <p:spPr>
          <a:xfrm>
            <a:off x="793623" y="1793631"/>
            <a:ext cx="2391508" cy="1072662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Manifestations du bien-être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F95D75ED-F1EF-45A4-B6A3-7CAB24146A41}"/>
              </a:ext>
            </a:extLst>
          </p:cNvPr>
          <p:cNvSpPr/>
          <p:nvPr/>
        </p:nvSpPr>
        <p:spPr>
          <a:xfrm>
            <a:off x="793623" y="3789485"/>
            <a:ext cx="2391508" cy="1072662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Outils de régulation du bien-être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E3509120-C4FA-40EE-BD73-B6CEB79CF3B1}"/>
              </a:ext>
            </a:extLst>
          </p:cNvPr>
          <p:cNvCxnSpPr>
            <a:stCxn id="11" idx="3"/>
          </p:cNvCxnSpPr>
          <p:nvPr/>
        </p:nvCxnSpPr>
        <p:spPr>
          <a:xfrm>
            <a:off x="3185131" y="4325816"/>
            <a:ext cx="2784846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6329DC72-02A0-4028-99B8-713D6AC78BC5}"/>
              </a:ext>
            </a:extLst>
          </p:cNvPr>
          <p:cNvSpPr txBox="1"/>
          <p:nvPr/>
        </p:nvSpPr>
        <p:spPr>
          <a:xfrm>
            <a:off x="6096000" y="4141150"/>
            <a:ext cx="5307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Ressources mobilisées pour rétablir le bien-être lorsque celui-ci est altéré (Carton et </a:t>
            </a:r>
            <a:r>
              <a:rPr lang="fr-FR" dirty="0" err="1"/>
              <a:t>Fruchart</a:t>
            </a:r>
            <a:r>
              <a:rPr lang="fr-FR" dirty="0"/>
              <a:t>, 2015)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C7923ECB-38F1-4269-9C2A-13FFD6E83547}"/>
              </a:ext>
            </a:extLst>
          </p:cNvPr>
          <p:cNvCxnSpPr/>
          <p:nvPr/>
        </p:nvCxnSpPr>
        <p:spPr>
          <a:xfrm>
            <a:off x="3185131" y="2329962"/>
            <a:ext cx="2784846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A6A71551-C225-4C6E-98AE-87A7924C7445}"/>
              </a:ext>
            </a:extLst>
          </p:cNvPr>
          <p:cNvSpPr txBox="1"/>
          <p:nvPr/>
        </p:nvSpPr>
        <p:spPr>
          <a:xfrm>
            <a:off x="6096000" y="2130389"/>
            <a:ext cx="5558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Quels sont les éléments qui définissent mon bien-être ?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9D1C3C8-CBC1-4199-8F91-37EC3C946E01}"/>
              </a:ext>
            </a:extLst>
          </p:cNvPr>
          <p:cNvSpPr txBox="1"/>
          <p:nvPr/>
        </p:nvSpPr>
        <p:spPr>
          <a:xfrm>
            <a:off x="127133" y="6473764"/>
            <a:ext cx="7856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Carton, A., </a:t>
            </a:r>
            <a:r>
              <a:rPr lang="fr-FR" sz="1200" dirty="0" err="1"/>
              <a:t>Fruchart</a:t>
            </a:r>
            <a:r>
              <a:rPr lang="fr-FR" sz="1200" dirty="0"/>
              <a:t>, E., (2015) Instruments de mesure et de régulation du bien-être dans les contextes du travail et de la vie quotidienne. </a:t>
            </a:r>
            <a:r>
              <a:rPr lang="fr-FR" sz="1200" i="1" dirty="0"/>
              <a:t>Projet de recherche financé par l’ARS et l’IRFO</a:t>
            </a:r>
            <a:r>
              <a:rPr lang="fr-FR" sz="1200" dirty="0"/>
              <a:t>.</a:t>
            </a:r>
          </a:p>
        </p:txBody>
      </p:sp>
      <p:pic>
        <p:nvPicPr>
          <p:cNvPr id="18" name="Picture 2" descr="Université d'Artois — Wikipédia">
            <a:extLst>
              <a:ext uri="{FF2B5EF4-FFF2-40B4-BE49-F238E27FC236}">
                <a16:creationId xmlns:a16="http://schemas.microsoft.com/office/drawing/2014/main" id="{7096FABC-5BA3-42BC-A1A5-89126A47C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449" y="6238390"/>
            <a:ext cx="1039871" cy="53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618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126A9D5A-F32B-4233-B5D6-60BCE1E6B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2282" y="6164893"/>
            <a:ext cx="1109718" cy="617743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618A7E28-FB58-4A75-B3BC-D99F5F4124D4}"/>
              </a:ext>
            </a:extLst>
          </p:cNvPr>
          <p:cNvSpPr txBox="1"/>
          <p:nvPr/>
        </p:nvSpPr>
        <p:spPr>
          <a:xfrm>
            <a:off x="835061" y="677007"/>
            <a:ext cx="9610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Que dit la littérature sur les effets de l’Activité Physique sur le bien-être ?</a:t>
            </a:r>
          </a:p>
        </p:txBody>
      </p:sp>
      <p:pic>
        <p:nvPicPr>
          <p:cNvPr id="13" name="Image 12" descr="Une image contenant texte&#10;&#10;Description générée automatiquement">
            <a:extLst>
              <a:ext uri="{FF2B5EF4-FFF2-40B4-BE49-F238E27FC236}">
                <a16:creationId xmlns:a16="http://schemas.microsoft.com/office/drawing/2014/main" id="{13CFF1F2-0958-4036-9D23-735729BB8D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666" y="1629394"/>
            <a:ext cx="5674929" cy="1209622"/>
          </a:xfrm>
          <a:prstGeom prst="rect">
            <a:avLst/>
          </a:prstGeom>
        </p:spPr>
      </p:pic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7F96B724-F52B-4E5A-BEC9-30B2AB70697A}"/>
              </a:ext>
            </a:extLst>
          </p:cNvPr>
          <p:cNvSpPr/>
          <p:nvPr/>
        </p:nvSpPr>
        <p:spPr>
          <a:xfrm>
            <a:off x="1227259" y="1624778"/>
            <a:ext cx="2391508" cy="1072662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Augmentation du niveau de bien-être chez l’adulte</a:t>
            </a: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B028328A-66C6-409A-9910-94704AE961B3}"/>
              </a:ext>
            </a:extLst>
          </p:cNvPr>
          <p:cNvCxnSpPr>
            <a:stCxn id="14" idx="3"/>
          </p:cNvCxnSpPr>
          <p:nvPr/>
        </p:nvCxnSpPr>
        <p:spPr>
          <a:xfrm flipV="1">
            <a:off x="3618767" y="2160438"/>
            <a:ext cx="2105025" cy="671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5D274239-161B-40EE-8C79-36AB5ECBE59F}"/>
              </a:ext>
            </a:extLst>
          </p:cNvPr>
          <p:cNvSpPr txBox="1"/>
          <p:nvPr/>
        </p:nvSpPr>
        <p:spPr>
          <a:xfrm>
            <a:off x="918691" y="3308307"/>
            <a:ext cx="9610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Quel type d’Activité Physique impacte le plus le bien-être ? 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ACCA6186-1822-49EB-8339-7A0C198CC2AC}"/>
              </a:ext>
            </a:extLst>
          </p:cNvPr>
          <p:cNvSpPr/>
          <p:nvPr/>
        </p:nvSpPr>
        <p:spPr>
          <a:xfrm>
            <a:off x="1361708" y="3989187"/>
            <a:ext cx="2122610" cy="826477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accent1"/>
                </a:solidFill>
              </a:rPr>
              <a:t>Intensité</a:t>
            </a: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E71C3820-64AF-40D0-8384-D9BE6A365B22}"/>
              </a:ext>
            </a:extLst>
          </p:cNvPr>
          <p:cNvSpPr/>
          <p:nvPr/>
        </p:nvSpPr>
        <p:spPr>
          <a:xfrm>
            <a:off x="5341326" y="3998360"/>
            <a:ext cx="2122610" cy="826477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accent1"/>
                </a:solidFill>
              </a:rPr>
              <a:t>Fréquence</a:t>
            </a: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05E022C6-1C59-4ABB-84D0-1F6DF3F09DD2}"/>
              </a:ext>
            </a:extLst>
          </p:cNvPr>
          <p:cNvSpPr/>
          <p:nvPr/>
        </p:nvSpPr>
        <p:spPr>
          <a:xfrm>
            <a:off x="9153527" y="3986214"/>
            <a:ext cx="2122610" cy="826477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accent1"/>
                </a:solidFill>
              </a:rPr>
              <a:t>Durée</a:t>
            </a:r>
          </a:p>
        </p:txBody>
      </p:sp>
      <p:pic>
        <p:nvPicPr>
          <p:cNvPr id="24" name="Image 23" descr="Une image contenant texte&#10;&#10;Description générée automatiquement">
            <a:extLst>
              <a:ext uri="{FF2B5EF4-FFF2-40B4-BE49-F238E27FC236}">
                <a16:creationId xmlns:a16="http://schemas.microsoft.com/office/drawing/2014/main" id="{47710B50-4A3F-4687-847D-A71B001395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61" y="5127212"/>
            <a:ext cx="3156647" cy="809764"/>
          </a:xfrm>
          <a:prstGeom prst="rect">
            <a:avLst/>
          </a:prstGeom>
        </p:spPr>
      </p:pic>
      <p:pic>
        <p:nvPicPr>
          <p:cNvPr id="26" name="Image 25" descr="Une image contenant texte&#10;&#10;Description générée automatiquement">
            <a:extLst>
              <a:ext uri="{FF2B5EF4-FFF2-40B4-BE49-F238E27FC236}">
                <a16:creationId xmlns:a16="http://schemas.microsoft.com/office/drawing/2014/main" id="{B789866C-33F0-4877-BD45-B43F2D2B23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456" y="5145558"/>
            <a:ext cx="3082713" cy="532135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A617F62C-0B30-4258-BB1F-7D0748F03D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956" y="5126916"/>
            <a:ext cx="3521752" cy="774543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09D24A28-C392-4F2B-9502-6ED04A75CE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05169" y="6242703"/>
            <a:ext cx="867029" cy="539933"/>
          </a:xfrm>
          <a:prstGeom prst="rect">
            <a:avLst/>
          </a:prstGeom>
        </p:spPr>
      </p:pic>
      <p:pic>
        <p:nvPicPr>
          <p:cNvPr id="30" name="Picture 2" descr="Université de Picardie Jules Verne (@UPJV_Univ) | Twitter">
            <a:extLst>
              <a:ext uri="{FF2B5EF4-FFF2-40B4-BE49-F238E27FC236}">
                <a16:creationId xmlns:a16="http://schemas.microsoft.com/office/drawing/2014/main" id="{17CEF690-ED47-4C96-8658-AD00C1902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1141" y="6242703"/>
            <a:ext cx="590207" cy="59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Université d'Artois — Wikipédia">
            <a:extLst>
              <a:ext uri="{FF2B5EF4-FFF2-40B4-BE49-F238E27FC236}">
                <a16:creationId xmlns:a16="http://schemas.microsoft.com/office/drawing/2014/main" id="{63059062-BE52-47AC-813A-E440462BF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449" y="6238390"/>
            <a:ext cx="1039871" cy="53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951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D6A4A0B-6E8D-42AE-B4CD-5B830ED8B4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2476" y="6164893"/>
            <a:ext cx="1109718" cy="61774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0284A51-4F65-4F04-A6C9-CDA4B00838F9}"/>
              </a:ext>
            </a:extLst>
          </p:cNvPr>
          <p:cNvSpPr txBox="1"/>
          <p:nvPr/>
        </p:nvSpPr>
        <p:spPr>
          <a:xfrm>
            <a:off x="835061" y="677007"/>
            <a:ext cx="9610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Que dit la littérature sur les effets de la relaxation sur le bien-être ?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25C1621-2877-47AC-87CC-DE3C89588C7B}"/>
              </a:ext>
            </a:extLst>
          </p:cNvPr>
          <p:cNvSpPr txBox="1"/>
          <p:nvPr/>
        </p:nvSpPr>
        <p:spPr>
          <a:xfrm>
            <a:off x="835061" y="1301262"/>
            <a:ext cx="104492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Le mot relaxation est un terme qui est très souvent utilisé pour plusieurs types de pratique. Dans le cadre de cette étude, nous allons nous concentrer sur 2 techniques permettant de se relaxer et se mettre en pleine conscience: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Cohérence Cardiaque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Body scan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77ADE2F4-E70C-4E18-8F30-9DB2F1A805C6}"/>
              </a:ext>
            </a:extLst>
          </p:cNvPr>
          <p:cNvSpPr/>
          <p:nvPr/>
        </p:nvSpPr>
        <p:spPr>
          <a:xfrm>
            <a:off x="1106678" y="3006749"/>
            <a:ext cx="2391508" cy="1072662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Impact de la cohérence cardiaque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94A45904-0C3A-470B-8E8C-FD4FA2D5598F}"/>
              </a:ext>
            </a:extLst>
          </p:cNvPr>
          <p:cNvCxnSpPr>
            <a:stCxn id="9" idx="3"/>
          </p:cNvCxnSpPr>
          <p:nvPr/>
        </p:nvCxnSpPr>
        <p:spPr>
          <a:xfrm flipV="1">
            <a:off x="3498186" y="3542409"/>
            <a:ext cx="2105025" cy="671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 descr="Une image contenant texte, intérieur, capture d’écran&#10;&#10;Description générée automatiquement">
            <a:extLst>
              <a:ext uri="{FF2B5EF4-FFF2-40B4-BE49-F238E27FC236}">
                <a16:creationId xmlns:a16="http://schemas.microsoft.com/office/drawing/2014/main" id="{7A03BCCD-7654-4F43-BD66-6EAF2F358E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005" y="4448449"/>
            <a:ext cx="4742658" cy="1384468"/>
          </a:xfrm>
          <a:prstGeom prst="rect">
            <a:avLst/>
          </a:prstGeom>
        </p:spPr>
      </p:pic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291F8752-20D2-4E38-B9CA-924A54D5CEB6}"/>
              </a:ext>
            </a:extLst>
          </p:cNvPr>
          <p:cNvSpPr/>
          <p:nvPr/>
        </p:nvSpPr>
        <p:spPr>
          <a:xfrm>
            <a:off x="1106678" y="4605023"/>
            <a:ext cx="2391508" cy="1072662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Impact de la </a:t>
            </a:r>
            <a:r>
              <a:rPr lang="fr-FR" dirty="0" err="1"/>
              <a:t>Mindfulness</a:t>
            </a:r>
            <a:endParaRPr lang="fr-FR" dirty="0"/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13776E9B-5D3F-46B1-B7B1-AA9A1C74A8C7}"/>
              </a:ext>
            </a:extLst>
          </p:cNvPr>
          <p:cNvCxnSpPr>
            <a:stCxn id="13" idx="3"/>
          </p:cNvCxnSpPr>
          <p:nvPr/>
        </p:nvCxnSpPr>
        <p:spPr>
          <a:xfrm flipV="1">
            <a:off x="3498186" y="5140683"/>
            <a:ext cx="2105025" cy="671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>
            <a:extLst>
              <a:ext uri="{FF2B5EF4-FFF2-40B4-BE49-F238E27FC236}">
                <a16:creationId xmlns:a16="http://schemas.microsoft.com/office/drawing/2014/main" id="{B14AB110-193A-4ACA-B8B3-FFBC5618F3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05169" y="6242703"/>
            <a:ext cx="867029" cy="539933"/>
          </a:xfrm>
          <a:prstGeom prst="rect">
            <a:avLst/>
          </a:prstGeom>
        </p:spPr>
      </p:pic>
      <p:pic>
        <p:nvPicPr>
          <p:cNvPr id="16" name="Picture 2" descr="Université de Picardie Jules Verne (@UPJV_Univ) | Twitter">
            <a:extLst>
              <a:ext uri="{FF2B5EF4-FFF2-40B4-BE49-F238E27FC236}">
                <a16:creationId xmlns:a16="http://schemas.microsoft.com/office/drawing/2014/main" id="{EF3C7EFD-A83E-4CB2-ACDF-BA7A86D0A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1141" y="6242703"/>
            <a:ext cx="590207" cy="59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D193423D-338A-4EFB-A72E-1DE344EDB5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005" y="2856584"/>
            <a:ext cx="4229622" cy="1474217"/>
          </a:xfrm>
          <a:prstGeom prst="rect">
            <a:avLst/>
          </a:prstGeom>
        </p:spPr>
      </p:pic>
      <p:pic>
        <p:nvPicPr>
          <p:cNvPr id="17" name="Picture 2" descr="Université d'Artois — Wikipédia">
            <a:extLst>
              <a:ext uri="{FF2B5EF4-FFF2-40B4-BE49-F238E27FC236}">
                <a16:creationId xmlns:a16="http://schemas.microsoft.com/office/drawing/2014/main" id="{A3C99080-3CD1-478C-9DF2-BA91281A9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449" y="6238390"/>
            <a:ext cx="1039871" cy="53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279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9D964E1-A132-4C22-9AF3-AFB201AAE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2282" y="6180993"/>
            <a:ext cx="1109718" cy="61774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6C6A454-5678-4199-8743-259105BE205E}"/>
              </a:ext>
            </a:extLst>
          </p:cNvPr>
          <p:cNvSpPr txBox="1"/>
          <p:nvPr/>
        </p:nvSpPr>
        <p:spPr>
          <a:xfrm>
            <a:off x="835061" y="677007"/>
            <a:ext cx="1072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Notre question est la suivante, quel est l’effet d’un programme mixte (Activité Physique + relaxation) sur les manifestations et outils de régulation du bien-être ?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8A88E2F-EC7C-4A37-B143-A6A0D5C48E23}"/>
              </a:ext>
            </a:extLst>
          </p:cNvPr>
          <p:cNvSpPr txBox="1"/>
          <p:nvPr/>
        </p:nvSpPr>
        <p:spPr>
          <a:xfrm>
            <a:off x="835061" y="1608903"/>
            <a:ext cx="103788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Objectif de l’étude</a:t>
            </a:r>
          </a:p>
          <a:p>
            <a:endParaRPr lang="fr-FR" dirty="0"/>
          </a:p>
          <a:p>
            <a:r>
              <a:rPr lang="fr-FR" sz="2400" dirty="0"/>
              <a:t>Mesurer les effets d’un programme couplant</a:t>
            </a:r>
          </a:p>
        </p:txBody>
      </p:sp>
      <p:pic>
        <p:nvPicPr>
          <p:cNvPr id="9" name="Picture 4" descr="La course à pied, une véritable drogue">
            <a:extLst>
              <a:ext uri="{FF2B5EF4-FFF2-40B4-BE49-F238E27FC236}">
                <a16:creationId xmlns:a16="http://schemas.microsoft.com/office/drawing/2014/main" id="{867F358A-AD08-4F79-A551-659E230E5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422" y="2940604"/>
            <a:ext cx="2097741" cy="157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Mindful body scan – how to nurture a healthy relationship between mind and  body - Breathe">
            <a:extLst>
              <a:ext uri="{FF2B5EF4-FFF2-40B4-BE49-F238E27FC236}">
                <a16:creationId xmlns:a16="http://schemas.microsoft.com/office/drawing/2014/main" id="{732A1677-96EC-457B-9DD8-93F22BF21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117" y="4909031"/>
            <a:ext cx="2800350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47D87D3B-5A7E-40FE-A6C0-FE5E06CF6B4B}"/>
              </a:ext>
            </a:extLst>
          </p:cNvPr>
          <p:cNvSpPr txBox="1"/>
          <p:nvPr/>
        </p:nvSpPr>
        <p:spPr>
          <a:xfrm>
            <a:off x="4129348" y="4447366"/>
            <a:ext cx="80626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dirty="0"/>
              <a:t>sur les manifestations et les outils de régulation du bien-être.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93B4D124-AC4E-40BD-945F-7B0A1D7507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05169" y="6242703"/>
            <a:ext cx="867029" cy="539933"/>
          </a:xfrm>
          <a:prstGeom prst="rect">
            <a:avLst/>
          </a:prstGeom>
        </p:spPr>
      </p:pic>
      <p:pic>
        <p:nvPicPr>
          <p:cNvPr id="14" name="Picture 2" descr="Université de Picardie Jules Verne (@UPJV_Univ) | Twitter">
            <a:extLst>
              <a:ext uri="{FF2B5EF4-FFF2-40B4-BE49-F238E27FC236}">
                <a16:creationId xmlns:a16="http://schemas.microsoft.com/office/drawing/2014/main" id="{4BBF9342-BCE6-482F-95DA-355D2621D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1141" y="6242703"/>
            <a:ext cx="590207" cy="59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3C980FB-4A2F-459A-9B3F-12D147946ED3}"/>
              </a:ext>
            </a:extLst>
          </p:cNvPr>
          <p:cNvSpPr txBox="1"/>
          <p:nvPr/>
        </p:nvSpPr>
        <p:spPr>
          <a:xfrm>
            <a:off x="2428188" y="4598377"/>
            <a:ext cx="1134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+</a:t>
            </a:r>
          </a:p>
        </p:txBody>
      </p:sp>
      <p:pic>
        <p:nvPicPr>
          <p:cNvPr id="11" name="Picture 2" descr="Université d'Artois — Wikipédia">
            <a:extLst>
              <a:ext uri="{FF2B5EF4-FFF2-40B4-BE49-F238E27FC236}">
                <a16:creationId xmlns:a16="http://schemas.microsoft.com/office/drawing/2014/main" id="{234E1E90-EC91-4D88-A7A1-0ADA878CA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449" y="6238390"/>
            <a:ext cx="1039871" cy="53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555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B7F4E788-A981-43BC-AC7C-157B718E705C}"/>
              </a:ext>
            </a:extLst>
          </p:cNvPr>
          <p:cNvGrpSpPr/>
          <p:nvPr/>
        </p:nvGrpSpPr>
        <p:grpSpPr>
          <a:xfrm>
            <a:off x="838200" y="472434"/>
            <a:ext cx="3128208" cy="814447"/>
            <a:chOff x="841247" y="1855129"/>
            <a:chExt cx="5632704" cy="814447"/>
          </a:xfrm>
        </p:grpSpPr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id="{78E2E14E-9D4B-4C28-A01C-6CD134A67511}"/>
                </a:ext>
              </a:extLst>
            </p:cNvPr>
            <p:cNvSpPr/>
            <p:nvPr/>
          </p:nvSpPr>
          <p:spPr>
            <a:xfrm>
              <a:off x="841247" y="1855129"/>
              <a:ext cx="5632704" cy="81444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379271"/>
                <a:satOff val="-8710"/>
                <a:lumOff val="-5883"/>
                <a:alphaOff val="0"/>
              </a:schemeClr>
            </a:fillRef>
            <a:effectRef idx="0">
              <a:schemeClr val="accent5">
                <a:hueOff val="-3379271"/>
                <a:satOff val="-8710"/>
                <a:lumOff val="-588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ctangle : coins arrondis 4">
              <a:extLst>
                <a:ext uri="{FF2B5EF4-FFF2-40B4-BE49-F238E27FC236}">
                  <a16:creationId xmlns:a16="http://schemas.microsoft.com/office/drawing/2014/main" id="{E263334A-34D2-4409-A93F-5A447DDC16CC}"/>
                </a:ext>
              </a:extLst>
            </p:cNvPr>
            <p:cNvSpPr txBox="1"/>
            <p:nvPr/>
          </p:nvSpPr>
          <p:spPr>
            <a:xfrm>
              <a:off x="865101" y="1878983"/>
              <a:ext cx="4634981" cy="7667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marL="0" lvl="0" indent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600" kern="1200" dirty="0"/>
                <a:t>II. Méthodologie</a:t>
              </a:r>
              <a:endParaRPr lang="en-US" sz="2600" kern="1200" dirty="0"/>
            </a:p>
          </p:txBody>
        </p:sp>
      </p:grp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94B9CFCE-7ACC-4EEB-A7A3-8C39FC956ACE}"/>
              </a:ext>
            </a:extLst>
          </p:cNvPr>
          <p:cNvSpPr/>
          <p:nvPr/>
        </p:nvSpPr>
        <p:spPr>
          <a:xfrm>
            <a:off x="1556811" y="1945339"/>
            <a:ext cx="2339788" cy="814447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B050"/>
                </a:solidFill>
              </a:rPr>
              <a:t>G1 contrôle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2683B103-1987-4A0A-98FD-A5EB1A95EE53}"/>
              </a:ext>
            </a:extLst>
          </p:cNvPr>
          <p:cNvSpPr/>
          <p:nvPr/>
        </p:nvSpPr>
        <p:spPr>
          <a:xfrm>
            <a:off x="5350315" y="1945338"/>
            <a:ext cx="2339788" cy="814447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G2 expérimental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A5DACB3F-E086-4A4B-9724-D8B78EC668D4}"/>
              </a:ext>
            </a:extLst>
          </p:cNvPr>
          <p:cNvSpPr/>
          <p:nvPr/>
        </p:nvSpPr>
        <p:spPr>
          <a:xfrm>
            <a:off x="9143820" y="1945338"/>
            <a:ext cx="2339788" cy="814447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accent4">
                    <a:lumMod val="75000"/>
                  </a:schemeClr>
                </a:solidFill>
              </a:rPr>
              <a:t>G3 expérimental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B829F08A-EDB1-4596-B514-44FD57E8DF12}"/>
              </a:ext>
            </a:extLst>
          </p:cNvPr>
          <p:cNvCxnSpPr>
            <a:stCxn id="6" idx="2"/>
          </p:cNvCxnSpPr>
          <p:nvPr/>
        </p:nvCxnSpPr>
        <p:spPr>
          <a:xfrm>
            <a:off x="2726705" y="2759786"/>
            <a:ext cx="0" cy="826096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71A2CF5-44A5-4027-95B8-08A34E350BA7}"/>
              </a:ext>
            </a:extLst>
          </p:cNvPr>
          <p:cNvSpPr/>
          <p:nvPr/>
        </p:nvSpPr>
        <p:spPr>
          <a:xfrm>
            <a:off x="1487002" y="3729319"/>
            <a:ext cx="2479406" cy="814448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rgbClr val="00B050"/>
                </a:solidFill>
              </a:rPr>
              <a:t>Aucune pratique déclarée</a:t>
            </a:r>
          </a:p>
          <a:p>
            <a:pPr algn="ctr"/>
            <a:r>
              <a:rPr lang="fr-FR" sz="1400" b="1" dirty="0">
                <a:solidFill>
                  <a:srgbClr val="00B050"/>
                </a:solidFill>
              </a:rPr>
              <a:t>46.1 ans (</a:t>
            </a:r>
            <a:r>
              <a:rPr lang="el-GR" sz="1400" b="1" i="0" dirty="0">
                <a:solidFill>
                  <a:srgbClr val="00B050"/>
                </a:solidFill>
                <a:effectLst/>
              </a:rPr>
              <a:t>σ</a:t>
            </a:r>
            <a:r>
              <a:rPr lang="fr-FR" sz="1400" b="1" dirty="0">
                <a:solidFill>
                  <a:srgbClr val="00B050"/>
                </a:solidFill>
              </a:rPr>
              <a:t> 14.18)</a:t>
            </a:r>
            <a:r>
              <a:rPr lang="fr-FR" sz="1400" b="1" dirty="0">
                <a:solidFill>
                  <a:schemeClr val="bg1"/>
                </a:solidFill>
              </a:rPr>
              <a:t>)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39FD1E89-0E06-419C-8474-BCC137F6E70E}"/>
              </a:ext>
            </a:extLst>
          </p:cNvPr>
          <p:cNvCxnSpPr/>
          <p:nvPr/>
        </p:nvCxnSpPr>
        <p:spPr>
          <a:xfrm>
            <a:off x="6531273" y="2759786"/>
            <a:ext cx="0" cy="8260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66D3866A-41A6-4670-AC85-E8F9FC6F5A9F}"/>
              </a:ext>
            </a:extLst>
          </p:cNvPr>
          <p:cNvSpPr/>
          <p:nvPr/>
        </p:nvSpPr>
        <p:spPr>
          <a:xfrm>
            <a:off x="5291570" y="3729319"/>
            <a:ext cx="2479406" cy="81444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rgbClr val="FF0000"/>
                </a:solidFill>
              </a:rPr>
              <a:t>2 séances/mois</a:t>
            </a:r>
          </a:p>
          <a:p>
            <a:pPr algn="ctr"/>
            <a:r>
              <a:rPr lang="fr-FR" sz="1400" b="1" dirty="0">
                <a:solidFill>
                  <a:srgbClr val="FF0000"/>
                </a:solidFill>
              </a:rPr>
              <a:t>38.5 ans (</a:t>
            </a:r>
            <a:r>
              <a:rPr lang="el-GR" sz="1400" b="1" i="0" dirty="0">
                <a:solidFill>
                  <a:srgbClr val="FF0000"/>
                </a:solidFill>
                <a:effectLst/>
              </a:rPr>
              <a:t>σ</a:t>
            </a:r>
            <a:r>
              <a:rPr lang="fr-FR" sz="1400" b="1" dirty="0">
                <a:solidFill>
                  <a:srgbClr val="FF0000"/>
                </a:solidFill>
              </a:rPr>
              <a:t> 6.8)</a:t>
            </a: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76509EF9-5466-421C-9820-D9B0358B785E}"/>
              </a:ext>
            </a:extLst>
          </p:cNvPr>
          <p:cNvCxnSpPr/>
          <p:nvPr/>
        </p:nvCxnSpPr>
        <p:spPr>
          <a:xfrm>
            <a:off x="10335841" y="2759785"/>
            <a:ext cx="0" cy="826096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46984920-7D40-46A4-B999-5A0C309DD05D}"/>
              </a:ext>
            </a:extLst>
          </p:cNvPr>
          <p:cNvSpPr/>
          <p:nvPr/>
        </p:nvSpPr>
        <p:spPr>
          <a:xfrm>
            <a:off x="9096138" y="3690992"/>
            <a:ext cx="2479406" cy="814448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accent4">
                    <a:lumMod val="75000"/>
                  </a:schemeClr>
                </a:solidFill>
              </a:rPr>
              <a:t>4 séances/mois</a:t>
            </a:r>
          </a:p>
          <a:p>
            <a:pPr algn="ctr"/>
            <a:r>
              <a:rPr lang="fr-FR" sz="1400" b="1" dirty="0">
                <a:solidFill>
                  <a:schemeClr val="accent4">
                    <a:lumMod val="75000"/>
                  </a:schemeClr>
                </a:solidFill>
              </a:rPr>
              <a:t>46.2 ans (</a:t>
            </a:r>
            <a:r>
              <a:rPr lang="el-GR" sz="1400" b="1" i="0" dirty="0">
                <a:solidFill>
                  <a:schemeClr val="accent4">
                    <a:lumMod val="75000"/>
                  </a:schemeClr>
                </a:solidFill>
                <a:effectLst/>
              </a:rPr>
              <a:t>σ</a:t>
            </a:r>
            <a:r>
              <a:rPr lang="fr-FR" sz="1400" b="1" dirty="0">
                <a:solidFill>
                  <a:schemeClr val="accent4">
                    <a:lumMod val="75000"/>
                  </a:schemeClr>
                </a:solidFill>
              </a:rPr>
              <a:t> 10.8</a:t>
            </a:r>
            <a:r>
              <a:rPr lang="fr-FR" sz="1400" dirty="0">
                <a:solidFill>
                  <a:schemeClr val="accent4">
                    <a:lumMod val="75000"/>
                  </a:schemeClr>
                </a:solidFill>
              </a:rPr>
              <a:t>)</a:t>
            </a:r>
            <a:r>
              <a:rPr lang="fr-FR" sz="1400" dirty="0">
                <a:solidFill>
                  <a:schemeClr val="bg1"/>
                </a:solidFill>
              </a:rPr>
              <a:t>)</a:t>
            </a:r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B488D2AD-EBE4-4F67-8537-59168144E7DC}"/>
              </a:ext>
            </a:extLst>
          </p:cNvPr>
          <p:cNvCxnSpPr/>
          <p:nvPr/>
        </p:nvCxnSpPr>
        <p:spPr>
          <a:xfrm>
            <a:off x="5291570" y="5091953"/>
            <a:ext cx="6283974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E0DCD21E-A1C4-4B21-94A4-EB5FDFFE33D2}"/>
              </a:ext>
            </a:extLst>
          </p:cNvPr>
          <p:cNvSpPr txBox="1"/>
          <p:nvPr/>
        </p:nvSpPr>
        <p:spPr>
          <a:xfrm>
            <a:off x="6096000" y="5396753"/>
            <a:ext cx="4957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Programme d’entraînement couplant Activité Physique et relaxation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61A2B14B-788B-4816-B0A5-E20B71A815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2282" y="6180993"/>
            <a:ext cx="1109718" cy="61774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FEB3CC6D-490A-4FF1-B5A8-3F8740C0A0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5169" y="6242703"/>
            <a:ext cx="867029" cy="539933"/>
          </a:xfrm>
          <a:prstGeom prst="rect">
            <a:avLst/>
          </a:prstGeom>
        </p:spPr>
      </p:pic>
      <p:pic>
        <p:nvPicPr>
          <p:cNvPr id="24" name="Picture 2" descr="Université de Picardie Jules Verne (@UPJV_Univ) | Twitter">
            <a:extLst>
              <a:ext uri="{FF2B5EF4-FFF2-40B4-BE49-F238E27FC236}">
                <a16:creationId xmlns:a16="http://schemas.microsoft.com/office/drawing/2014/main" id="{28C60E29-3056-4981-B536-D69D0B9BC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1141" y="6242703"/>
            <a:ext cx="590207" cy="59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3F2D7781-951A-486A-B870-1DF4A2C5FE40}"/>
              </a:ext>
            </a:extLst>
          </p:cNvPr>
          <p:cNvSpPr/>
          <p:nvPr/>
        </p:nvSpPr>
        <p:spPr>
          <a:xfrm>
            <a:off x="8893410" y="522678"/>
            <a:ext cx="2590198" cy="766712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B050"/>
                </a:solidFill>
              </a:rPr>
              <a:t>Population</a:t>
            </a:r>
          </a:p>
        </p:txBody>
      </p:sp>
      <p:pic>
        <p:nvPicPr>
          <p:cNvPr id="26" name="Picture 2" descr="Université d'Artois — Wikipédia">
            <a:extLst>
              <a:ext uri="{FF2B5EF4-FFF2-40B4-BE49-F238E27FC236}">
                <a16:creationId xmlns:a16="http://schemas.microsoft.com/office/drawing/2014/main" id="{3C79F7FC-332C-4E63-AC11-D90770519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449" y="6238390"/>
            <a:ext cx="1039871" cy="53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C828A4E6-3155-4133-8B03-82E2E888A533}"/>
              </a:ext>
            </a:extLst>
          </p:cNvPr>
          <p:cNvSpPr/>
          <p:nvPr/>
        </p:nvSpPr>
        <p:spPr>
          <a:xfrm>
            <a:off x="527538" y="5495192"/>
            <a:ext cx="3235570" cy="1011116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B050"/>
                </a:solidFill>
              </a:rPr>
              <a:t>11 participants dans chaque groupe </a:t>
            </a:r>
          </a:p>
        </p:txBody>
      </p:sp>
    </p:spTree>
    <p:extLst>
      <p:ext uri="{BB962C8B-B14F-4D97-AF65-F5344CB8AC3E}">
        <p14:creationId xmlns:p14="http://schemas.microsoft.com/office/powerpoint/2010/main" val="353614715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8510</TotalTime>
  <Words>1923</Words>
  <Application>Microsoft Office PowerPoint</Application>
  <PresentationFormat>Grand écran</PresentationFormat>
  <Paragraphs>197</Paragraphs>
  <Slides>21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Thème Office</vt:lpstr>
      <vt:lpstr>Présentation PowerPoint</vt:lpstr>
      <vt:lpstr>SOMMAIRE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Exemple de résultat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Alexis Barbry</dc:creator>
  <cp:lastModifiedBy>Alexis Barbry</cp:lastModifiedBy>
  <cp:revision>102</cp:revision>
  <dcterms:created xsi:type="dcterms:W3CDTF">2019-07-01T09:50:52Z</dcterms:created>
  <dcterms:modified xsi:type="dcterms:W3CDTF">2021-06-10T11:58:12Z</dcterms:modified>
</cp:coreProperties>
</file>