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400" r:id="rId2"/>
    <p:sldId id="420" r:id="rId3"/>
    <p:sldId id="396" r:id="rId4"/>
    <p:sldId id="426" r:id="rId5"/>
    <p:sldId id="402" r:id="rId6"/>
    <p:sldId id="266" r:id="rId7"/>
    <p:sldId id="403" r:id="rId8"/>
    <p:sldId id="425" r:id="rId9"/>
    <p:sldId id="414" r:id="rId10"/>
    <p:sldId id="413" r:id="rId11"/>
    <p:sldId id="419" r:id="rId12"/>
    <p:sldId id="423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3229" autoAdjust="0"/>
    <p:restoredTop sz="75333" autoAdjust="0"/>
  </p:normalViewPr>
  <p:slideViewPr>
    <p:cSldViewPr>
      <p:cViewPr varScale="1">
        <p:scale>
          <a:sx n="51" d="100"/>
          <a:sy n="51" d="100"/>
        </p:scale>
        <p:origin x="1044" y="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D141B3-EE1E-4A8C-98AA-E4C34FEBC53F}" type="datetimeFigureOut">
              <a:rPr lang="it-IT" smtClean="0"/>
              <a:t>31/08/2023</a:t>
            </a:fld>
            <a:endParaRPr lang="it-I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466209-44DF-41C9-8D1C-D09A47451971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6398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1" kern="0" dirty="0">
              <a:solidFill>
                <a:sysClr val="window" lastClr="FFFFFF"/>
              </a:solidFill>
              <a:latin typeface="BlissPro" panose="02000506050000020004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466209-44DF-41C9-8D1C-D09A47451971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915407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In questa </a:t>
            </a:r>
            <a:r>
              <a:rPr lang="it-IT" dirty="0" err="1"/>
              <a:t>slice</a:t>
            </a:r>
            <a:r>
              <a:rPr lang="it-IT" dirty="0"/>
              <a:t> volevo mostrarvi i risultati dei ciechi rispetto ai vedenti. Come si vede, per entrambe le velocità standard, i ciechi non mostrano segni di integrazione multisensoriale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/>
              <a:t>Quando confrontiamo i due gruppi, possiamo vedere un effetto per il gruppo, essendo individui ciechi meno precisi di vedenti, e un effetto di velocità, essendo la prestazione per la velocità più veloce peggiore di quella più lenta.</a:t>
            </a:r>
          </a:p>
          <a:p>
            <a:endParaRPr lang="it-IT" dirty="0"/>
          </a:p>
          <a:p>
            <a:endParaRPr lang="it-IT" dirty="0"/>
          </a:p>
          <a:p>
            <a:r>
              <a:rPr lang="it-IT" dirty="0"/>
              <a:t>*****Qui abbiamo i risultati per i due gruppi insieme. </a:t>
            </a:r>
          </a:p>
          <a:p>
            <a:endParaRPr lang="it-IT" dirty="0"/>
          </a:p>
          <a:p>
            <a:r>
              <a:rPr lang="it-IT" dirty="0"/>
              <a:t>Per quella più veloce, le prestazioni sono peggiori per i due gruppi, ma ci sono alcune differenze tra i due gruppi, specialmente per l'audio e l'audio-tattile: </a:t>
            </a:r>
          </a:p>
          <a:p>
            <a:pPr marL="171450" indent="-171450">
              <a:buFontTx/>
              <a:buChar char="-"/>
            </a:pPr>
            <a:r>
              <a:rPr lang="it-IT" dirty="0"/>
              <a:t>Audio: Entrambi i gruppi hanno un JND per la velocità di 3 cm/s minore di 2, mentre che a 7 cm/s in vedente è </a:t>
            </a:r>
            <a:r>
              <a:rPr lang="it-IT" dirty="0" err="1"/>
              <a:t>piu</a:t>
            </a:r>
            <a:r>
              <a:rPr lang="it-IT" dirty="0"/>
              <a:t> di 4 e 6 per i non vedenti.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it-IT" dirty="0"/>
              <a:t>Tattile: circa 1 per non vedenti e vedenti a 3cm/s; 1,5 per i vedenti e circa 3 per le tende a 7 cm/s. </a:t>
            </a:r>
          </a:p>
          <a:p>
            <a:pPr marL="171450" indent="-171450">
              <a:buFontTx/>
              <a:buChar char="-"/>
            </a:pPr>
            <a:endParaRPr lang="it-IT" dirty="0"/>
          </a:p>
          <a:p>
            <a:pPr marL="171450" indent="-171450">
              <a:buFontTx/>
              <a:buChar char="-"/>
            </a:pPr>
            <a:r>
              <a:rPr lang="it-IT" dirty="0"/>
              <a:t>Audio-tattile: meno di 1 per vedenti e meno di 2 per non vedenti a 3cm/s; meno di 2 per vedenti e 4 per non vedenti a 7cm/s </a:t>
            </a:r>
          </a:p>
          <a:p>
            <a:pPr marL="0" indent="0">
              <a:buFontTx/>
              <a:buNone/>
            </a:pPr>
            <a:r>
              <a:rPr lang="en-US" dirty="0"/>
              <a:t>******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0BF859-4A58-4FB7-94DA-0ED69BED2241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963526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0BF859-4A58-4FB7-94DA-0ED69BED2241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435596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466209-44DF-41C9-8D1C-D09A47451971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838331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0BF859-4A58-4FB7-94DA-0ED69BED2241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440230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0BF859-4A58-4FB7-94DA-0ED69BED2241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129370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i="1" dirty="0"/>
              <a:t>Sappiamo che per i vedenti, le informazioni provenienti da più sensi, rispetto a uno singolo migliorano le nostre percezione, e che </a:t>
            </a:r>
            <a:r>
              <a:rPr lang="it-IT" dirty="0"/>
              <a:t>Gli stimoli tattile in movimento modula la direzione del movimento auditivo percepito e viceversa.</a:t>
            </a:r>
            <a:r>
              <a:rPr lang="it-IT" sz="1200" i="1" dirty="0"/>
              <a:t> </a:t>
            </a:r>
            <a:r>
              <a:rPr lang="it-IT" dirty="0"/>
              <a:t>Nonostante, per gli individui non-</a:t>
            </a:r>
            <a:r>
              <a:rPr lang="it-IT" dirty="0" err="1"/>
              <a:t>deventi</a:t>
            </a:r>
            <a:r>
              <a:rPr lang="it-IT" dirty="0"/>
              <a:t> ci sono alcuni studi che mostrano un diverso modello di informazione multisensoriale. Per esempio, Alcuni autori ha trovato che il rilevamento del tatto tra le persone congenite non-vedenti mostra meno interferenze da segnali uditivi irrilevanti rispetto alle persone vedenti. Anche che quando una stimolazione tattile ed acustica vengono presentata contemporaneamente, ma in due posizioni diverse i ciechi congeniti non mostrano un attrazione dell'audio rispetto al tatto, a differenza dei vedenti.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/>
              <a:t>Tutto questo significa una riduzione </a:t>
            </a:r>
            <a:r>
              <a:rPr lang="it-IT" dirty="0" err="1"/>
              <a:t>dell'int</a:t>
            </a:r>
            <a:r>
              <a:rPr lang="it-IT" dirty="0"/>
              <a:t> Interazioni audio-tattili nell'elaborazione spaziale a seguito della mancanza di input visivo dalla nascita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0BF859-4A58-4FB7-94DA-0ED69BED2241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091031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2FC651-8BE2-40DC-8A1A-52FD01E287F4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769814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0BF859-4A58-4FB7-94DA-0ED69BED2241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36748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0BF859-4A58-4FB7-94DA-0ED69BED2241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406518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0BF859-4A58-4FB7-94DA-0ED69BED2241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151372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0BF859-4A58-4FB7-94DA-0ED69BED2241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04556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246A1-3912-4270-8AE1-9C678AB13F8C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74A0F-F2BE-49DE-9FD8-4F0FDE1349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586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246A1-3912-4270-8AE1-9C678AB13F8C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74A0F-F2BE-49DE-9FD8-4F0FDE1349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4133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246A1-3912-4270-8AE1-9C678AB13F8C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74A0F-F2BE-49DE-9FD8-4F0FDE1349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2861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172" y="273352"/>
            <a:ext cx="8228763" cy="1145009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3991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172" y="1604841"/>
            <a:ext cx="8228763" cy="3977811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2903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96448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246A1-3912-4270-8AE1-9C678AB13F8C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74A0F-F2BE-49DE-9FD8-4F0FDE1349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189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246A1-3912-4270-8AE1-9C678AB13F8C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74A0F-F2BE-49DE-9FD8-4F0FDE1349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919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246A1-3912-4270-8AE1-9C678AB13F8C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74A0F-F2BE-49DE-9FD8-4F0FDE1349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2043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246A1-3912-4270-8AE1-9C678AB13F8C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74A0F-F2BE-49DE-9FD8-4F0FDE1349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662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246A1-3912-4270-8AE1-9C678AB13F8C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74A0F-F2BE-49DE-9FD8-4F0FDE1349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297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246A1-3912-4270-8AE1-9C678AB13F8C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74A0F-F2BE-49DE-9FD8-4F0FDE1349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875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246A1-3912-4270-8AE1-9C678AB13F8C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74A0F-F2BE-49DE-9FD8-4F0FDE1349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270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246A1-3912-4270-8AE1-9C678AB13F8C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74A0F-F2BE-49DE-9FD8-4F0FDE1349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807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3246A1-3912-4270-8AE1-9C678AB13F8C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974A0F-F2BE-49DE-9FD8-4F0FDE1349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46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0.jpe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11" Type="http://schemas.openxmlformats.org/officeDocument/2006/relationships/image" Target="../media/image25.png"/><Relationship Id="rId5" Type="http://schemas.openxmlformats.org/officeDocument/2006/relationships/image" Target="../media/image21.jpeg"/><Relationship Id="rId10" Type="http://schemas.openxmlformats.org/officeDocument/2006/relationships/image" Target="../media/image24.png"/><Relationship Id="rId4" Type="http://schemas.openxmlformats.org/officeDocument/2006/relationships/image" Target="../media/image1.png"/><Relationship Id="rId9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6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2.wdp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"/>
          <p:cNvSpPr/>
          <p:nvPr/>
        </p:nvSpPr>
        <p:spPr>
          <a:xfrm>
            <a:off x="0" y="0"/>
            <a:ext cx="9144000" cy="1188132"/>
          </a:xfrm>
          <a:prstGeom prst="rect">
            <a:avLst/>
          </a:prstGeom>
          <a:solidFill>
            <a:srgbClr val="0080B9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it-IT" sz="1928" kern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372312"/>
            <a:ext cx="4301970" cy="6538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6" name="TextBox 18"/>
          <p:cNvSpPr txBox="1"/>
          <p:nvPr/>
        </p:nvSpPr>
        <p:spPr>
          <a:xfrm>
            <a:off x="2478671" y="2816912"/>
            <a:ext cx="44949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i="1" dirty="0"/>
              <a:t>Casado-Palacios, M.</a:t>
            </a:r>
            <a:r>
              <a:rPr lang="it-IT" i="1" baseline="30000" dirty="0"/>
              <a:t>1,2</a:t>
            </a:r>
            <a:r>
              <a:rPr lang="it-IT" i="1" dirty="0"/>
              <a:t>; Campus C.,</a:t>
            </a:r>
            <a:r>
              <a:rPr lang="it-IT" baseline="30000" dirty="0"/>
              <a:t> 1</a:t>
            </a:r>
            <a:r>
              <a:rPr lang="it-IT" i="1" dirty="0"/>
              <a:t>; Gori, M.</a:t>
            </a:r>
            <a:r>
              <a:rPr lang="it-IT" baseline="30000" dirty="0"/>
              <a:t>1</a:t>
            </a:r>
          </a:p>
          <a:p>
            <a:pPr algn="ctr"/>
            <a:endParaRPr lang="it-IT" baseline="30000" dirty="0"/>
          </a:p>
          <a:p>
            <a:pPr algn="ctr">
              <a:lnSpc>
                <a:spcPct val="150000"/>
              </a:lnSpc>
            </a:pPr>
            <a:r>
              <a:rPr lang="it-IT" sz="1200" i="1" baseline="30000" dirty="0"/>
              <a:t>1</a:t>
            </a:r>
            <a:r>
              <a:rPr lang="it-IT" sz="1200" i="1" dirty="0"/>
              <a:t> Istituto Italiano di Tecnologia</a:t>
            </a:r>
            <a:endParaRPr lang="en-US" sz="1200" i="1" dirty="0"/>
          </a:p>
          <a:p>
            <a:pPr algn="ctr">
              <a:lnSpc>
                <a:spcPct val="100000"/>
              </a:lnSpc>
            </a:pPr>
            <a:r>
              <a:rPr lang="it-IT" sz="1200" i="1" baseline="30000" dirty="0"/>
              <a:t>2</a:t>
            </a:r>
            <a:r>
              <a:rPr lang="it-IT" sz="1200" i="1" dirty="0"/>
              <a:t> Università Degli Studi di Genova</a:t>
            </a:r>
            <a:endParaRPr lang="en-US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74" b="13321"/>
          <a:stretch/>
        </p:blipFill>
        <p:spPr bwMode="auto">
          <a:xfrm>
            <a:off x="-335" y="378042"/>
            <a:ext cx="1393690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" name="TextBox 16"/>
          <p:cNvSpPr txBox="1"/>
          <p:nvPr/>
        </p:nvSpPr>
        <p:spPr>
          <a:xfrm>
            <a:off x="520382" y="1510229"/>
            <a:ext cx="81032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b="1" dirty="0"/>
              <a:t>Multisensory spatial processing of dynamic stimuli in sighted and in blind individuals </a:t>
            </a:r>
          </a:p>
        </p:txBody>
      </p:sp>
      <p:pic>
        <p:nvPicPr>
          <p:cNvPr id="1027" name="Picture 3" descr="LogoU-VIP"/>
          <p:cNvPicPr>
            <a:picLocks noChangeAspect="1" noChangeArrowheads="1"/>
          </p:cNvPicPr>
          <p:nvPr/>
        </p:nvPicPr>
        <p:blipFill>
          <a:blip r:embed="rId4" cstate="print"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99339"/>
            <a:ext cx="3043220" cy="701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Le azioni concrete per contrastare Covid-19 di Unig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2270" y="5261502"/>
            <a:ext cx="1078741" cy="657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36396" y="5594103"/>
            <a:ext cx="912714" cy="30152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367078" y="503257"/>
            <a:ext cx="31863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200" b="1" dirty="0">
                <a:solidFill>
                  <a:srgbClr val="0080B9"/>
                </a:solidFill>
              </a:rPr>
              <a:t>XXVII Congresso AIP – Sezione Sperimentale </a:t>
            </a:r>
          </a:p>
          <a:p>
            <a:pPr algn="just"/>
            <a:r>
              <a:rPr lang="it-IT" sz="1200" b="1" dirty="0">
                <a:solidFill>
                  <a:srgbClr val="0080B9"/>
                </a:solidFill>
              </a:rPr>
              <a:t>8-10 settembre 2021</a:t>
            </a:r>
            <a:endParaRPr lang="en-US" sz="1200" dirty="0">
              <a:solidFill>
                <a:srgbClr val="0080B9"/>
              </a:solidFill>
            </a:endParaRPr>
          </a:p>
        </p:txBody>
      </p:sp>
      <p:cxnSp>
        <p:nvCxnSpPr>
          <p:cNvPr id="13" name="Straight Connector 5"/>
          <p:cNvCxnSpPr>
            <a:cxnSpLocks/>
          </p:cNvCxnSpPr>
          <p:nvPr/>
        </p:nvCxnSpPr>
        <p:spPr>
          <a:xfrm>
            <a:off x="-1" y="1026114"/>
            <a:ext cx="9144000" cy="0"/>
          </a:xfrm>
          <a:prstGeom prst="line">
            <a:avLst/>
          </a:prstGeom>
          <a:noFill/>
          <a:ln w="9525" cap="flat" cmpd="sng" algn="ctr">
            <a:solidFill>
              <a:sysClr val="window" lastClr="FFFFFF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CBA4410B-CC2D-4CE1-A12D-BB4DA33395E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6291023"/>
            <a:ext cx="8949704" cy="56697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0CF780D-2557-43E4-B819-A72AB70C5366}"/>
              </a:ext>
            </a:extLst>
          </p:cNvPr>
          <p:cNvPicPr/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251520" y="3604290"/>
            <a:ext cx="1710000" cy="10152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04511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ustomShape 1">
            <a:extLst>
              <a:ext uri="{FF2B5EF4-FFF2-40B4-BE49-F238E27FC236}">
                <a16:creationId xmlns:a16="http://schemas.microsoft.com/office/drawing/2014/main" id="{DECBF962-E59B-4040-A2CA-328F69680E26}"/>
              </a:ext>
            </a:extLst>
          </p:cNvPr>
          <p:cNvSpPr/>
          <p:nvPr/>
        </p:nvSpPr>
        <p:spPr>
          <a:xfrm>
            <a:off x="76034" y="324192"/>
            <a:ext cx="6769344" cy="62864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>
              <a:lnSpc>
                <a:spcPct val="100000"/>
              </a:lnSpc>
            </a:pPr>
            <a:endParaRPr lang="en-US" sz="1996" spc="-1" dirty="0">
              <a:latin typeface="Arial"/>
            </a:endParaRPr>
          </a:p>
        </p:txBody>
      </p:sp>
      <p:sp>
        <p:nvSpPr>
          <p:cNvPr id="22" name="Rectangle 3">
            <a:extLst>
              <a:ext uri="{FF2B5EF4-FFF2-40B4-BE49-F238E27FC236}">
                <a16:creationId xmlns:a16="http://schemas.microsoft.com/office/drawing/2014/main" id="{B4E2442C-83CA-48A3-A4DB-C6FC5970DE02}"/>
              </a:ext>
            </a:extLst>
          </p:cNvPr>
          <p:cNvSpPr/>
          <p:nvPr/>
        </p:nvSpPr>
        <p:spPr>
          <a:xfrm>
            <a:off x="1" y="-27384"/>
            <a:ext cx="9144000" cy="473954"/>
          </a:xfrm>
          <a:prstGeom prst="rect">
            <a:avLst/>
          </a:prstGeom>
          <a:solidFill>
            <a:srgbClr val="0080B9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1"/>
            <a:r>
              <a:rPr lang="it-IT" sz="2400" b="1" spc="-1" dirty="0">
                <a:solidFill>
                  <a:schemeClr val="bg1"/>
                </a:solidFill>
              </a:rPr>
              <a:t>Results</a:t>
            </a:r>
            <a:endParaRPr lang="en-US" sz="3200" b="1" spc="-1" dirty="0">
              <a:solidFill>
                <a:schemeClr val="bg1"/>
              </a:solidFill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FF0C8089-72A5-4C9E-967C-806E236DB912}"/>
              </a:ext>
            </a:extLst>
          </p:cNvPr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7884368" y="446570"/>
            <a:ext cx="1163461" cy="690728"/>
          </a:xfrm>
          <a:prstGeom prst="rect">
            <a:avLst/>
          </a:prstGeom>
          <a:ln>
            <a:noFill/>
          </a:ln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5C84EE9-403C-433D-A979-623EA000AEC2}"/>
              </a:ext>
            </a:extLst>
          </p:cNvPr>
          <p:cNvSpPr/>
          <p:nvPr/>
        </p:nvSpPr>
        <p:spPr>
          <a:xfrm>
            <a:off x="0" y="468872"/>
            <a:ext cx="1907704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400" b="1" dirty="0">
                <a:latin typeface="Calibri" panose="020F0502020204030204" pitchFamily="34" charset="0"/>
              </a:rPr>
              <a:t>	JND</a:t>
            </a:r>
            <a:endParaRPr lang="en-US" sz="1633" b="1" dirty="0">
              <a:latin typeface="Calibri" panose="020F050202020403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E398E91-F6C0-4EEE-A2AD-DD9D0F4AB517}"/>
              </a:ext>
            </a:extLst>
          </p:cNvPr>
          <p:cNvSpPr/>
          <p:nvPr/>
        </p:nvSpPr>
        <p:spPr>
          <a:xfrm>
            <a:off x="6229441" y="1492512"/>
            <a:ext cx="806120" cy="33855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1600" b="1" dirty="0">
                <a:latin typeface="Calibri" panose="020F0502020204030204" pitchFamily="34" charset="0"/>
              </a:rPr>
              <a:t>Faster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F18F609-A3A9-4D26-9063-A17F7B141FEA}"/>
              </a:ext>
            </a:extLst>
          </p:cNvPr>
          <p:cNvSpPr/>
          <p:nvPr/>
        </p:nvSpPr>
        <p:spPr>
          <a:xfrm>
            <a:off x="2412391" y="468871"/>
            <a:ext cx="4432987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dirty="0">
                <a:latin typeface="Calibri" panose="020F0502020204030204" pitchFamily="34" charset="0"/>
              </a:rPr>
              <a:t>Sighted (S) VS Blind (B)</a:t>
            </a:r>
            <a:endParaRPr lang="en-US" sz="2800" b="1" dirty="0">
              <a:latin typeface="Calibri" panose="020F050202020403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2E2BFEA-9905-47A4-8EFF-69B6CC8C5E81}"/>
              </a:ext>
            </a:extLst>
          </p:cNvPr>
          <p:cNvSpPr/>
          <p:nvPr/>
        </p:nvSpPr>
        <p:spPr>
          <a:xfrm>
            <a:off x="1852394" y="1492512"/>
            <a:ext cx="806120" cy="33855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1600" b="1" dirty="0">
                <a:latin typeface="Calibri" panose="020F0502020204030204" pitchFamily="34" charset="0"/>
              </a:rPr>
              <a:t>Slower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A79CC29-0643-4193-9B31-DE83F91DF97A}"/>
              </a:ext>
            </a:extLst>
          </p:cNvPr>
          <p:cNvSpPr/>
          <p:nvPr/>
        </p:nvSpPr>
        <p:spPr>
          <a:xfrm>
            <a:off x="1312289" y="5939168"/>
            <a:ext cx="7062433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it-IT" dirty="0"/>
              <a:t>Group effect (</a:t>
            </a:r>
            <a:r>
              <a:rPr lang="it-IT" dirty="0" err="1"/>
              <a:t>blind</a:t>
            </a:r>
            <a:r>
              <a:rPr lang="it-IT" dirty="0"/>
              <a:t> </a:t>
            </a:r>
            <a:r>
              <a:rPr lang="it-IT" dirty="0" err="1"/>
              <a:t>less</a:t>
            </a:r>
            <a:r>
              <a:rPr lang="it-IT" dirty="0"/>
              <a:t> </a:t>
            </a:r>
            <a:r>
              <a:rPr lang="it-IT" dirty="0" err="1"/>
              <a:t>precised</a:t>
            </a:r>
            <a:r>
              <a:rPr lang="it-IT" dirty="0"/>
              <a:t> </a:t>
            </a:r>
            <a:r>
              <a:rPr lang="it-IT" dirty="0" err="1"/>
              <a:t>than</a:t>
            </a:r>
            <a:r>
              <a:rPr lang="it-IT" dirty="0"/>
              <a:t> </a:t>
            </a:r>
            <a:r>
              <a:rPr lang="it-IT" dirty="0" err="1"/>
              <a:t>sighted</a:t>
            </a:r>
            <a:r>
              <a:rPr lang="it-IT" dirty="0"/>
              <a:t>)</a:t>
            </a:r>
          </a:p>
          <a:p>
            <a:r>
              <a:rPr lang="en-US" dirty="0"/>
              <a:t>Velocity effect </a:t>
            </a:r>
            <a:r>
              <a:rPr lang="it-IT" dirty="0"/>
              <a:t>(</a:t>
            </a:r>
            <a:r>
              <a:rPr lang="it-IT" dirty="0" err="1"/>
              <a:t>less</a:t>
            </a:r>
            <a:r>
              <a:rPr lang="it-IT" dirty="0"/>
              <a:t> </a:t>
            </a:r>
            <a:r>
              <a:rPr lang="it-IT" dirty="0" err="1"/>
              <a:t>precision</a:t>
            </a:r>
            <a:r>
              <a:rPr lang="it-IT" dirty="0"/>
              <a:t> in the </a:t>
            </a:r>
            <a:r>
              <a:rPr lang="it-IT" dirty="0" err="1"/>
              <a:t>faster</a:t>
            </a:r>
            <a:r>
              <a:rPr lang="it-IT" dirty="0"/>
              <a:t> </a:t>
            </a:r>
            <a:r>
              <a:rPr lang="it-IT" dirty="0" err="1"/>
              <a:t>velocity</a:t>
            </a:r>
            <a:r>
              <a:rPr lang="it-IT" dirty="0"/>
              <a:t> </a:t>
            </a:r>
            <a:r>
              <a:rPr lang="it-IT" dirty="0" err="1"/>
              <a:t>than</a:t>
            </a:r>
            <a:r>
              <a:rPr lang="it-IT" dirty="0"/>
              <a:t> the </a:t>
            </a:r>
            <a:r>
              <a:rPr lang="it-IT" dirty="0" err="1"/>
              <a:t>slowe</a:t>
            </a:r>
            <a:r>
              <a:rPr lang="it-IT" dirty="0"/>
              <a:t> one)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5BBFB42-1438-4CF9-ABBD-EF943752A88C}"/>
              </a:ext>
            </a:extLst>
          </p:cNvPr>
          <p:cNvSpPr/>
          <p:nvPr/>
        </p:nvSpPr>
        <p:spPr>
          <a:xfrm>
            <a:off x="2841635" y="888143"/>
            <a:ext cx="815679" cy="3436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33" b="1" dirty="0">
                <a:latin typeface="Calibri" panose="020F0502020204030204" pitchFamily="34" charset="0"/>
                <a:cs typeface="Calibri" panose="020F0502020204030204" pitchFamily="34" charset="0"/>
              </a:rPr>
              <a:t>N=13</a:t>
            </a:r>
            <a:endParaRPr lang="it-IT" sz="1633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F285B60-5E94-4AC9-B936-003C925AAA4D}"/>
              </a:ext>
            </a:extLst>
          </p:cNvPr>
          <p:cNvSpPr/>
          <p:nvPr/>
        </p:nvSpPr>
        <p:spPr>
          <a:xfrm>
            <a:off x="4843506" y="906254"/>
            <a:ext cx="815679" cy="3436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33" b="1" dirty="0">
                <a:latin typeface="Calibri" panose="020F0502020204030204" pitchFamily="34" charset="0"/>
                <a:cs typeface="Calibri" panose="020F0502020204030204" pitchFamily="34" charset="0"/>
              </a:rPr>
              <a:t>N=10</a:t>
            </a:r>
            <a:endParaRPr lang="it-IT" sz="1633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2BEB185-3B76-4488-9248-2DE8280BB6C9}"/>
              </a:ext>
            </a:extLst>
          </p:cNvPr>
          <p:cNvGrpSpPr/>
          <p:nvPr/>
        </p:nvGrpSpPr>
        <p:grpSpPr>
          <a:xfrm>
            <a:off x="251299" y="1946856"/>
            <a:ext cx="4008311" cy="3722100"/>
            <a:chOff x="251299" y="1946856"/>
            <a:chExt cx="4008311" cy="3722100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C7EAAB59-4A27-4B1C-AB04-7A7C11CBA7DF}"/>
                </a:ext>
              </a:extLst>
            </p:cNvPr>
            <p:cNvGrpSpPr/>
            <p:nvPr/>
          </p:nvGrpSpPr>
          <p:grpSpPr>
            <a:xfrm>
              <a:off x="251299" y="1946856"/>
              <a:ext cx="4008311" cy="3722100"/>
              <a:chOff x="251299" y="1946856"/>
              <a:chExt cx="4008311" cy="3722100"/>
            </a:xfrm>
          </p:grpSpPr>
          <p:grpSp>
            <p:nvGrpSpPr>
              <p:cNvPr id="4" name="Group 3">
                <a:extLst>
                  <a:ext uri="{FF2B5EF4-FFF2-40B4-BE49-F238E27FC236}">
                    <a16:creationId xmlns:a16="http://schemas.microsoft.com/office/drawing/2014/main" id="{9EF14166-E819-4500-9EA8-652490D9DF56}"/>
                  </a:ext>
                </a:extLst>
              </p:cNvPr>
              <p:cNvGrpSpPr/>
              <p:nvPr/>
            </p:nvGrpSpPr>
            <p:grpSpPr>
              <a:xfrm>
                <a:off x="565230" y="1946856"/>
                <a:ext cx="3694380" cy="3722100"/>
                <a:chOff x="565230" y="1946856"/>
                <a:chExt cx="3694380" cy="3722100"/>
              </a:xfrm>
            </p:grpSpPr>
            <p:pic>
              <p:nvPicPr>
                <p:cNvPr id="3076" name="Picture 4">
                  <a:extLst>
                    <a:ext uri="{FF2B5EF4-FFF2-40B4-BE49-F238E27FC236}">
                      <a16:creationId xmlns:a16="http://schemas.microsoft.com/office/drawing/2014/main" id="{590DF087-D6D7-4DF8-A052-ED0130D0897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 bwMode="auto">
                <a:xfrm>
                  <a:off x="565230" y="1946856"/>
                  <a:ext cx="3694322" cy="37221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7ABE1DB7-76EE-483C-961B-758BBF711217}"/>
                    </a:ext>
                  </a:extLst>
                </p:cNvPr>
                <p:cNvSpPr txBox="1"/>
                <p:nvPr/>
              </p:nvSpPr>
              <p:spPr>
                <a:xfrm>
                  <a:off x="1019250" y="5216918"/>
                  <a:ext cx="3240360" cy="36933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it-IT" dirty="0"/>
                    <a:t>          A                  T                 AT</a:t>
                  </a:r>
                </a:p>
              </p:txBody>
            </p:sp>
            <p:pic>
              <p:nvPicPr>
                <p:cNvPr id="16" name="Picture 15">
                  <a:extLst>
                    <a:ext uri="{FF2B5EF4-FFF2-40B4-BE49-F238E27FC236}">
                      <a16:creationId xmlns:a16="http://schemas.microsoft.com/office/drawing/2014/main" id="{FCD4B2F4-4CF1-4D72-8018-4CB3CDF3054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80471" t="12110" r="3851" b="72430"/>
                <a:stretch/>
              </p:blipFill>
              <p:spPr bwMode="auto">
                <a:xfrm>
                  <a:off x="2673411" y="1983544"/>
                  <a:ext cx="1152128" cy="81144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AB8EC221-BC2A-493D-B2AE-EB67783399C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843" r="91782" b="31341"/>
              <a:stretch/>
            </p:blipFill>
            <p:spPr>
              <a:xfrm>
                <a:off x="251299" y="2546812"/>
                <a:ext cx="332105" cy="2146360"/>
              </a:xfrm>
              <a:prstGeom prst="rect">
                <a:avLst/>
              </a:prstGeom>
            </p:spPr>
          </p:pic>
        </p:grp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F8FF0141-ABB5-43BC-B745-EB9A0F56BE22}"/>
                </a:ext>
              </a:extLst>
            </p:cNvPr>
            <p:cNvSpPr/>
            <p:nvPr/>
          </p:nvSpPr>
          <p:spPr>
            <a:xfrm>
              <a:off x="2289815" y="3624507"/>
              <a:ext cx="436537" cy="53905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903" b="1" dirty="0"/>
                <a:t>*</a:t>
              </a:r>
            </a:p>
          </p:txBody>
        </p: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6591BEE-882F-49B6-8CDB-CF6050E79272}"/>
                </a:ext>
              </a:extLst>
            </p:cNvPr>
            <p:cNvCxnSpPr>
              <a:cxnSpLocks/>
            </p:cNvCxnSpPr>
            <p:nvPr/>
          </p:nvCxnSpPr>
          <p:spPr>
            <a:xfrm>
              <a:off x="1452279" y="4005064"/>
              <a:ext cx="2111608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8DABC6BB-383B-42C6-9A55-7364029AECDC}"/>
                </a:ext>
              </a:extLst>
            </p:cNvPr>
            <p:cNvCxnSpPr>
              <a:cxnSpLocks/>
            </p:cNvCxnSpPr>
            <p:nvPr/>
          </p:nvCxnSpPr>
          <p:spPr>
            <a:xfrm>
              <a:off x="2517276" y="4365104"/>
              <a:ext cx="1046611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0505DDFD-6CD1-49D4-BE14-515ABB3AD635}"/>
                </a:ext>
              </a:extLst>
            </p:cNvPr>
            <p:cNvSpPr/>
            <p:nvPr/>
          </p:nvSpPr>
          <p:spPr>
            <a:xfrm>
              <a:off x="2840871" y="4028506"/>
              <a:ext cx="399420" cy="53905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903" b="1" dirty="0"/>
                <a:t>*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591E817D-F219-4BD0-BCEB-298B6200C19A}"/>
              </a:ext>
            </a:extLst>
          </p:cNvPr>
          <p:cNvGrpSpPr/>
          <p:nvPr/>
        </p:nvGrpSpPr>
        <p:grpSpPr>
          <a:xfrm>
            <a:off x="4584944" y="1888013"/>
            <a:ext cx="4095115" cy="3780942"/>
            <a:chOff x="4584944" y="1888013"/>
            <a:chExt cx="4095115" cy="3780942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2344C7BD-0750-45EF-A20D-CFAFC8FF0841}"/>
                </a:ext>
              </a:extLst>
            </p:cNvPr>
            <p:cNvGrpSpPr/>
            <p:nvPr/>
          </p:nvGrpSpPr>
          <p:grpSpPr>
            <a:xfrm>
              <a:off x="4584944" y="1946856"/>
              <a:ext cx="4095115" cy="3722099"/>
              <a:chOff x="4584944" y="1946856"/>
              <a:chExt cx="4095115" cy="3722099"/>
            </a:xfrm>
          </p:grpSpPr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0AD8ABC1-8165-47EF-AD53-1DA661917864}"/>
                  </a:ext>
                </a:extLst>
              </p:cNvPr>
              <p:cNvGrpSpPr/>
              <p:nvPr/>
            </p:nvGrpSpPr>
            <p:grpSpPr>
              <a:xfrm>
                <a:off x="4866732" y="1946856"/>
                <a:ext cx="3813327" cy="3722099"/>
                <a:chOff x="4881498" y="1952561"/>
                <a:chExt cx="3813327" cy="3722099"/>
              </a:xfrm>
            </p:grpSpPr>
            <p:pic>
              <p:nvPicPr>
                <p:cNvPr id="3074" name="Picture 2">
                  <a:extLst>
                    <a:ext uri="{FF2B5EF4-FFF2-40B4-BE49-F238E27FC236}">
                      <a16:creationId xmlns:a16="http://schemas.microsoft.com/office/drawing/2014/main" id="{80EC8089-05C3-4D77-AAEC-CA39810EA0E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 bwMode="auto">
                <a:xfrm>
                  <a:off x="4881498" y="1952561"/>
                  <a:ext cx="3813327" cy="372209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8" name="Picture 17">
                  <a:extLst>
                    <a:ext uri="{FF2B5EF4-FFF2-40B4-BE49-F238E27FC236}">
                      <a16:creationId xmlns:a16="http://schemas.microsoft.com/office/drawing/2014/main" id="{9213EEB3-7FC1-4C27-8579-ACFF8918EC26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80471" t="12110" r="3851" b="72430"/>
                <a:stretch/>
              </p:blipFill>
              <p:spPr bwMode="auto">
                <a:xfrm>
                  <a:off x="7298517" y="1983544"/>
                  <a:ext cx="1152128" cy="81144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AE032417-2A38-4A33-BB38-147EC65DA156}"/>
                    </a:ext>
                  </a:extLst>
                </p:cNvPr>
                <p:cNvSpPr txBox="1"/>
                <p:nvPr/>
              </p:nvSpPr>
              <p:spPr>
                <a:xfrm>
                  <a:off x="5406085" y="5305328"/>
                  <a:ext cx="3240360" cy="36933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it-IT" dirty="0"/>
                    <a:t>          A                  T                 AT</a:t>
                  </a:r>
                </a:p>
              </p:txBody>
            </p:sp>
          </p:grpSp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429E453D-7D09-463C-87EB-2528B07FFEB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843" r="91782" b="31341"/>
              <a:stretch/>
            </p:blipFill>
            <p:spPr>
              <a:xfrm>
                <a:off x="4584944" y="2546812"/>
                <a:ext cx="332105" cy="2146360"/>
              </a:xfrm>
              <a:prstGeom prst="rect">
                <a:avLst/>
              </a:prstGeom>
            </p:spPr>
          </p:pic>
        </p:grp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F31404AE-B9C3-46E8-A2E4-6BFF5AB24115}"/>
                </a:ext>
              </a:extLst>
            </p:cNvPr>
            <p:cNvCxnSpPr>
              <a:cxnSpLocks/>
            </p:cNvCxnSpPr>
            <p:nvPr/>
          </p:nvCxnSpPr>
          <p:spPr>
            <a:xfrm>
              <a:off x="6156176" y="2204864"/>
              <a:ext cx="689202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5015AD8F-BFD6-4F73-85A0-AB7EE408CA5F}"/>
                </a:ext>
              </a:extLst>
            </p:cNvPr>
            <p:cNvSpPr/>
            <p:nvPr/>
          </p:nvSpPr>
          <p:spPr>
            <a:xfrm>
              <a:off x="6283657" y="1888013"/>
              <a:ext cx="436537" cy="53905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903" b="1" dirty="0"/>
                <a:t>*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345623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">
            <a:extLst>
              <a:ext uri="{FF2B5EF4-FFF2-40B4-BE49-F238E27FC236}">
                <a16:creationId xmlns:a16="http://schemas.microsoft.com/office/drawing/2014/main" id="{81099C2B-3F3C-46D5-9218-98FECAC4AE64}"/>
              </a:ext>
            </a:extLst>
          </p:cNvPr>
          <p:cNvSpPr/>
          <p:nvPr/>
        </p:nvSpPr>
        <p:spPr>
          <a:xfrm>
            <a:off x="1" y="-27384"/>
            <a:ext cx="9144000" cy="473954"/>
          </a:xfrm>
          <a:prstGeom prst="rect">
            <a:avLst/>
          </a:prstGeom>
          <a:solidFill>
            <a:srgbClr val="0080B9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/>
            <a:r>
              <a:rPr lang="en-US" sz="2400" b="1" spc="-1" dirty="0">
                <a:solidFill>
                  <a:schemeClr val="bg1"/>
                </a:solidFill>
              </a:rPr>
              <a:t>	</a:t>
            </a:r>
            <a:r>
              <a:rPr lang="en-US" sz="2400" b="1" spc="-1" dirty="0" err="1">
                <a:solidFill>
                  <a:schemeClr val="bg1"/>
                </a:solidFill>
              </a:rPr>
              <a:t>Conclusioni</a:t>
            </a:r>
            <a:r>
              <a:rPr lang="en-US" sz="2400" b="1" spc="-1" dirty="0">
                <a:solidFill>
                  <a:schemeClr val="bg1"/>
                </a:solidFill>
              </a:rPr>
              <a:t> </a:t>
            </a:r>
            <a:r>
              <a:rPr lang="en-US" sz="2400" b="1" spc="-1" dirty="0" err="1">
                <a:solidFill>
                  <a:schemeClr val="bg1"/>
                </a:solidFill>
              </a:rPr>
              <a:t>generali</a:t>
            </a:r>
            <a:endParaRPr lang="en-US" sz="3200" b="1" spc="-1" dirty="0">
              <a:solidFill>
                <a:schemeClr val="bg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ABB3FE9-56D4-4F62-B497-F84DD836C5BB}"/>
              </a:ext>
            </a:extLst>
          </p:cNvPr>
          <p:cNvSpPr/>
          <p:nvPr/>
        </p:nvSpPr>
        <p:spPr>
          <a:xfrm>
            <a:off x="578740" y="5869442"/>
            <a:ext cx="7632848" cy="5539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es-ES" dirty="0"/>
              <a:t>Some authors suggest a worse precision in the perception of faster movements </a:t>
            </a:r>
            <a:r>
              <a:rPr lang="it-IT" sz="12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(e.g. Senna et al., 2015) 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C9E1A8DB-93C7-4E21-B566-D148563BD534}"/>
              </a:ext>
            </a:extLst>
          </p:cNvPr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7884368" y="446570"/>
            <a:ext cx="1163461" cy="690728"/>
          </a:xfrm>
          <a:prstGeom prst="rect">
            <a:avLst/>
          </a:prstGeom>
          <a:ln>
            <a:noFill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A6CD6E2-D03B-42A5-BFA5-5A7DE33EDFEB}"/>
              </a:ext>
            </a:extLst>
          </p:cNvPr>
          <p:cNvSpPr/>
          <p:nvPr/>
        </p:nvSpPr>
        <p:spPr>
          <a:xfrm>
            <a:off x="277970" y="914711"/>
            <a:ext cx="793361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+mj-lt"/>
              <a:buAutoNum type="arabicPeriod"/>
              <a:defRPr/>
            </a:pPr>
            <a:r>
              <a:rPr lang="en-US" sz="2200" dirty="0"/>
              <a:t>There is a benefit in the performance when tactile and audio information are provided simultaneously for sighted individuals.</a:t>
            </a:r>
            <a:br>
              <a:rPr lang="en-US" sz="2200" dirty="0"/>
            </a:br>
            <a:r>
              <a:rPr lang="en-US" sz="2200" dirty="0"/>
              <a:t> </a:t>
            </a:r>
            <a:br>
              <a:rPr lang="it-IT" sz="2200" dirty="0"/>
            </a:br>
            <a:endParaRPr lang="it-IT" sz="2200" dirty="0"/>
          </a:p>
          <a:p>
            <a:pPr marL="457200" lvl="0" indent="-457200">
              <a:buFont typeface="+mj-lt"/>
              <a:buAutoNum type="arabicPeriod"/>
              <a:defRPr/>
            </a:pPr>
            <a:endParaRPr lang="en-US" sz="2200" dirty="0"/>
          </a:p>
          <a:p>
            <a:pPr marL="457200" lvl="0" indent="-457200">
              <a:buFont typeface="+mj-lt"/>
              <a:buAutoNum type="arabicPeriod"/>
              <a:defRPr/>
            </a:pPr>
            <a:endParaRPr lang="it-IT" sz="2200" dirty="0"/>
          </a:p>
          <a:p>
            <a:pPr marL="457200" lvl="0" indent="-457200">
              <a:buFont typeface="+mj-lt"/>
              <a:buAutoNum type="arabicPeriod"/>
              <a:defRPr/>
            </a:pPr>
            <a:r>
              <a:rPr lang="en-US" sz="2200" dirty="0"/>
              <a:t>Blind individuals do not beneficiate of the bimodal condition.</a:t>
            </a:r>
          </a:p>
          <a:p>
            <a:pPr marL="457200" lvl="0" indent="-457200">
              <a:buFont typeface="+mj-lt"/>
              <a:buAutoNum type="arabicPeriod"/>
              <a:defRPr/>
            </a:pPr>
            <a:endParaRPr lang="en-US" sz="2200" dirty="0"/>
          </a:p>
          <a:p>
            <a:pPr marL="457200" lvl="0" indent="-457200">
              <a:buFont typeface="+mj-lt"/>
              <a:buAutoNum type="arabicPeriod"/>
              <a:defRPr/>
            </a:pPr>
            <a:endParaRPr lang="en-US" sz="2200" dirty="0"/>
          </a:p>
          <a:p>
            <a:pPr marL="457200" lvl="0" indent="-457200">
              <a:buFont typeface="+mj-lt"/>
              <a:buAutoNum type="arabicPeriod"/>
              <a:defRPr/>
            </a:pPr>
            <a:endParaRPr lang="en-US" sz="2200" dirty="0"/>
          </a:p>
          <a:p>
            <a:pPr marL="457200" lvl="0" indent="-457200">
              <a:buFont typeface="+mj-lt"/>
              <a:buAutoNum type="arabicPeriod"/>
              <a:defRPr/>
            </a:pPr>
            <a:endParaRPr lang="en-US" sz="2200" dirty="0"/>
          </a:p>
          <a:p>
            <a:pPr marL="457200" lvl="0" indent="-457200">
              <a:buFont typeface="+mj-lt"/>
              <a:buAutoNum type="arabicPeriod"/>
              <a:defRPr/>
            </a:pPr>
            <a:endParaRPr lang="it-IT" sz="2200" dirty="0"/>
          </a:p>
          <a:p>
            <a:pPr marL="457200" lvl="0" indent="-457200">
              <a:buFont typeface="+mj-lt"/>
              <a:buAutoNum type="arabicPeriod"/>
              <a:defRPr/>
            </a:pPr>
            <a:r>
              <a:rPr lang="en-US" sz="2200" dirty="0"/>
              <a:t>Worse performance for both groups for the faster condition, being the blind participants even more affected than sighted.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AD53D7D-8FBE-4977-8E37-582ADE8485C8}"/>
              </a:ext>
            </a:extLst>
          </p:cNvPr>
          <p:cNvSpPr/>
          <p:nvPr/>
        </p:nvSpPr>
        <p:spPr>
          <a:xfrm>
            <a:off x="578740" y="3558671"/>
            <a:ext cx="7632848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es-ES" dirty="0"/>
              <a:t>Blind individuals do not activate automatically  an external coordinates for the processing of sensory stimulus, which might be responsible of a reduced multisensory integration </a:t>
            </a:r>
            <a:r>
              <a:rPr lang="it-IT" sz="1200" dirty="0"/>
              <a:t>(e.g. </a:t>
            </a:r>
            <a:r>
              <a:rPr lang="it-IT" sz="1200" dirty="0" err="1"/>
              <a:t>Crollen</a:t>
            </a:r>
            <a:r>
              <a:rPr lang="it-IT" sz="1200" dirty="0"/>
              <a:t> et al., 2019)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F5D7297-6678-44A5-A1CF-8C5ABBC51954}"/>
              </a:ext>
            </a:extLst>
          </p:cNvPr>
          <p:cNvSpPr/>
          <p:nvPr/>
        </p:nvSpPr>
        <p:spPr>
          <a:xfrm>
            <a:off x="578741" y="1775026"/>
            <a:ext cx="7632848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/>
              <a:t>The worse performance on the audio modality for the faster condition might lead to a tactile dominance during the task </a:t>
            </a:r>
            <a:r>
              <a:rPr lang="en-US" dirty="0">
                <a:sym typeface="Wingdings" panose="05000000000000000000" pitchFamily="2" charset="2"/>
              </a:rPr>
              <a:t> no benefit when both modalities are combined.</a:t>
            </a:r>
            <a:endParaRPr lang="en-US" altLang="es-ES" dirty="0"/>
          </a:p>
        </p:txBody>
      </p:sp>
    </p:spTree>
    <p:extLst>
      <p:ext uri="{BB962C8B-B14F-4D97-AF65-F5344CB8AC3E}">
        <p14:creationId xmlns:p14="http://schemas.microsoft.com/office/powerpoint/2010/main" val="35444069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/>
          <p:nvPr/>
        </p:nvSpPr>
        <p:spPr>
          <a:xfrm>
            <a:off x="0" y="0"/>
            <a:ext cx="9144000" cy="1188132"/>
          </a:xfrm>
          <a:prstGeom prst="rect">
            <a:avLst/>
          </a:prstGeom>
          <a:solidFill>
            <a:srgbClr val="0080B9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it-IT" sz="1928" kern="0">
              <a:solidFill>
                <a:sysClr val="window" lastClr="FFFFFF"/>
              </a:solidFill>
              <a:latin typeface="Calibri"/>
            </a:endParaRPr>
          </a:p>
        </p:txBody>
      </p:sp>
      <p:cxnSp>
        <p:nvCxnSpPr>
          <p:cNvPr id="9" name="Straight Connector 5"/>
          <p:cNvCxnSpPr>
            <a:cxnSpLocks/>
          </p:cNvCxnSpPr>
          <p:nvPr/>
        </p:nvCxnSpPr>
        <p:spPr>
          <a:xfrm>
            <a:off x="-1" y="1026114"/>
            <a:ext cx="9144000" cy="0"/>
          </a:xfrm>
          <a:prstGeom prst="line">
            <a:avLst/>
          </a:prstGeom>
          <a:noFill/>
          <a:ln w="9525" cap="flat" cmpd="sng" algn="ctr">
            <a:solidFill>
              <a:sysClr val="window" lastClr="FFFFFF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TextBox 16"/>
          <p:cNvSpPr txBox="1"/>
          <p:nvPr/>
        </p:nvSpPr>
        <p:spPr>
          <a:xfrm>
            <a:off x="349882" y="270031"/>
            <a:ext cx="844423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it-IT" sz="3300" kern="0" dirty="0">
                <a:solidFill>
                  <a:sysClr val="window" lastClr="FFFFFF"/>
                </a:solidFill>
                <a:latin typeface="BlissPro" panose="02000506050000020004" pitchFamily="2" charset="0"/>
              </a:rPr>
              <a:t>Grazie per l’attenzione</a:t>
            </a:r>
          </a:p>
        </p:txBody>
      </p:sp>
      <p:pic>
        <p:nvPicPr>
          <p:cNvPr id="15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915" y="1307363"/>
            <a:ext cx="1080860" cy="1070582"/>
          </a:xfrm>
          <a:prstGeom prst="rect">
            <a:avLst/>
          </a:prstGeom>
        </p:spPr>
      </p:pic>
      <p:sp>
        <p:nvSpPr>
          <p:cNvPr id="16" name="TextBox 18"/>
          <p:cNvSpPr txBox="1"/>
          <p:nvPr/>
        </p:nvSpPr>
        <p:spPr>
          <a:xfrm>
            <a:off x="3304255" y="2397795"/>
            <a:ext cx="16201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>
                <a:latin typeface="BlissPro" panose="02000506050000020004" pitchFamily="2" charset="0"/>
              </a:rPr>
              <a:t>Monica </a:t>
            </a:r>
          </a:p>
          <a:p>
            <a:pPr algn="ctr"/>
            <a:r>
              <a:rPr lang="en-US" sz="1400" b="1" i="1" dirty="0">
                <a:latin typeface="BlissPro" panose="02000506050000020004" pitchFamily="2" charset="0"/>
              </a:rPr>
              <a:t>Gori</a:t>
            </a:r>
            <a:endParaRPr lang="it-IT" sz="1400" b="1" i="1" dirty="0">
              <a:latin typeface="BlissPro" panose="02000506050000020004" pitchFamily="2" charset="0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9883" y="5161832"/>
            <a:ext cx="1576391" cy="972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2" descr="Le azioni concrete per contrastare Covid-19 di Unig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442" y="5280816"/>
            <a:ext cx="1106834" cy="675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3" descr="LogoU-VIP"/>
          <p:cNvPicPr>
            <a:picLocks noChangeAspect="1" noChangeArrowheads="1"/>
          </p:cNvPicPr>
          <p:nvPr/>
        </p:nvPicPr>
        <p:blipFill>
          <a:blip r:embed="rId6" cstate="print"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89" y="5356037"/>
            <a:ext cx="2827940" cy="651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Box 18"/>
          <p:cNvSpPr txBox="1"/>
          <p:nvPr/>
        </p:nvSpPr>
        <p:spPr>
          <a:xfrm>
            <a:off x="-243813" y="2397272"/>
            <a:ext cx="1620180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>
                <a:latin typeface="BlissPro" panose="02000506050000020004" pitchFamily="2" charset="0"/>
              </a:rPr>
              <a:t>Maria </a:t>
            </a:r>
          </a:p>
          <a:p>
            <a:pPr algn="ctr"/>
            <a:r>
              <a:rPr lang="en-US" sz="1400" b="1" i="1" dirty="0">
                <a:latin typeface="BlissPro" panose="02000506050000020004" pitchFamily="2" charset="0"/>
              </a:rPr>
              <a:t>Casado </a:t>
            </a:r>
          </a:p>
          <a:p>
            <a:pPr algn="ctr"/>
            <a:r>
              <a:rPr lang="en-US" sz="1400" b="1" i="1" dirty="0">
                <a:latin typeface="BlissPro" panose="02000506050000020004" pitchFamily="2" charset="0"/>
              </a:rPr>
              <a:t>Palacios</a:t>
            </a:r>
            <a:endParaRPr lang="it-IT" sz="1400" b="1" i="1" dirty="0">
              <a:latin typeface="BlissPro" panose="02000506050000020004" pitchFamily="2" charset="0"/>
            </a:endParaRPr>
          </a:p>
          <a:p>
            <a:pPr algn="ctr"/>
            <a:endParaRPr lang="it-IT" sz="1500" b="1" i="1" dirty="0">
              <a:latin typeface="BlissPro" panose="02000506050000020004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152051" y="5539874"/>
            <a:ext cx="31863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200" b="1" dirty="0">
                <a:solidFill>
                  <a:srgbClr val="0080B9"/>
                </a:solidFill>
              </a:rPr>
              <a:t>XXVII Congresso AIP – Sezione Sperimentale </a:t>
            </a:r>
          </a:p>
          <a:p>
            <a:pPr algn="just"/>
            <a:r>
              <a:rPr lang="it-IT" sz="1200" b="1" dirty="0">
                <a:solidFill>
                  <a:srgbClr val="0080B9"/>
                </a:solidFill>
              </a:rPr>
              <a:t>8-10 settembre 2021</a:t>
            </a:r>
            <a:endParaRPr lang="en-US" sz="1200" dirty="0">
              <a:solidFill>
                <a:srgbClr val="0080B9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9485" y="1455558"/>
            <a:ext cx="4196806" cy="2657249"/>
          </a:xfrm>
          <a:prstGeom prst="rect">
            <a:avLst/>
          </a:prstGeom>
        </p:spPr>
      </p:pic>
      <p:pic>
        <p:nvPicPr>
          <p:cNvPr id="30" name="Picture 3" descr="LogoU-VIP"/>
          <p:cNvPicPr>
            <a:picLocks noChangeAspect="1" noChangeArrowheads="1"/>
          </p:cNvPicPr>
          <p:nvPr/>
        </p:nvPicPr>
        <p:blipFill rotWithShape="1">
          <a:blip r:embed="rId6" cstate="print"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57" r="74070"/>
          <a:stretch/>
        </p:blipFill>
        <p:spPr bwMode="auto">
          <a:xfrm>
            <a:off x="4702824" y="1455558"/>
            <a:ext cx="733273" cy="596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TextBox 18"/>
          <p:cNvSpPr txBox="1"/>
          <p:nvPr/>
        </p:nvSpPr>
        <p:spPr>
          <a:xfrm>
            <a:off x="1511660" y="2397272"/>
            <a:ext cx="1620180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>
                <a:latin typeface="BlissPro" panose="02000506050000020004" pitchFamily="2" charset="0"/>
              </a:rPr>
              <a:t>Claudio </a:t>
            </a:r>
          </a:p>
          <a:p>
            <a:pPr algn="ctr"/>
            <a:r>
              <a:rPr lang="en-US" sz="1400" b="1" i="1" dirty="0">
                <a:latin typeface="BlissPro" panose="02000506050000020004" pitchFamily="2" charset="0"/>
              </a:rPr>
              <a:t>Campus</a:t>
            </a:r>
          </a:p>
          <a:p>
            <a:pPr algn="ctr"/>
            <a:endParaRPr lang="it-IT" sz="1500" b="1" i="1" dirty="0">
              <a:latin typeface="BlissPro" panose="02000506050000020004" pitchFamily="2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D8ABD9E-667E-4108-936B-9EA40D3F755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6291023"/>
            <a:ext cx="8949704" cy="566977"/>
          </a:xfrm>
          <a:prstGeom prst="rect">
            <a:avLst/>
          </a:prstGeom>
        </p:spPr>
      </p:pic>
      <p:pic>
        <p:nvPicPr>
          <p:cNvPr id="24" name="Picture 6">
            <a:extLst>
              <a:ext uri="{FF2B5EF4-FFF2-40B4-BE49-F238E27FC236}">
                <a16:creationId xmlns:a16="http://schemas.microsoft.com/office/drawing/2014/main" id="{C0EB54A4-7BB6-4DEA-A496-89B88FD0096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71" y="1329538"/>
            <a:ext cx="1074576" cy="1070582"/>
          </a:xfrm>
          <a:prstGeom prst="rect">
            <a:avLst/>
          </a:prstGeom>
        </p:spPr>
      </p:pic>
      <p:pic>
        <p:nvPicPr>
          <p:cNvPr id="25" name="Picture 6">
            <a:extLst>
              <a:ext uri="{FF2B5EF4-FFF2-40B4-BE49-F238E27FC236}">
                <a16:creationId xmlns:a16="http://schemas.microsoft.com/office/drawing/2014/main" id="{12E5A2A9-73E3-4855-A1CB-2649BD526BD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0278" y="1301063"/>
            <a:ext cx="1070582" cy="107058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7825A929-92BE-465E-BAF6-C2ED274587F3}"/>
              </a:ext>
            </a:extLst>
          </p:cNvPr>
          <p:cNvPicPr/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1361"/>
          <a:stretch/>
        </p:blipFill>
        <p:spPr>
          <a:xfrm>
            <a:off x="770344" y="3280774"/>
            <a:ext cx="3283565" cy="158417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577904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48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7884368" y="446570"/>
            <a:ext cx="1163461" cy="690728"/>
          </a:xfrm>
          <a:prstGeom prst="rect">
            <a:avLst/>
          </a:prstGeom>
          <a:ln>
            <a:noFill/>
          </a:ln>
        </p:spPr>
      </p:pic>
      <p:sp>
        <p:nvSpPr>
          <p:cNvPr id="3" name="AutoShape 2">
            <a:extLst>
              <a:ext uri="{FF2B5EF4-FFF2-40B4-BE49-F238E27FC236}">
                <a16:creationId xmlns:a16="http://schemas.microsoft.com/office/drawing/2014/main" id="{2168C62D-F9C3-564D-8CE9-B3C5F26276B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964254" y="3605646"/>
            <a:ext cx="207382" cy="207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2215" tIns="31107" rIns="62215" bIns="31107" numCol="1" anchor="t" anchorCtr="0" compatLnSpc="1">
            <a:prstTxWarp prst="textNoShape">
              <a:avLst/>
            </a:prstTxWarp>
          </a:bodyPr>
          <a:lstStyle/>
          <a:p>
            <a:endParaRPr lang="en-US" sz="1225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5657A630-ACDF-4F8A-97C2-69B011C52255}"/>
              </a:ext>
            </a:extLst>
          </p:cNvPr>
          <p:cNvSpPr/>
          <p:nvPr/>
        </p:nvSpPr>
        <p:spPr>
          <a:xfrm>
            <a:off x="1" y="-27384"/>
            <a:ext cx="9144000" cy="473954"/>
          </a:xfrm>
          <a:prstGeom prst="rect">
            <a:avLst/>
          </a:prstGeom>
          <a:solidFill>
            <a:srgbClr val="0080B9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/>
            <a:r>
              <a:rPr lang="en-US" sz="2400" b="1" spc="-1" dirty="0">
                <a:solidFill>
                  <a:schemeClr val="bg1"/>
                </a:solidFill>
              </a:rPr>
              <a:t>	Introduction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DFCC2FF-6CBE-4459-9AA1-05808F35EEC8}"/>
              </a:ext>
            </a:extLst>
          </p:cNvPr>
          <p:cNvSpPr/>
          <p:nvPr/>
        </p:nvSpPr>
        <p:spPr>
          <a:xfrm>
            <a:off x="2123728" y="5450943"/>
            <a:ext cx="6480720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</a:rPr>
              <a:t>These evidence suggest a reduced audio-tactile interactions in the spatial processing  due to the lack of visual input </a:t>
            </a:r>
            <a:r>
              <a:rPr lang="it-IT" sz="1200" dirty="0">
                <a:solidFill>
                  <a:prstClr val="black"/>
                </a:solidFill>
              </a:rPr>
              <a:t>(e.g. Hamilton-Fletcher et al., 2018; </a:t>
            </a:r>
            <a:r>
              <a:rPr lang="it-IT" sz="1200" dirty="0" err="1">
                <a:solidFill>
                  <a:prstClr val="black"/>
                </a:solidFill>
              </a:rPr>
              <a:t>Occelli</a:t>
            </a:r>
            <a:r>
              <a:rPr lang="it-IT" sz="1200" dirty="0">
                <a:solidFill>
                  <a:prstClr val="black"/>
                </a:solidFill>
              </a:rPr>
              <a:t> et al. 2012)</a:t>
            </a:r>
            <a:endParaRPr lang="it-IT" dirty="0"/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821E3836-7A0F-4789-B50B-4075101EDDB1}"/>
              </a:ext>
            </a:extLst>
          </p:cNvPr>
          <p:cNvSpPr/>
          <p:nvPr/>
        </p:nvSpPr>
        <p:spPr>
          <a:xfrm>
            <a:off x="5364088" y="4998556"/>
            <a:ext cx="432048" cy="308801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EC4E448-3691-4798-9CE4-769B18192453}"/>
              </a:ext>
            </a:extLst>
          </p:cNvPr>
          <p:cNvSpPr/>
          <p:nvPr/>
        </p:nvSpPr>
        <p:spPr>
          <a:xfrm>
            <a:off x="1830038" y="1222287"/>
            <a:ext cx="677441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latin typeface="Calibri" panose="020F0502020204030204" pitchFamily="34" charset="0"/>
              </a:rPr>
              <a:t>Our perception is typically enhanced when information comes from multiple senses </a:t>
            </a:r>
            <a:r>
              <a:rPr lang="en-US" dirty="0">
                <a:solidFill>
                  <a:prstClr val="black"/>
                </a:solidFill>
                <a:latin typeface="Calibri" panose="020F0502020204030204" pitchFamily="34" charset="0"/>
              </a:rPr>
              <a:t>versa</a:t>
            </a:r>
            <a:r>
              <a:rPr lang="it-IT" dirty="0">
                <a:solidFill>
                  <a:prstClr val="black"/>
                </a:solidFill>
              </a:rPr>
              <a:t>  </a:t>
            </a:r>
            <a:r>
              <a:rPr lang="it-IT" sz="1200" dirty="0">
                <a:solidFill>
                  <a:prstClr val="black"/>
                </a:solidFill>
              </a:rPr>
              <a:t>(e.g. Ernst &amp; </a:t>
            </a:r>
            <a:r>
              <a:rPr lang="en-US" sz="1200" dirty="0" err="1">
                <a:solidFill>
                  <a:prstClr val="black"/>
                </a:solidFill>
              </a:rPr>
              <a:t>Bülthoff</a:t>
            </a:r>
            <a:r>
              <a:rPr lang="en-US" sz="1200" dirty="0">
                <a:solidFill>
                  <a:prstClr val="black"/>
                </a:solidFill>
              </a:rPr>
              <a:t>, </a:t>
            </a:r>
            <a:r>
              <a:rPr lang="it-IT" sz="1200" dirty="0">
                <a:solidFill>
                  <a:prstClr val="black"/>
                </a:solidFill>
              </a:rPr>
              <a:t>2004).</a:t>
            </a:r>
            <a:endParaRPr lang="en-US" dirty="0">
              <a:latin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latin typeface="Calibri" panose="020F0502020204030204" pitchFamily="34" charset="0"/>
              </a:rPr>
              <a:t>One modality can modulate the perception of the information conveyed by another one. For example,  as has been reported that a dynamic tactile stimulus can affect the perceived direction of an auditory stimulus’ movement and vice versa </a:t>
            </a:r>
            <a:r>
              <a:rPr lang="it-IT" sz="1200" dirty="0">
                <a:solidFill>
                  <a:prstClr val="black"/>
                </a:solidFill>
              </a:rPr>
              <a:t>(e.g. </a:t>
            </a:r>
            <a:r>
              <a:rPr lang="it-IT" sz="1200" dirty="0" err="1">
                <a:solidFill>
                  <a:prstClr val="black"/>
                </a:solidFill>
              </a:rPr>
              <a:t>Soto-Faraco</a:t>
            </a:r>
            <a:r>
              <a:rPr lang="it-IT" sz="1200" dirty="0">
                <a:solidFill>
                  <a:prstClr val="black"/>
                </a:solidFill>
              </a:rPr>
              <a:t> </a:t>
            </a:r>
            <a:r>
              <a:rPr lang="en-US" sz="1200" dirty="0">
                <a:solidFill>
                  <a:prstClr val="black"/>
                </a:solidFill>
              </a:rPr>
              <a:t>et al.</a:t>
            </a:r>
            <a:r>
              <a:rPr lang="en-US" sz="1200" dirty="0"/>
              <a:t>, </a:t>
            </a:r>
            <a:r>
              <a:rPr lang="it-IT" sz="1200" dirty="0">
                <a:solidFill>
                  <a:prstClr val="black"/>
                </a:solidFill>
              </a:rPr>
              <a:t>2004).</a:t>
            </a:r>
            <a:r>
              <a:rPr lang="it-IT" sz="1200" dirty="0"/>
              <a:t> </a:t>
            </a:r>
            <a:endParaRPr lang="it-IT" sz="1200" dirty="0">
              <a:solidFill>
                <a:prstClr val="black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D7D2490-B451-4F9C-8D83-407BDAE7E993}"/>
              </a:ext>
            </a:extLst>
          </p:cNvPr>
          <p:cNvSpPr/>
          <p:nvPr/>
        </p:nvSpPr>
        <p:spPr>
          <a:xfrm>
            <a:off x="1830038" y="3192808"/>
            <a:ext cx="686162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n-US" dirty="0">
                <a:latin typeface="Calibri" panose="020F0502020204030204" pitchFamily="34" charset="0"/>
              </a:rPr>
              <a:t>In the detection of touch, less interference from auditory cues that were task-irrelevant compared to sighted </a:t>
            </a:r>
            <a:r>
              <a:rPr lang="it-IT" sz="1200" dirty="0">
                <a:solidFill>
                  <a:prstClr val="black"/>
                </a:solidFill>
              </a:rPr>
              <a:t>(e.g. Hamilton-Fletcher et al., 2018).</a:t>
            </a:r>
            <a:endParaRPr lang="it-IT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latin typeface="Calibri" panose="020F0502020204030204" pitchFamily="34" charset="0"/>
              </a:rPr>
              <a:t>When a tactile and auditory information are presented simultaneously but in two location, blind individuals experience less attraction of the sound towards the touch than their sighted counterparts </a:t>
            </a:r>
            <a:r>
              <a:rPr lang="it-IT" sz="1200" dirty="0"/>
              <a:t>(e.g. </a:t>
            </a:r>
            <a:r>
              <a:rPr lang="it-IT" sz="1200" dirty="0" err="1"/>
              <a:t>Occelli</a:t>
            </a:r>
            <a:r>
              <a:rPr lang="it-IT" sz="1200" dirty="0"/>
              <a:t> et al. 2012).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8768BDC-FAA0-4A48-8E16-F594BF56ABC5}"/>
              </a:ext>
            </a:extLst>
          </p:cNvPr>
          <p:cNvGrpSpPr/>
          <p:nvPr/>
        </p:nvGrpSpPr>
        <p:grpSpPr>
          <a:xfrm>
            <a:off x="414046" y="3329138"/>
            <a:ext cx="1200330" cy="879216"/>
            <a:chOff x="5800304" y="611956"/>
            <a:chExt cx="1200330" cy="879216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EE1FECBF-BFC1-443B-AE2F-5DA07E4BCAC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994" b="20072"/>
            <a:stretch/>
          </p:blipFill>
          <p:spPr>
            <a:xfrm>
              <a:off x="5800304" y="679696"/>
              <a:ext cx="1200330" cy="791435"/>
            </a:xfrm>
            <a:prstGeom prst="rect">
              <a:avLst/>
            </a:prstGeom>
          </p:spPr>
        </p:pic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13AC3402-E841-485D-A725-6A0FA5854779}"/>
                </a:ext>
              </a:extLst>
            </p:cNvPr>
            <p:cNvGrpSpPr/>
            <p:nvPr/>
          </p:nvGrpSpPr>
          <p:grpSpPr>
            <a:xfrm>
              <a:off x="6357133" y="611956"/>
              <a:ext cx="169397" cy="879216"/>
              <a:chOff x="7653277" y="-927561"/>
              <a:chExt cx="169397" cy="879216"/>
            </a:xfrm>
          </p:grpSpPr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22579F10-6660-43F5-A2CE-903D0962DF4F}"/>
                  </a:ext>
                </a:extLst>
              </p:cNvPr>
              <p:cNvSpPr/>
              <p:nvPr/>
            </p:nvSpPr>
            <p:spPr>
              <a:xfrm rot="2514280" flipH="1">
                <a:off x="7653277" y="-908694"/>
                <a:ext cx="161132" cy="860349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F09B8FB7-890E-4052-B24A-F2DE5E933F4C}"/>
                  </a:ext>
                </a:extLst>
              </p:cNvPr>
              <p:cNvSpPr/>
              <p:nvPr/>
            </p:nvSpPr>
            <p:spPr>
              <a:xfrm rot="19190326" flipH="1">
                <a:off x="7661542" y="-927561"/>
                <a:ext cx="161132" cy="860349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id="{4D85964F-B858-4E9D-AC88-122E4E9FF7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94" b="20072"/>
          <a:stretch/>
        </p:blipFill>
        <p:spPr>
          <a:xfrm>
            <a:off x="414046" y="1375353"/>
            <a:ext cx="1200330" cy="791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852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0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48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7884368" y="446570"/>
            <a:ext cx="1163461" cy="690728"/>
          </a:xfrm>
          <a:prstGeom prst="rect">
            <a:avLst/>
          </a:prstGeom>
          <a:ln>
            <a:noFill/>
          </a:ln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93558" y="1399689"/>
            <a:ext cx="7956884" cy="1025660"/>
          </a:xfrm>
          <a:solidFill>
            <a:schemeClr val="bg1"/>
          </a:solidFill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US" sz="2800" b="1" dirty="0"/>
              <a:t>How blind and sighted individuals process audio-tactile information, in </a:t>
            </a:r>
            <a:r>
              <a:rPr lang="en-US" sz="2800" b="1" dirty="0" err="1"/>
              <a:t>unisensory</a:t>
            </a:r>
            <a:r>
              <a:rPr lang="en-US" sz="2800" b="1" dirty="0"/>
              <a:t> and multisensory conditions, during dynamic  stimuli discrimination?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5657A630-ACDF-4F8A-97C2-69B011C52255}"/>
              </a:ext>
            </a:extLst>
          </p:cNvPr>
          <p:cNvSpPr/>
          <p:nvPr/>
        </p:nvSpPr>
        <p:spPr>
          <a:xfrm>
            <a:off x="1" y="-27384"/>
            <a:ext cx="9144000" cy="473954"/>
          </a:xfrm>
          <a:prstGeom prst="rect">
            <a:avLst/>
          </a:prstGeom>
          <a:solidFill>
            <a:srgbClr val="0080B9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1"/>
            <a:r>
              <a:rPr lang="it-IT" sz="2400" b="1" spc="-1" dirty="0" err="1">
                <a:solidFill>
                  <a:schemeClr val="bg1"/>
                </a:solidFill>
              </a:rPr>
              <a:t>Scientific</a:t>
            </a:r>
            <a:r>
              <a:rPr lang="it-IT" sz="2400" b="1" spc="-1" dirty="0">
                <a:solidFill>
                  <a:schemeClr val="bg1"/>
                </a:solidFill>
              </a:rPr>
              <a:t> </a:t>
            </a:r>
            <a:r>
              <a:rPr lang="it-IT" sz="2400" b="1" spc="-1" dirty="0" err="1">
                <a:solidFill>
                  <a:schemeClr val="bg1"/>
                </a:solidFill>
              </a:rPr>
              <a:t>question</a:t>
            </a:r>
            <a:endParaRPr lang="en-US" sz="3200" b="1" spc="-1" dirty="0">
              <a:solidFill>
                <a:schemeClr val="bg1"/>
              </a:solidFill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ED9A7E28-C210-4FF3-BB6C-77C6B4D280DD}"/>
              </a:ext>
            </a:extLst>
          </p:cNvPr>
          <p:cNvGrpSpPr/>
          <p:nvPr/>
        </p:nvGrpSpPr>
        <p:grpSpPr>
          <a:xfrm>
            <a:off x="2948961" y="3053333"/>
            <a:ext cx="3246077" cy="2758637"/>
            <a:chOff x="2392703" y="2840418"/>
            <a:chExt cx="3767283" cy="3550725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89417C3C-113B-4871-805D-EC5EF1DC409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5914"/>
            <a:stretch/>
          </p:blipFill>
          <p:spPr>
            <a:xfrm>
              <a:off x="2996444" y="4047699"/>
              <a:ext cx="2518375" cy="2117606"/>
            </a:xfrm>
            <a:prstGeom prst="rect">
              <a:avLst/>
            </a:prstGeom>
          </p:spPr>
        </p:pic>
        <p:sp>
          <p:nvSpPr>
            <p:cNvPr id="3" name="AutoShape 2">
              <a:extLst>
                <a:ext uri="{FF2B5EF4-FFF2-40B4-BE49-F238E27FC236}">
                  <a16:creationId xmlns:a16="http://schemas.microsoft.com/office/drawing/2014/main" id="{2168C62D-F9C3-564D-8CE9-B3C5F26276B5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324293" y="3574884"/>
              <a:ext cx="207382" cy="2073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2215" tIns="31107" rIns="62215" bIns="31107" numCol="1" anchor="t" anchorCtr="0" compatLnSpc="1">
              <a:prstTxWarp prst="textNoShape">
                <a:avLst/>
              </a:prstTxWarp>
            </a:bodyPr>
            <a:lstStyle/>
            <a:p>
              <a:endParaRPr lang="en-US" sz="1225"/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730E2AE2-6AD0-4189-AE35-DEA3437E0C6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3707"/>
            <a:stretch/>
          </p:blipFill>
          <p:spPr>
            <a:xfrm>
              <a:off x="2392703" y="2840418"/>
              <a:ext cx="1772816" cy="1529807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84C22595-29A5-45F6-B7F7-4224E65D3E0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1674"/>
            <a:stretch/>
          </p:blipFill>
          <p:spPr>
            <a:xfrm>
              <a:off x="4427984" y="2902845"/>
              <a:ext cx="1732002" cy="1529807"/>
            </a:xfrm>
            <a:prstGeom prst="rect">
              <a:avLst/>
            </a:prstGeom>
          </p:spPr>
        </p:pic>
        <p:sp>
          <p:nvSpPr>
            <p:cNvPr id="34" name="Arrow: Circular 33">
              <a:extLst>
                <a:ext uri="{FF2B5EF4-FFF2-40B4-BE49-F238E27FC236}">
                  <a16:creationId xmlns:a16="http://schemas.microsoft.com/office/drawing/2014/main" id="{0C33871C-F9CD-46D8-9EEE-7A22FF333CCD}"/>
                </a:ext>
              </a:extLst>
            </p:cNvPr>
            <p:cNvSpPr/>
            <p:nvPr/>
          </p:nvSpPr>
          <p:spPr>
            <a:xfrm rot="14473740">
              <a:off x="2293491" y="5059967"/>
              <a:ext cx="1902621" cy="759732"/>
            </a:xfrm>
            <a:prstGeom prst="circularArrow">
              <a:avLst>
                <a:gd name="adj1" fmla="val 25000"/>
                <a:gd name="adj2" fmla="val 1537782"/>
                <a:gd name="adj3" fmla="val 13797559"/>
                <a:gd name="adj4" fmla="val 10661073"/>
                <a:gd name="adj5" fmla="val 22802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35" name="Arrow: Circular 34">
              <a:extLst>
                <a:ext uri="{FF2B5EF4-FFF2-40B4-BE49-F238E27FC236}">
                  <a16:creationId xmlns:a16="http://schemas.microsoft.com/office/drawing/2014/main" id="{C346B574-5495-4B58-B32F-DB62FD39736B}"/>
                </a:ext>
              </a:extLst>
            </p:cNvPr>
            <p:cNvSpPr/>
            <p:nvPr/>
          </p:nvSpPr>
          <p:spPr>
            <a:xfrm rot="4883220">
              <a:off x="4413201" y="4900570"/>
              <a:ext cx="1902621" cy="759732"/>
            </a:xfrm>
            <a:prstGeom prst="circularArrow">
              <a:avLst>
                <a:gd name="adj1" fmla="val 25000"/>
                <a:gd name="adj2" fmla="val 1537782"/>
                <a:gd name="adj3" fmla="val 13797559"/>
                <a:gd name="adj4" fmla="val 10661073"/>
                <a:gd name="adj5" fmla="val 22802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098686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48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7884368" y="446570"/>
            <a:ext cx="1163461" cy="690728"/>
          </a:xfrm>
          <a:prstGeom prst="rect">
            <a:avLst/>
          </a:prstGeom>
          <a:ln>
            <a:noFill/>
          </a:ln>
        </p:spPr>
      </p:pic>
      <p:sp>
        <p:nvSpPr>
          <p:cNvPr id="3" name="AutoShape 2">
            <a:extLst>
              <a:ext uri="{FF2B5EF4-FFF2-40B4-BE49-F238E27FC236}">
                <a16:creationId xmlns:a16="http://schemas.microsoft.com/office/drawing/2014/main" id="{2168C62D-F9C3-564D-8CE9-B3C5F26276B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964254" y="3605646"/>
            <a:ext cx="207382" cy="207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2215" tIns="31107" rIns="62215" bIns="31107" numCol="1" anchor="t" anchorCtr="0" compatLnSpc="1">
            <a:prstTxWarp prst="textNoShape">
              <a:avLst/>
            </a:prstTxWarp>
          </a:bodyPr>
          <a:lstStyle/>
          <a:p>
            <a:endParaRPr lang="en-US" sz="1225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5657A630-ACDF-4F8A-97C2-69B011C52255}"/>
              </a:ext>
            </a:extLst>
          </p:cNvPr>
          <p:cNvSpPr/>
          <p:nvPr/>
        </p:nvSpPr>
        <p:spPr>
          <a:xfrm>
            <a:off x="1" y="-27384"/>
            <a:ext cx="9144000" cy="473954"/>
          </a:xfrm>
          <a:prstGeom prst="rect">
            <a:avLst/>
          </a:prstGeom>
          <a:solidFill>
            <a:srgbClr val="0080B9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/>
            <a:r>
              <a:rPr lang="it-IT" sz="2400" b="1" spc="-1" dirty="0">
                <a:solidFill>
                  <a:schemeClr val="bg1"/>
                </a:solidFill>
              </a:rPr>
              <a:t>	</a:t>
            </a:r>
            <a:r>
              <a:rPr lang="it-IT" sz="2400" b="1" spc="-1" dirty="0" err="1">
                <a:solidFill>
                  <a:schemeClr val="bg1"/>
                </a:solidFill>
              </a:rPr>
              <a:t>Hypothesis</a:t>
            </a:r>
            <a:endParaRPr lang="it-IT" sz="2400" b="1" spc="-1" dirty="0">
              <a:solidFill>
                <a:schemeClr val="bg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EC4E448-3691-4798-9CE4-769B18192453}"/>
              </a:ext>
            </a:extLst>
          </p:cNvPr>
          <p:cNvSpPr/>
          <p:nvPr/>
        </p:nvSpPr>
        <p:spPr>
          <a:xfrm>
            <a:off x="1876289" y="2348947"/>
            <a:ext cx="68616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alibri" panose="020F0502020204030204" pitchFamily="34" charset="0"/>
              </a:rPr>
              <a:t>Sighted participants should perform better in multimodal than unimodal conditions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D7D2490-B451-4F9C-8D83-407BDAE7E993}"/>
              </a:ext>
            </a:extLst>
          </p:cNvPr>
          <p:cNvSpPr/>
          <p:nvPr/>
        </p:nvSpPr>
        <p:spPr>
          <a:xfrm>
            <a:off x="2045916" y="4280577"/>
            <a:ext cx="65223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alibri" panose="020F0502020204030204" pitchFamily="34" charset="0"/>
              </a:rPr>
              <a:t>Blind individuals can have a different benefit from the bimodal condition as sighted 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8768BDC-FAA0-4A48-8E16-F594BF56ABC5}"/>
              </a:ext>
            </a:extLst>
          </p:cNvPr>
          <p:cNvGrpSpPr/>
          <p:nvPr/>
        </p:nvGrpSpPr>
        <p:grpSpPr>
          <a:xfrm>
            <a:off x="562455" y="4102037"/>
            <a:ext cx="1200330" cy="879216"/>
            <a:chOff x="5800304" y="611956"/>
            <a:chExt cx="1200330" cy="879216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EE1FECBF-BFC1-443B-AE2F-5DA07E4BCAC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994" b="20072"/>
            <a:stretch/>
          </p:blipFill>
          <p:spPr>
            <a:xfrm>
              <a:off x="5800304" y="679696"/>
              <a:ext cx="1200330" cy="791435"/>
            </a:xfrm>
            <a:prstGeom prst="rect">
              <a:avLst/>
            </a:prstGeom>
          </p:spPr>
        </p:pic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13AC3402-E841-485D-A725-6A0FA5854779}"/>
                </a:ext>
              </a:extLst>
            </p:cNvPr>
            <p:cNvGrpSpPr/>
            <p:nvPr/>
          </p:nvGrpSpPr>
          <p:grpSpPr>
            <a:xfrm>
              <a:off x="6357133" y="611956"/>
              <a:ext cx="169397" cy="879216"/>
              <a:chOff x="7653277" y="-927561"/>
              <a:chExt cx="169397" cy="879216"/>
            </a:xfrm>
          </p:grpSpPr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22579F10-6660-43F5-A2CE-903D0962DF4F}"/>
                  </a:ext>
                </a:extLst>
              </p:cNvPr>
              <p:cNvSpPr/>
              <p:nvPr/>
            </p:nvSpPr>
            <p:spPr>
              <a:xfrm rot="2514280" flipH="1">
                <a:off x="7653277" y="-908694"/>
                <a:ext cx="161132" cy="860349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F09B8FB7-890E-4052-B24A-F2DE5E933F4C}"/>
                  </a:ext>
                </a:extLst>
              </p:cNvPr>
              <p:cNvSpPr/>
              <p:nvPr/>
            </p:nvSpPr>
            <p:spPr>
              <a:xfrm rot="19190326" flipH="1">
                <a:off x="7661542" y="-927561"/>
                <a:ext cx="161132" cy="860349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id="{4D85964F-B858-4E9D-AC88-122E4E9FF7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94" b="20072"/>
          <a:stretch/>
        </p:blipFill>
        <p:spPr>
          <a:xfrm>
            <a:off x="562455" y="2204864"/>
            <a:ext cx="1200330" cy="791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954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B80544E4-4A03-4FBA-9DFD-90C5E2219D92}"/>
              </a:ext>
            </a:extLst>
          </p:cNvPr>
          <p:cNvSpPr/>
          <p:nvPr/>
        </p:nvSpPr>
        <p:spPr>
          <a:xfrm>
            <a:off x="7246776" y="148168"/>
            <a:ext cx="1897225" cy="6039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633"/>
          </a:p>
        </p:txBody>
      </p:sp>
      <p:sp>
        <p:nvSpPr>
          <p:cNvPr id="33" name="Rectangle 3">
            <a:extLst>
              <a:ext uri="{FF2B5EF4-FFF2-40B4-BE49-F238E27FC236}">
                <a16:creationId xmlns:a16="http://schemas.microsoft.com/office/drawing/2014/main" id="{92B9753D-5C26-4083-A074-AE30E539C674}"/>
              </a:ext>
            </a:extLst>
          </p:cNvPr>
          <p:cNvSpPr/>
          <p:nvPr/>
        </p:nvSpPr>
        <p:spPr>
          <a:xfrm>
            <a:off x="1" y="-27384"/>
            <a:ext cx="9144000" cy="473954"/>
          </a:xfrm>
          <a:prstGeom prst="rect">
            <a:avLst/>
          </a:prstGeom>
          <a:solidFill>
            <a:srgbClr val="0080B9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/>
            <a:r>
              <a:rPr lang="it-IT" sz="2400" b="1" spc="-1" dirty="0">
                <a:solidFill>
                  <a:schemeClr val="bg1"/>
                </a:solidFill>
              </a:rPr>
              <a:t>	Method</a:t>
            </a:r>
            <a:endParaRPr lang="en-US" sz="3200" b="1" spc="-1" dirty="0">
              <a:solidFill>
                <a:schemeClr val="bg1"/>
              </a:solidFill>
            </a:endParaRPr>
          </a:p>
        </p:txBody>
      </p:sp>
      <p:sp>
        <p:nvSpPr>
          <p:cNvPr id="7" name="Marcador de contenido 3">
            <a:extLst>
              <a:ext uri="{FF2B5EF4-FFF2-40B4-BE49-F238E27FC236}">
                <a16:creationId xmlns:a16="http://schemas.microsoft.com/office/drawing/2014/main" id="{A7BAD151-6B16-421C-A431-343EC66C74F4}"/>
              </a:ext>
            </a:extLst>
          </p:cNvPr>
          <p:cNvSpPr txBox="1">
            <a:spLocks/>
          </p:cNvSpPr>
          <p:nvPr/>
        </p:nvSpPr>
        <p:spPr>
          <a:xfrm>
            <a:off x="484262" y="1238829"/>
            <a:ext cx="4177320" cy="463842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r>
              <a:rPr lang="en-US" sz="1600" dirty="0"/>
              <a:t>Participants</a:t>
            </a:r>
            <a:r>
              <a:rPr lang="en-US" sz="1800" dirty="0"/>
              <a:t>:</a:t>
            </a:r>
          </a:p>
          <a:p>
            <a:pPr lvl="1">
              <a:buFontTx/>
              <a:buChar char="-"/>
            </a:pPr>
            <a:r>
              <a:rPr lang="en-US" sz="1400" dirty="0"/>
              <a:t>Sighted: 13</a:t>
            </a:r>
          </a:p>
          <a:p>
            <a:pPr lvl="1">
              <a:buFontTx/>
              <a:buChar char="-"/>
            </a:pPr>
            <a:r>
              <a:rPr lang="en-US" sz="1400" dirty="0"/>
              <a:t>Blind: 10</a:t>
            </a:r>
            <a:endParaRPr lang="it-IT" sz="1800" dirty="0"/>
          </a:p>
          <a:p>
            <a:pPr>
              <a:buFontTx/>
              <a:buChar char="-"/>
            </a:pPr>
            <a:r>
              <a:rPr lang="it-IT" sz="1600" dirty="0"/>
              <a:t>Task</a:t>
            </a:r>
            <a:r>
              <a:rPr lang="it-IT" sz="1800" dirty="0"/>
              <a:t>:</a:t>
            </a:r>
          </a:p>
          <a:p>
            <a:pPr>
              <a:buFontTx/>
              <a:buChar char="-"/>
            </a:pPr>
            <a:endParaRPr lang="en-US" altLang="es-ES" sz="18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US" altLang="es-ES" sz="1800" dirty="0">
              <a:latin typeface="Calibri" panose="020F0502020204030204" pitchFamily="34" charset="0"/>
            </a:endParaRPr>
          </a:p>
          <a:p>
            <a:pPr>
              <a:buFontTx/>
              <a:buChar char="-"/>
            </a:pPr>
            <a:r>
              <a:rPr lang="en-US" altLang="es-ES" sz="1600" dirty="0">
                <a:latin typeface="Calibri" panose="020F0502020204030204" pitchFamily="34" charset="0"/>
              </a:rPr>
              <a:t>Modality: Uni/bimodal</a:t>
            </a:r>
            <a:endParaRPr lang="it-IT" altLang="es-ES" sz="1600" dirty="0">
              <a:latin typeface="+mj-lt"/>
            </a:endParaRPr>
          </a:p>
          <a:p>
            <a:pPr>
              <a:buFontTx/>
              <a:buChar char="-"/>
            </a:pPr>
            <a:r>
              <a:rPr lang="en-US" altLang="es-ES" sz="1600" dirty="0">
                <a:latin typeface="Calibri" panose="020F0502020204030204" pitchFamily="34" charset="0"/>
              </a:rPr>
              <a:t>Standard velocity: 3 cm/s, 7 cm/s</a:t>
            </a:r>
          </a:p>
          <a:p>
            <a:pPr>
              <a:buFontTx/>
              <a:buChar char="-"/>
            </a:pPr>
            <a:r>
              <a:rPr lang="en-US" altLang="es-ES" sz="1600" dirty="0">
                <a:latin typeface="Calibri" panose="020F0502020204030204" pitchFamily="34" charset="0"/>
              </a:rPr>
              <a:t>Comparison velocity: adaptive algorithm (QUEST) </a:t>
            </a:r>
            <a:r>
              <a:rPr lang="en-US" altLang="es-ES" sz="1050" dirty="0">
                <a:latin typeface="Calibri" panose="020F0502020204030204" pitchFamily="34" charset="0"/>
              </a:rPr>
              <a:t>(Watson and </a:t>
            </a:r>
            <a:r>
              <a:rPr lang="en-US" altLang="es-ES" sz="1050" dirty="0" err="1">
                <a:latin typeface="Calibri" panose="020F0502020204030204" pitchFamily="34" charset="0"/>
              </a:rPr>
              <a:t>Pelli</a:t>
            </a:r>
            <a:r>
              <a:rPr lang="en-US" altLang="es-ES" sz="1050" dirty="0">
                <a:latin typeface="Calibri" panose="020F0502020204030204" pitchFamily="34" charset="0"/>
              </a:rPr>
              <a:t>, 1983)</a:t>
            </a:r>
          </a:p>
          <a:p>
            <a:pPr>
              <a:buFontTx/>
              <a:buChar char="-"/>
            </a:pPr>
            <a:r>
              <a:rPr lang="en-US" altLang="es-ES" sz="1600" dirty="0">
                <a:latin typeface="Calibri" panose="020F0502020204030204" pitchFamily="34" charset="0"/>
              </a:rPr>
              <a:t>60 trial condition (30 for velocity)</a:t>
            </a:r>
          </a:p>
          <a:p>
            <a:pPr>
              <a:buFontTx/>
              <a:buChar char="-"/>
            </a:pPr>
            <a:r>
              <a:rPr lang="it-IT" altLang="es-ES" sz="1600" dirty="0" err="1">
                <a:latin typeface="Calibri" panose="020F0502020204030204" pitchFamily="34" charset="0"/>
              </a:rPr>
              <a:t>Tactile</a:t>
            </a:r>
            <a:r>
              <a:rPr lang="it-IT" altLang="es-ES" sz="1600" dirty="0">
                <a:latin typeface="Calibri" panose="020F0502020204030204" pitchFamily="34" charset="0"/>
              </a:rPr>
              <a:t> </a:t>
            </a:r>
            <a:r>
              <a:rPr lang="it-IT" altLang="es-ES" sz="1600" dirty="0" err="1">
                <a:latin typeface="Calibri" panose="020F0502020204030204" pitchFamily="34" charset="0"/>
              </a:rPr>
              <a:t>stimulus</a:t>
            </a:r>
            <a:r>
              <a:rPr lang="it-IT" altLang="es-ES" sz="1600" dirty="0">
                <a:latin typeface="Calibri" panose="020F0502020204030204" pitchFamily="34" charset="0"/>
              </a:rPr>
              <a:t>: 10 cicli/cm </a:t>
            </a:r>
          </a:p>
          <a:p>
            <a:pPr>
              <a:buFontTx/>
              <a:buChar char="-"/>
            </a:pPr>
            <a:r>
              <a:rPr lang="en-US" altLang="es-ES" sz="1600" dirty="0">
                <a:latin typeface="Calibri" panose="020F0502020204030204" pitchFamily="34" charset="0"/>
              </a:rPr>
              <a:t>Audio stimulus frequency: 926 Hz</a:t>
            </a:r>
          </a:p>
          <a:p>
            <a:pPr>
              <a:buFontTx/>
              <a:buChar char="-"/>
            </a:pPr>
            <a:r>
              <a:rPr lang="en-US" altLang="es-ES" sz="1600" dirty="0">
                <a:latin typeface="Calibri" panose="020F0502020204030204" pitchFamily="34" charset="0"/>
              </a:rPr>
              <a:t>Tactile area of stimulation: fingertip of index</a:t>
            </a:r>
          </a:p>
          <a:p>
            <a:pPr>
              <a:buFontTx/>
              <a:buChar char="-"/>
            </a:pPr>
            <a:r>
              <a:rPr lang="en-US" altLang="es-ES" sz="1600" dirty="0">
                <a:latin typeface="Calibri" panose="020F0502020204030204" pitchFamily="34" charset="0"/>
              </a:rPr>
              <a:t>Duration: 35m </a:t>
            </a:r>
          </a:p>
          <a:p>
            <a:pPr marL="0" indent="0">
              <a:buNone/>
            </a:pPr>
            <a:endParaRPr lang="en-US" altLang="es-ES" sz="18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US" altLang="es-ES" sz="1800" dirty="0">
              <a:latin typeface="Calibri" panose="020F0502020204030204" pitchFamily="34" charset="0"/>
            </a:endParaRPr>
          </a:p>
        </p:txBody>
      </p:sp>
      <p:sp>
        <p:nvSpPr>
          <p:cNvPr id="24" name="Rectángulo 7">
            <a:extLst>
              <a:ext uri="{FF2B5EF4-FFF2-40B4-BE49-F238E27FC236}">
                <a16:creationId xmlns:a16="http://schemas.microsoft.com/office/drawing/2014/main" id="{441FC13F-9393-4FE9-BB2E-57FEEC7C462D}"/>
              </a:ext>
            </a:extLst>
          </p:cNvPr>
          <p:cNvSpPr/>
          <p:nvPr/>
        </p:nvSpPr>
        <p:spPr>
          <a:xfrm>
            <a:off x="472340" y="622122"/>
            <a:ext cx="95431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s-ES" sz="2400" b="1" dirty="0">
                <a:latin typeface="Calibri" panose="020F0502020204030204" pitchFamily="34" charset="0"/>
              </a:rPr>
              <a:t>Study the velocity discrimination thresholds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BE945BD-9DD6-427C-A628-81F65F10653D}"/>
              </a:ext>
            </a:extLst>
          </p:cNvPr>
          <p:cNvGrpSpPr/>
          <p:nvPr/>
        </p:nvGrpSpPr>
        <p:grpSpPr>
          <a:xfrm>
            <a:off x="2572922" y="1973316"/>
            <a:ext cx="2477774" cy="1177687"/>
            <a:chOff x="352402" y="5619171"/>
            <a:chExt cx="2477774" cy="1041496"/>
          </a:xfrm>
        </p:grpSpPr>
        <p:cxnSp>
          <p:nvCxnSpPr>
            <p:cNvPr id="9" name="Conector recto 9">
              <a:extLst>
                <a:ext uri="{FF2B5EF4-FFF2-40B4-BE49-F238E27FC236}">
                  <a16:creationId xmlns:a16="http://schemas.microsoft.com/office/drawing/2014/main" id="{FFC74626-5714-4533-85B3-2D2EFC70E866}"/>
                </a:ext>
              </a:extLst>
            </p:cNvPr>
            <p:cNvCxnSpPr>
              <a:cxnSpLocks/>
            </p:cNvCxnSpPr>
            <p:nvPr/>
          </p:nvCxnSpPr>
          <p:spPr>
            <a:xfrm>
              <a:off x="352402" y="6169082"/>
              <a:ext cx="2237208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Conector recto 12">
              <a:extLst>
                <a:ext uri="{FF2B5EF4-FFF2-40B4-BE49-F238E27FC236}">
                  <a16:creationId xmlns:a16="http://schemas.microsoft.com/office/drawing/2014/main" id="{DE1B98E9-EB2C-4303-8EE3-0ADEEFC3A5E0}"/>
                </a:ext>
              </a:extLst>
            </p:cNvPr>
            <p:cNvCxnSpPr>
              <a:cxnSpLocks/>
            </p:cNvCxnSpPr>
            <p:nvPr/>
          </p:nvCxnSpPr>
          <p:spPr>
            <a:xfrm>
              <a:off x="352402" y="6086013"/>
              <a:ext cx="0" cy="19917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Conector recto 18">
              <a:extLst>
                <a:ext uri="{FF2B5EF4-FFF2-40B4-BE49-F238E27FC236}">
                  <a16:creationId xmlns:a16="http://schemas.microsoft.com/office/drawing/2014/main" id="{BE286459-1EBB-41CD-BA74-BCA6E5E437D5}"/>
                </a:ext>
              </a:extLst>
            </p:cNvPr>
            <p:cNvCxnSpPr>
              <a:cxnSpLocks/>
            </p:cNvCxnSpPr>
            <p:nvPr/>
          </p:nvCxnSpPr>
          <p:spPr>
            <a:xfrm>
              <a:off x="1141739" y="6086013"/>
              <a:ext cx="0" cy="19917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Conector recto 19">
              <a:extLst>
                <a:ext uri="{FF2B5EF4-FFF2-40B4-BE49-F238E27FC236}">
                  <a16:creationId xmlns:a16="http://schemas.microsoft.com/office/drawing/2014/main" id="{993623DC-77D0-4DB8-8ED1-6B4D3F9BCD49}"/>
                </a:ext>
              </a:extLst>
            </p:cNvPr>
            <p:cNvCxnSpPr>
              <a:cxnSpLocks/>
            </p:cNvCxnSpPr>
            <p:nvPr/>
          </p:nvCxnSpPr>
          <p:spPr>
            <a:xfrm>
              <a:off x="1800272" y="6086013"/>
              <a:ext cx="0" cy="19917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Conector recto 22">
              <a:extLst>
                <a:ext uri="{FF2B5EF4-FFF2-40B4-BE49-F238E27FC236}">
                  <a16:creationId xmlns:a16="http://schemas.microsoft.com/office/drawing/2014/main" id="{3B23D0C9-53A5-4F8D-8578-50C860BD0A94}"/>
                </a:ext>
              </a:extLst>
            </p:cNvPr>
            <p:cNvCxnSpPr>
              <a:cxnSpLocks/>
            </p:cNvCxnSpPr>
            <p:nvPr/>
          </p:nvCxnSpPr>
          <p:spPr>
            <a:xfrm>
              <a:off x="2589610" y="6086013"/>
              <a:ext cx="0" cy="19917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4" name="CuadroTexto 23">
              <a:extLst>
                <a:ext uri="{FF2B5EF4-FFF2-40B4-BE49-F238E27FC236}">
                  <a16:creationId xmlns:a16="http://schemas.microsoft.com/office/drawing/2014/main" id="{BC5E97D8-F805-4D08-B630-DCAA8566DF34}"/>
                </a:ext>
              </a:extLst>
            </p:cNvPr>
            <p:cNvSpPr txBox="1"/>
            <p:nvPr/>
          </p:nvSpPr>
          <p:spPr>
            <a:xfrm>
              <a:off x="471530" y="6321679"/>
              <a:ext cx="67020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600" dirty="0"/>
                <a:t>T=1s</a:t>
              </a:r>
              <a:endParaRPr lang="es-ES" dirty="0"/>
            </a:p>
          </p:txBody>
        </p:sp>
        <p:sp>
          <p:nvSpPr>
            <p:cNvPr id="15" name="CuadroTexto 24">
              <a:extLst>
                <a:ext uri="{FF2B5EF4-FFF2-40B4-BE49-F238E27FC236}">
                  <a16:creationId xmlns:a16="http://schemas.microsoft.com/office/drawing/2014/main" id="{8C5427A8-737B-47E0-8459-56305650EB38}"/>
                </a:ext>
              </a:extLst>
            </p:cNvPr>
            <p:cNvSpPr txBox="1"/>
            <p:nvPr/>
          </p:nvSpPr>
          <p:spPr>
            <a:xfrm>
              <a:off x="1883127" y="6321679"/>
              <a:ext cx="67020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600" dirty="0"/>
                <a:t>T=1s</a:t>
              </a:r>
            </a:p>
          </p:txBody>
        </p:sp>
        <p:sp>
          <p:nvSpPr>
            <p:cNvPr id="16" name="CuadroTexto 25">
              <a:extLst>
                <a:ext uri="{FF2B5EF4-FFF2-40B4-BE49-F238E27FC236}">
                  <a16:creationId xmlns:a16="http://schemas.microsoft.com/office/drawing/2014/main" id="{38EFCEA3-AC8C-4290-88B5-850C0CEE47EF}"/>
                </a:ext>
              </a:extLst>
            </p:cNvPr>
            <p:cNvSpPr txBox="1"/>
            <p:nvPr/>
          </p:nvSpPr>
          <p:spPr>
            <a:xfrm>
              <a:off x="1177329" y="6322113"/>
              <a:ext cx="67020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600" dirty="0"/>
                <a:t>Pausa</a:t>
              </a:r>
              <a:endParaRPr lang="es-ES" dirty="0"/>
            </a:p>
          </p:txBody>
        </p:sp>
        <p:cxnSp>
          <p:nvCxnSpPr>
            <p:cNvPr id="17" name="Conector recto de flecha 27">
              <a:extLst>
                <a:ext uri="{FF2B5EF4-FFF2-40B4-BE49-F238E27FC236}">
                  <a16:creationId xmlns:a16="http://schemas.microsoft.com/office/drawing/2014/main" id="{CA57DE95-0C18-477D-9726-4AB4D528246E}"/>
                </a:ext>
              </a:extLst>
            </p:cNvPr>
            <p:cNvCxnSpPr>
              <a:cxnSpLocks/>
            </p:cNvCxnSpPr>
            <p:nvPr/>
          </p:nvCxnSpPr>
          <p:spPr>
            <a:xfrm>
              <a:off x="352402" y="5931095"/>
              <a:ext cx="789338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Conector recto de flecha 31">
              <a:extLst>
                <a:ext uri="{FF2B5EF4-FFF2-40B4-BE49-F238E27FC236}">
                  <a16:creationId xmlns:a16="http://schemas.microsoft.com/office/drawing/2014/main" id="{8DF88248-6EB6-469F-82D9-67E3AFAD22E9}"/>
                </a:ext>
              </a:extLst>
            </p:cNvPr>
            <p:cNvCxnSpPr>
              <a:cxnSpLocks/>
            </p:cNvCxnSpPr>
            <p:nvPr/>
          </p:nvCxnSpPr>
          <p:spPr>
            <a:xfrm>
              <a:off x="1800272" y="5931095"/>
              <a:ext cx="789338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9" name="CuadroTexto 33">
              <a:extLst>
                <a:ext uri="{FF2B5EF4-FFF2-40B4-BE49-F238E27FC236}">
                  <a16:creationId xmlns:a16="http://schemas.microsoft.com/office/drawing/2014/main" id="{10D2B5EE-41D5-475B-ACA8-ECE66A27B738}"/>
                </a:ext>
              </a:extLst>
            </p:cNvPr>
            <p:cNvSpPr txBox="1"/>
            <p:nvPr/>
          </p:nvSpPr>
          <p:spPr>
            <a:xfrm>
              <a:off x="471530" y="5627494"/>
              <a:ext cx="67020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400" dirty="0"/>
                <a:t>v1</a:t>
              </a:r>
              <a:endParaRPr lang="es-ES" dirty="0"/>
            </a:p>
          </p:txBody>
        </p:sp>
        <p:sp>
          <p:nvSpPr>
            <p:cNvPr id="20" name="CuadroTexto 34">
              <a:extLst>
                <a:ext uri="{FF2B5EF4-FFF2-40B4-BE49-F238E27FC236}">
                  <a16:creationId xmlns:a16="http://schemas.microsoft.com/office/drawing/2014/main" id="{3CEC4445-A4DC-47BF-B6D8-5290705552DC}"/>
                </a:ext>
              </a:extLst>
            </p:cNvPr>
            <p:cNvSpPr txBox="1"/>
            <p:nvPr/>
          </p:nvSpPr>
          <p:spPr>
            <a:xfrm>
              <a:off x="1804022" y="5619171"/>
              <a:ext cx="102615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400" dirty="0"/>
                <a:t>v2</a:t>
              </a:r>
              <a:endParaRPr lang="es-ES" sz="1600" dirty="0"/>
            </a:p>
          </p:txBody>
        </p:sp>
      </p:grpSp>
      <p:pic>
        <p:nvPicPr>
          <p:cNvPr id="34" name="Picture 33">
            <a:extLst>
              <a:ext uri="{FF2B5EF4-FFF2-40B4-BE49-F238E27FC236}">
                <a16:creationId xmlns:a16="http://schemas.microsoft.com/office/drawing/2014/main" id="{9E323DE6-EB00-4DB4-A957-827523FA619C}"/>
              </a:ext>
            </a:extLst>
          </p:cNvPr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7884368" y="446570"/>
            <a:ext cx="1163461" cy="690728"/>
          </a:xfrm>
          <a:prstGeom prst="rect">
            <a:avLst/>
          </a:prstGeom>
          <a:ln>
            <a:noFill/>
          </a:ln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96678076-DA2A-43FA-9A19-11EB0320001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2716" t="68664" r="16875" b="6896"/>
          <a:stretch/>
        </p:blipFill>
        <p:spPr>
          <a:xfrm>
            <a:off x="5335533" y="1969851"/>
            <a:ext cx="2452910" cy="3657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5203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BB6AA5B-1434-44F9-A235-8CEA706CC5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844824"/>
            <a:ext cx="3846605" cy="288495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AA40E92-F703-4248-B8FE-C8899D3435B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4407" y="1842909"/>
            <a:ext cx="3849160" cy="2886870"/>
          </a:xfrm>
          <a:prstGeom prst="rect">
            <a:avLst/>
          </a:prstGeom>
        </p:spPr>
      </p:pic>
      <p:sp>
        <p:nvSpPr>
          <p:cNvPr id="12" name="Rectangle 3">
            <a:extLst>
              <a:ext uri="{FF2B5EF4-FFF2-40B4-BE49-F238E27FC236}">
                <a16:creationId xmlns:a16="http://schemas.microsoft.com/office/drawing/2014/main" id="{CD092D29-BA1F-477E-BCB6-4106DC074D33}"/>
              </a:ext>
            </a:extLst>
          </p:cNvPr>
          <p:cNvSpPr/>
          <p:nvPr/>
        </p:nvSpPr>
        <p:spPr>
          <a:xfrm>
            <a:off x="1" y="-27384"/>
            <a:ext cx="9144000" cy="473954"/>
          </a:xfrm>
          <a:prstGeom prst="rect">
            <a:avLst/>
          </a:prstGeom>
          <a:solidFill>
            <a:srgbClr val="0080B9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/>
            <a:r>
              <a:rPr lang="it-IT" sz="2400" b="1" spc="-1" dirty="0">
                <a:solidFill>
                  <a:schemeClr val="bg1"/>
                </a:solidFill>
              </a:rPr>
              <a:t>	Results </a:t>
            </a:r>
            <a:r>
              <a:rPr lang="it-IT" sz="2400" b="1" spc="-1" dirty="0">
                <a:solidFill>
                  <a:schemeClr val="bg1"/>
                </a:solidFill>
                <a:sym typeface="Wingdings" panose="05000000000000000000" pitchFamily="2" charset="2"/>
              </a:rPr>
              <a:t> </a:t>
            </a:r>
            <a:r>
              <a:rPr lang="it-IT" sz="2400" b="1" spc="-1" dirty="0" err="1">
                <a:solidFill>
                  <a:schemeClr val="bg1"/>
                </a:solidFill>
              </a:rPr>
              <a:t>Psychometric</a:t>
            </a:r>
            <a:r>
              <a:rPr lang="it-IT" sz="2400" b="1" spc="-1" dirty="0">
                <a:solidFill>
                  <a:schemeClr val="bg1"/>
                </a:solidFill>
              </a:rPr>
              <a:t> </a:t>
            </a:r>
            <a:r>
              <a:rPr lang="it-IT" sz="2400" b="1" spc="-1" dirty="0" err="1">
                <a:solidFill>
                  <a:schemeClr val="bg1"/>
                </a:solidFill>
              </a:rPr>
              <a:t>function</a:t>
            </a:r>
            <a:r>
              <a:rPr lang="it-IT" sz="2400" b="1" spc="-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97857DC-3DED-4DD2-90E6-E0E006A4C4C4}"/>
              </a:ext>
            </a:extLst>
          </p:cNvPr>
          <p:cNvSpPr/>
          <p:nvPr/>
        </p:nvSpPr>
        <p:spPr>
          <a:xfrm>
            <a:off x="3814543" y="4873817"/>
            <a:ext cx="14716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/>
              <a:t> </a:t>
            </a:r>
            <a:r>
              <a:rPr lang="it-IT" dirty="0" err="1"/>
              <a:t>velocity</a:t>
            </a:r>
            <a:r>
              <a:rPr lang="it-IT" dirty="0"/>
              <a:t> cm/s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619CA93-6F86-4BCA-8CB6-671819A6BB17}"/>
              </a:ext>
            </a:extLst>
          </p:cNvPr>
          <p:cNvSpPr/>
          <p:nvPr/>
        </p:nvSpPr>
        <p:spPr>
          <a:xfrm rot="16200000">
            <a:off x="-98810" y="3218248"/>
            <a:ext cx="21320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it-IT" dirty="0"/>
              <a:t>P(</a:t>
            </a:r>
            <a:r>
              <a:rPr lang="it-IT" dirty="0" err="1"/>
              <a:t>comparison</a:t>
            </a:r>
            <a:r>
              <a:rPr lang="it-IT" dirty="0"/>
              <a:t> </a:t>
            </a:r>
            <a:r>
              <a:rPr lang="it-IT" dirty="0" err="1"/>
              <a:t>faster</a:t>
            </a:r>
            <a:r>
              <a:rPr lang="it-IT" dirty="0"/>
              <a:t>)</a:t>
            </a:r>
            <a:r>
              <a:rPr lang="en-US" dirty="0"/>
              <a:t>​</a:t>
            </a:r>
            <a:endParaRPr lang="en-US" b="0" i="0" dirty="0">
              <a:effectLst/>
            </a:endParaRPr>
          </a:p>
        </p:txBody>
      </p:sp>
      <p:pic>
        <p:nvPicPr>
          <p:cNvPr id="49" name="Picture 48"/>
          <p:cNvPicPr/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7592882" y="616068"/>
            <a:ext cx="1551118" cy="920874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299873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ustomShape 1">
            <a:extLst>
              <a:ext uri="{FF2B5EF4-FFF2-40B4-BE49-F238E27FC236}">
                <a16:creationId xmlns:a16="http://schemas.microsoft.com/office/drawing/2014/main" id="{DECBF962-E59B-4040-A2CA-328F69680E26}"/>
              </a:ext>
            </a:extLst>
          </p:cNvPr>
          <p:cNvSpPr/>
          <p:nvPr/>
        </p:nvSpPr>
        <p:spPr>
          <a:xfrm>
            <a:off x="76034" y="324192"/>
            <a:ext cx="6769344" cy="62864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>
              <a:lnSpc>
                <a:spcPct val="100000"/>
              </a:lnSpc>
            </a:pPr>
            <a:endParaRPr lang="en-US" sz="1996" spc="-1" dirty="0">
              <a:latin typeface="Arial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39C1AA0-0C4C-4802-B73C-45711452BE3F}"/>
              </a:ext>
            </a:extLst>
          </p:cNvPr>
          <p:cNvSpPr/>
          <p:nvPr/>
        </p:nvSpPr>
        <p:spPr>
          <a:xfrm>
            <a:off x="2258282" y="5276976"/>
            <a:ext cx="4627436" cy="12003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Benefit in the </a:t>
            </a:r>
            <a:r>
              <a:rPr lang="it-IT" dirty="0" err="1">
                <a:latin typeface="Calibri" panose="020F0502020204030204" pitchFamily="34" charset="0"/>
                <a:cs typeface="Calibri" panose="020F0502020204030204" pitchFamily="34" charset="0"/>
              </a:rPr>
              <a:t>bimodal</a:t>
            </a:r>
            <a:endParaRPr lang="it-IT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it-IT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it-IT" dirty="0" err="1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Significant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it-IT" dirty="0" err="1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differences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it-IT" dirty="0" err="1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between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it-IT" dirty="0" err="1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unimodal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it-IT" dirty="0" err="1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tactile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and </a:t>
            </a:r>
            <a:r>
              <a:rPr lang="it-IT" dirty="0" err="1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bimodal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condition</a:t>
            </a:r>
            <a:r>
              <a:rPr lang="it-IT" dirty="0"/>
              <a:t>. 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4877A9E-9BE0-48D8-A3A5-2AE73859066D}"/>
              </a:ext>
            </a:extLst>
          </p:cNvPr>
          <p:cNvSpPr/>
          <p:nvPr/>
        </p:nvSpPr>
        <p:spPr>
          <a:xfrm>
            <a:off x="4164161" y="586917"/>
            <a:ext cx="815679" cy="3436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33" b="1" dirty="0">
                <a:latin typeface="Calibri" panose="020F0502020204030204" pitchFamily="34" charset="0"/>
                <a:cs typeface="Calibri" panose="020F0502020204030204" pitchFamily="34" charset="0"/>
              </a:rPr>
              <a:t>N=13</a:t>
            </a:r>
            <a:endParaRPr lang="it-IT" sz="1633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Rectangle 3">
            <a:extLst>
              <a:ext uri="{FF2B5EF4-FFF2-40B4-BE49-F238E27FC236}">
                <a16:creationId xmlns:a16="http://schemas.microsoft.com/office/drawing/2014/main" id="{B4E2442C-83CA-48A3-A4DB-C6FC5970DE02}"/>
              </a:ext>
            </a:extLst>
          </p:cNvPr>
          <p:cNvSpPr/>
          <p:nvPr/>
        </p:nvSpPr>
        <p:spPr>
          <a:xfrm>
            <a:off x="1" y="-27384"/>
            <a:ext cx="9144000" cy="473954"/>
          </a:xfrm>
          <a:prstGeom prst="rect">
            <a:avLst/>
          </a:prstGeom>
          <a:solidFill>
            <a:srgbClr val="0080B9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1"/>
            <a:r>
              <a:rPr lang="en-US" sz="2400" b="1" spc="-1" dirty="0">
                <a:solidFill>
                  <a:schemeClr val="bg1"/>
                </a:solidFill>
              </a:rPr>
              <a:t>R</a:t>
            </a:r>
            <a:r>
              <a:rPr lang="it-IT" sz="2400" b="1" spc="-1" dirty="0" err="1">
                <a:solidFill>
                  <a:schemeClr val="bg1"/>
                </a:solidFill>
              </a:rPr>
              <a:t>esults</a:t>
            </a:r>
            <a:r>
              <a:rPr lang="it-IT" sz="2400" b="1" spc="-1" dirty="0">
                <a:solidFill>
                  <a:schemeClr val="bg1"/>
                </a:solidFill>
              </a:rPr>
              <a:t> </a:t>
            </a:r>
            <a:r>
              <a:rPr lang="it-IT" sz="2400" b="1" spc="-1" dirty="0" err="1">
                <a:solidFill>
                  <a:schemeClr val="bg1"/>
                </a:solidFill>
              </a:rPr>
              <a:t>sighted</a:t>
            </a:r>
            <a:endParaRPr lang="en-US" sz="3200" b="1" spc="-1" dirty="0">
              <a:solidFill>
                <a:schemeClr val="bg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A4BDC36-E20A-4BDB-A9E2-C3DEDE6ABB7E}"/>
              </a:ext>
            </a:extLst>
          </p:cNvPr>
          <p:cNvSpPr/>
          <p:nvPr/>
        </p:nvSpPr>
        <p:spPr>
          <a:xfrm>
            <a:off x="1101584" y="930537"/>
            <a:ext cx="806120" cy="33855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1600" b="1" dirty="0">
                <a:latin typeface="Calibri" panose="020F0502020204030204" pitchFamily="34" charset="0"/>
              </a:rPr>
              <a:t>Slower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FF0C8089-72A5-4C9E-967C-806E236DB912}"/>
              </a:ext>
            </a:extLst>
          </p:cNvPr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7884368" y="446570"/>
            <a:ext cx="1163461" cy="690728"/>
          </a:xfrm>
          <a:prstGeom prst="rect">
            <a:avLst/>
          </a:prstGeom>
          <a:ln>
            <a:noFill/>
          </a:ln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88DF56E0-99B7-4599-9732-262953CFBBAF}"/>
              </a:ext>
            </a:extLst>
          </p:cNvPr>
          <p:cNvSpPr/>
          <p:nvPr/>
        </p:nvSpPr>
        <p:spPr>
          <a:xfrm>
            <a:off x="0" y="468872"/>
            <a:ext cx="1907704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400" b="1" dirty="0">
                <a:latin typeface="Calibri" panose="020F0502020204030204" pitchFamily="34" charset="0"/>
              </a:rPr>
              <a:t>	JND</a:t>
            </a:r>
            <a:endParaRPr lang="en-US" sz="1633" b="1" dirty="0">
              <a:latin typeface="Calibri" panose="020F0502020204030204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91D917C-AF11-45E1-9CF6-D80684A17084}"/>
              </a:ext>
            </a:extLst>
          </p:cNvPr>
          <p:cNvGrpSpPr/>
          <p:nvPr/>
        </p:nvGrpSpPr>
        <p:grpSpPr>
          <a:xfrm>
            <a:off x="2551318" y="1614909"/>
            <a:ext cx="4065894" cy="3332602"/>
            <a:chOff x="5481631" y="1822861"/>
            <a:chExt cx="4065894" cy="3332602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61B3DA41-8E8D-4C5E-AC22-0E841C55E3E2}"/>
                </a:ext>
              </a:extLst>
            </p:cNvPr>
            <p:cNvGrpSpPr/>
            <p:nvPr/>
          </p:nvGrpSpPr>
          <p:grpSpPr>
            <a:xfrm>
              <a:off x="5481631" y="1822861"/>
              <a:ext cx="4065894" cy="3332602"/>
              <a:chOff x="276050" y="1796117"/>
              <a:chExt cx="4065894" cy="3332602"/>
            </a:xfrm>
          </p:grpSpPr>
          <p:pic>
            <p:nvPicPr>
              <p:cNvPr id="36" name="Picture 35">
                <a:extLst>
                  <a:ext uri="{FF2B5EF4-FFF2-40B4-BE49-F238E27FC236}">
                    <a16:creationId xmlns:a16="http://schemas.microsoft.com/office/drawing/2014/main" id="{44D48450-4905-47C8-B952-35F8A0A0A08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6050" y="1796117"/>
                <a:ext cx="4041363" cy="3212365"/>
              </a:xfrm>
              <a:prstGeom prst="rect">
                <a:avLst/>
              </a:prstGeom>
            </p:spPr>
          </p:pic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CF98870E-44BF-44B5-BE1C-E0444246845E}"/>
                  </a:ext>
                </a:extLst>
              </p:cNvPr>
              <p:cNvSpPr txBox="1"/>
              <p:nvPr/>
            </p:nvSpPr>
            <p:spPr>
              <a:xfrm>
                <a:off x="1101584" y="4759387"/>
                <a:ext cx="324036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it-IT" dirty="0"/>
                  <a:t>          A                  T                 AT</a:t>
                </a:r>
              </a:p>
            </p:txBody>
          </p:sp>
        </p:grp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13D752E3-39DC-4DF2-89EB-3236C6B133D0}"/>
                </a:ext>
              </a:extLst>
            </p:cNvPr>
            <p:cNvSpPr/>
            <p:nvPr/>
          </p:nvSpPr>
          <p:spPr>
            <a:xfrm>
              <a:off x="7904700" y="2977020"/>
              <a:ext cx="436537" cy="53905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903" b="1" dirty="0"/>
                <a:t>*</a:t>
              </a: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A179B90A-5CC9-4DF3-9259-A6D787F99D2E}"/>
                </a:ext>
              </a:extLst>
            </p:cNvPr>
            <p:cNvSpPr/>
            <p:nvPr/>
          </p:nvSpPr>
          <p:spPr>
            <a:xfrm>
              <a:off x="8413324" y="3516078"/>
              <a:ext cx="436537" cy="53905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903" b="1" dirty="0"/>
                <a:t>*</a:t>
              </a:r>
            </a:p>
          </p:txBody>
        </p: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4974AE65-9988-4E78-B9FF-12925998F54E}"/>
                </a:ext>
              </a:extLst>
            </p:cNvPr>
            <p:cNvCxnSpPr>
              <a:cxnSpLocks/>
            </p:cNvCxnSpPr>
            <p:nvPr/>
          </p:nvCxnSpPr>
          <p:spPr>
            <a:xfrm>
              <a:off x="8122969" y="3868062"/>
              <a:ext cx="91440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449D8A01-466E-4046-894A-FB1EFC6E40D2}"/>
                </a:ext>
              </a:extLst>
            </p:cNvPr>
            <p:cNvCxnSpPr>
              <a:cxnSpLocks/>
            </p:cNvCxnSpPr>
            <p:nvPr/>
          </p:nvCxnSpPr>
          <p:spPr>
            <a:xfrm>
              <a:off x="7117148" y="3429044"/>
              <a:ext cx="1920221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189970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1DB62FA-35EA-4C46-9D0A-D095748A2B84}"/>
              </a:ext>
            </a:extLst>
          </p:cNvPr>
          <p:cNvGrpSpPr/>
          <p:nvPr/>
        </p:nvGrpSpPr>
        <p:grpSpPr>
          <a:xfrm>
            <a:off x="2551319" y="1859418"/>
            <a:ext cx="4041363" cy="3229440"/>
            <a:chOff x="4718401" y="1859418"/>
            <a:chExt cx="4041363" cy="3229440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58673556-E17A-4C47-A83D-633A1139130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8401" y="1859418"/>
              <a:ext cx="4041363" cy="3139161"/>
            </a:xfrm>
            <a:prstGeom prst="rect">
              <a:avLst/>
            </a:prstGeom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B33F30A2-FF4F-46B3-8401-4111FDE43092}"/>
                </a:ext>
              </a:extLst>
            </p:cNvPr>
            <p:cNvSpPr txBox="1"/>
            <p:nvPr/>
          </p:nvSpPr>
          <p:spPr>
            <a:xfrm>
              <a:off x="5479102" y="4719526"/>
              <a:ext cx="324036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it-IT" dirty="0"/>
                <a:t>          A                  T                 AT</a:t>
              </a:r>
            </a:p>
          </p:txBody>
        </p:sp>
      </p:grpSp>
      <p:sp>
        <p:nvSpPr>
          <p:cNvPr id="31" name="CustomShape 1">
            <a:extLst>
              <a:ext uri="{FF2B5EF4-FFF2-40B4-BE49-F238E27FC236}">
                <a16:creationId xmlns:a16="http://schemas.microsoft.com/office/drawing/2014/main" id="{DECBF962-E59B-4040-A2CA-328F69680E26}"/>
              </a:ext>
            </a:extLst>
          </p:cNvPr>
          <p:cNvSpPr/>
          <p:nvPr/>
        </p:nvSpPr>
        <p:spPr>
          <a:xfrm>
            <a:off x="76034" y="324192"/>
            <a:ext cx="6769344" cy="62864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>
              <a:lnSpc>
                <a:spcPct val="100000"/>
              </a:lnSpc>
            </a:pPr>
            <a:endParaRPr lang="en-US" sz="1996" spc="-1" dirty="0">
              <a:latin typeface="Arial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4877A9E-9BE0-48D8-A3A5-2AE73859066D}"/>
              </a:ext>
            </a:extLst>
          </p:cNvPr>
          <p:cNvSpPr/>
          <p:nvPr/>
        </p:nvSpPr>
        <p:spPr>
          <a:xfrm>
            <a:off x="4164161" y="586917"/>
            <a:ext cx="815679" cy="3436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33" b="1" dirty="0">
                <a:latin typeface="Calibri" panose="020F0502020204030204" pitchFamily="34" charset="0"/>
                <a:cs typeface="Calibri" panose="020F0502020204030204" pitchFamily="34" charset="0"/>
              </a:rPr>
              <a:t>N=13</a:t>
            </a:r>
            <a:endParaRPr lang="it-IT" sz="1633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Rectangle 3">
            <a:extLst>
              <a:ext uri="{FF2B5EF4-FFF2-40B4-BE49-F238E27FC236}">
                <a16:creationId xmlns:a16="http://schemas.microsoft.com/office/drawing/2014/main" id="{B4E2442C-83CA-48A3-A4DB-C6FC5970DE02}"/>
              </a:ext>
            </a:extLst>
          </p:cNvPr>
          <p:cNvSpPr/>
          <p:nvPr/>
        </p:nvSpPr>
        <p:spPr>
          <a:xfrm>
            <a:off x="1" y="-27384"/>
            <a:ext cx="9144000" cy="473954"/>
          </a:xfrm>
          <a:prstGeom prst="rect">
            <a:avLst/>
          </a:prstGeom>
          <a:solidFill>
            <a:srgbClr val="0080B9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1"/>
            <a:r>
              <a:rPr lang="it-IT" sz="2400" b="1" spc="-1" dirty="0">
                <a:solidFill>
                  <a:schemeClr val="bg1"/>
                </a:solidFill>
              </a:rPr>
              <a:t>Results </a:t>
            </a:r>
            <a:r>
              <a:rPr lang="it-IT" sz="2400" b="1" spc="-1" dirty="0" err="1">
                <a:solidFill>
                  <a:schemeClr val="bg1"/>
                </a:solidFill>
              </a:rPr>
              <a:t>sighted</a:t>
            </a:r>
            <a:endParaRPr lang="en-US" sz="3200" b="1" spc="-1" dirty="0">
              <a:solidFill>
                <a:schemeClr val="bg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A4BDC36-E20A-4BDB-A9E2-C3DEDE6ABB7E}"/>
              </a:ext>
            </a:extLst>
          </p:cNvPr>
          <p:cNvSpPr/>
          <p:nvPr/>
        </p:nvSpPr>
        <p:spPr>
          <a:xfrm>
            <a:off x="1101584" y="930537"/>
            <a:ext cx="806120" cy="33855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1600" b="1" dirty="0">
                <a:latin typeface="Calibri" panose="020F0502020204030204" pitchFamily="34" charset="0"/>
              </a:rPr>
              <a:t>faster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FF0C8089-72A5-4C9E-967C-806E236DB912}"/>
              </a:ext>
            </a:extLst>
          </p:cNvPr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7884368" y="446570"/>
            <a:ext cx="1163461" cy="690728"/>
          </a:xfrm>
          <a:prstGeom prst="rect">
            <a:avLst/>
          </a:prstGeom>
          <a:ln>
            <a:noFill/>
          </a:ln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88DF56E0-99B7-4599-9732-262953CFBBAF}"/>
              </a:ext>
            </a:extLst>
          </p:cNvPr>
          <p:cNvSpPr/>
          <p:nvPr/>
        </p:nvSpPr>
        <p:spPr>
          <a:xfrm>
            <a:off x="0" y="468872"/>
            <a:ext cx="1907704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400" b="1" dirty="0">
                <a:latin typeface="Calibri" panose="020F0502020204030204" pitchFamily="34" charset="0"/>
              </a:rPr>
              <a:t>	JND</a:t>
            </a:r>
            <a:endParaRPr lang="en-US" sz="1633" b="1" dirty="0">
              <a:latin typeface="Calibri" panose="020F0502020204030204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D0DFCB9-BDA2-451B-9CD8-A54119BF7BF7}"/>
              </a:ext>
            </a:extLst>
          </p:cNvPr>
          <p:cNvSpPr/>
          <p:nvPr/>
        </p:nvSpPr>
        <p:spPr>
          <a:xfrm>
            <a:off x="2723692" y="5327297"/>
            <a:ext cx="3696617" cy="92333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No </a:t>
            </a:r>
            <a:r>
              <a:rPr lang="it-IT" dirty="0" err="1">
                <a:latin typeface="Calibri" panose="020F0502020204030204" pitchFamily="34" charset="0"/>
                <a:cs typeface="Calibri" panose="020F0502020204030204" pitchFamily="34" charset="0"/>
              </a:rPr>
              <a:t>multisensoy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 benefit</a:t>
            </a:r>
          </a:p>
          <a:p>
            <a:pPr algn="ctr"/>
            <a:endParaRPr lang="it-IT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it-IT" dirty="0"/>
              <a:t>No </a:t>
            </a:r>
            <a:r>
              <a:rPr lang="it-IT" dirty="0" err="1"/>
              <a:t>significant</a:t>
            </a:r>
            <a:r>
              <a:rPr lang="it-IT" dirty="0"/>
              <a:t> </a:t>
            </a:r>
            <a:r>
              <a:rPr lang="it-IT" dirty="0" err="1"/>
              <a:t>interactions</a:t>
            </a:r>
            <a:endParaRPr lang="it-IT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73982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39C1AA0-0C4C-4802-B73C-45711452BE3F}"/>
              </a:ext>
            </a:extLst>
          </p:cNvPr>
          <p:cNvSpPr/>
          <p:nvPr/>
        </p:nvSpPr>
        <p:spPr>
          <a:xfrm>
            <a:off x="755576" y="3464647"/>
            <a:ext cx="352839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it-IT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2400" dirty="0"/>
              <a:t>Velocity effect: worse precision for the faster velocity condition</a:t>
            </a:r>
          </a:p>
          <a:p>
            <a:r>
              <a:rPr lang="it-IT" sz="2400" dirty="0"/>
              <a:t> 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C9E1A8DB-93C7-4E21-B566-D148563BD534}"/>
              </a:ext>
            </a:extLst>
          </p:cNvPr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7884368" y="446570"/>
            <a:ext cx="1163461" cy="690728"/>
          </a:xfrm>
          <a:prstGeom prst="rect">
            <a:avLst/>
          </a:prstGeom>
          <a:ln>
            <a:noFill/>
          </a:ln>
        </p:spPr>
      </p:pic>
      <p:sp>
        <p:nvSpPr>
          <p:cNvPr id="7" name="Rectangle 3">
            <a:extLst>
              <a:ext uri="{FF2B5EF4-FFF2-40B4-BE49-F238E27FC236}">
                <a16:creationId xmlns:a16="http://schemas.microsoft.com/office/drawing/2014/main" id="{7F85B4CB-E118-4F35-A331-887E2450B1B5}"/>
              </a:ext>
            </a:extLst>
          </p:cNvPr>
          <p:cNvSpPr/>
          <p:nvPr/>
        </p:nvSpPr>
        <p:spPr>
          <a:xfrm>
            <a:off x="1" y="-27384"/>
            <a:ext cx="9144000" cy="473954"/>
          </a:xfrm>
          <a:prstGeom prst="rect">
            <a:avLst/>
          </a:prstGeom>
          <a:solidFill>
            <a:srgbClr val="0080B9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/>
            <a:r>
              <a:rPr lang="en-US" sz="2400" b="1" spc="-1" dirty="0">
                <a:solidFill>
                  <a:schemeClr val="bg1"/>
                </a:solidFill>
              </a:rPr>
              <a:t>	</a:t>
            </a:r>
            <a:r>
              <a:rPr lang="it-IT" sz="2400" b="1" spc="-1" dirty="0" err="1">
                <a:solidFill>
                  <a:schemeClr val="bg1"/>
                </a:solidFill>
              </a:rPr>
              <a:t>Conclusions</a:t>
            </a:r>
            <a:r>
              <a:rPr lang="it-IT" sz="2400" b="1" spc="-1" dirty="0">
                <a:solidFill>
                  <a:schemeClr val="bg1"/>
                </a:solidFill>
              </a:rPr>
              <a:t> </a:t>
            </a:r>
            <a:r>
              <a:rPr lang="it-IT" sz="2400" b="1" spc="-1" dirty="0" err="1">
                <a:solidFill>
                  <a:schemeClr val="bg1"/>
                </a:solidFill>
              </a:rPr>
              <a:t>sighted</a:t>
            </a:r>
            <a:endParaRPr lang="en-US" sz="3200" b="1" spc="-1" dirty="0">
              <a:solidFill>
                <a:schemeClr val="bg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B6CD43D-3F68-43E4-959E-FF716536BD1B}"/>
              </a:ext>
            </a:extLst>
          </p:cNvPr>
          <p:cNvSpPr/>
          <p:nvPr/>
        </p:nvSpPr>
        <p:spPr>
          <a:xfrm>
            <a:off x="1133618" y="1700808"/>
            <a:ext cx="6876764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Slow velocity: better precision when both modalities are simultaneously presented compared to the unimodal conditions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E2C1A32-6FF3-4A6C-B909-5F00E6426D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572908"/>
            <a:ext cx="4331813" cy="2838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318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17855</TotalTime>
  <Words>1044</Words>
  <Application>Microsoft Office PowerPoint</Application>
  <PresentationFormat>On-screen Show (4:3)</PresentationFormat>
  <Paragraphs>134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BlissPro</vt:lpstr>
      <vt:lpstr>Calibri</vt:lpstr>
      <vt:lpstr>Wingdings</vt:lpstr>
      <vt:lpstr>Tema di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Maria Bianca Amadeo</dc:creator>
  <cp:lastModifiedBy>Maria Casado Palacios</cp:lastModifiedBy>
  <cp:revision>175</cp:revision>
  <dcterms:created xsi:type="dcterms:W3CDTF">2021-07-30T19:59:21Z</dcterms:created>
  <dcterms:modified xsi:type="dcterms:W3CDTF">2023-08-31T12:25:59Z</dcterms:modified>
</cp:coreProperties>
</file>