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00" r:id="rId2"/>
    <p:sldId id="420" r:id="rId3"/>
    <p:sldId id="402" r:id="rId4"/>
    <p:sldId id="426" r:id="rId5"/>
    <p:sldId id="266" r:id="rId6"/>
    <p:sldId id="403" r:id="rId7"/>
    <p:sldId id="428" r:id="rId8"/>
    <p:sldId id="427" r:id="rId9"/>
    <p:sldId id="429" r:id="rId10"/>
    <p:sldId id="42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ia Tonelli" initials="AT" lastIdx="5" clrIdx="0">
    <p:extLst>
      <p:ext uri="{19B8F6BF-5375-455C-9EA6-DF929625EA0E}">
        <p15:presenceInfo xmlns:p15="http://schemas.microsoft.com/office/powerpoint/2012/main" userId="S::alessia.tonelli@iit.it::6e08906d-be12-4347-9c52-387660c76776" providerId="AD"/>
      </p:ext>
    </p:extLst>
  </p:cmAuthor>
  <p:cmAuthor id="2" name="Claudio Campus" initials="CC" lastIdx="1" clrIdx="1">
    <p:extLst>
      <p:ext uri="{19B8F6BF-5375-455C-9EA6-DF929625EA0E}">
        <p15:presenceInfo xmlns:p15="http://schemas.microsoft.com/office/powerpoint/2012/main" userId="S::claudio.campus@iit.it::48433814-5186-40dc-9edb-870c7d8fd1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47BE1D-BD2C-6D94-BBD0-451C82AC4403}" v="26" dt="2021-10-18T10:13:44.868"/>
    <p1510:client id="{7E179D0D-BBE2-427E-8E5A-4BBC7DA7B37B}" v="41" dt="2021-10-18T09:53:07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29" autoAdjust="0"/>
    <p:restoredTop sz="55000" autoAdjust="0"/>
  </p:normalViewPr>
  <p:slideViewPr>
    <p:cSldViewPr>
      <p:cViewPr varScale="1">
        <p:scale>
          <a:sx n="37" d="100"/>
          <a:sy n="37" d="100"/>
        </p:scale>
        <p:origin x="109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141B3-EE1E-4A8C-98AA-E4C34FEBC53F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66209-44DF-41C9-8D1C-D09A474519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0" dirty="0">
              <a:solidFill>
                <a:sysClr val="window" lastClr="FFFFFF"/>
              </a:solidFill>
              <a:latin typeface="BlissPro" panose="0200050605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66209-44DF-41C9-8D1C-D09A4745197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54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66209-44DF-41C9-8D1C-D09A4745197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83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BF859-4A58-4FB7-94DA-0ED69BED224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02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FC651-8BE2-40DC-8A1A-52FD01E287F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981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FC651-8BE2-40DC-8A1A-52FD01E287F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988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BF859-4A58-4FB7-94DA-0ED69BED224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74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endParaRPr lang="it-IT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BF859-4A58-4FB7-94DA-0ED69BED224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651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endParaRPr lang="it-IT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BF859-4A58-4FB7-94DA-0ED69BED224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805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endParaRPr lang="it-IT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BF859-4A58-4FB7-94DA-0ED69BED224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007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endParaRPr lang="it-IT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BF859-4A58-4FB7-94DA-0ED69BED224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43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46A1-3912-4270-8AE1-9C678AB13F8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8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46A1-3912-4270-8AE1-9C678AB13F8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1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46A1-3912-4270-8AE1-9C678AB13F8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86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3" y="273353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3" y="1604842"/>
            <a:ext cx="10971684" cy="3977811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644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46A1-3912-4270-8AE1-9C678AB13F8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8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46A1-3912-4270-8AE1-9C678AB13F8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1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46A1-3912-4270-8AE1-9C678AB13F8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0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46A1-3912-4270-8AE1-9C678AB13F8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6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46A1-3912-4270-8AE1-9C678AB13F8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46A1-3912-4270-8AE1-9C678AB13F8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7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46A1-3912-4270-8AE1-9C678AB13F8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7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46A1-3912-4270-8AE1-9C678AB13F8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0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246A1-3912-4270-8AE1-9C678AB13F8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6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eg"/><Relationship Id="rId7" Type="http://schemas.openxmlformats.org/officeDocument/2006/relationships/image" Target="../media/image4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28.png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0" y="0"/>
            <a:ext cx="12192000" cy="1188132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1928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6" name="TextBox 18"/>
          <p:cNvSpPr txBox="1"/>
          <p:nvPr/>
        </p:nvSpPr>
        <p:spPr>
          <a:xfrm>
            <a:off x="3935761" y="2816913"/>
            <a:ext cx="475762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i="1" dirty="0" err="1"/>
              <a:t>Casado</a:t>
            </a:r>
            <a:r>
              <a:rPr lang="it-IT" i="1" dirty="0"/>
              <a:t> M.</a:t>
            </a:r>
            <a:r>
              <a:rPr lang="it-IT" i="1" baseline="30000" dirty="0"/>
              <a:t>1,2</a:t>
            </a:r>
            <a:r>
              <a:rPr lang="it-IT" i="1" dirty="0"/>
              <a:t>,Campus C.</a:t>
            </a:r>
            <a:r>
              <a:rPr lang="it-IT" baseline="30000" dirty="0"/>
              <a:t>1</a:t>
            </a:r>
            <a:r>
              <a:rPr lang="it-IT" i="1" dirty="0"/>
              <a:t>,Tonelli A.</a:t>
            </a:r>
            <a:r>
              <a:rPr lang="it-IT" dirty="0">
                <a:ea typeface="+mn-lt"/>
                <a:cs typeface="+mn-lt"/>
              </a:rPr>
              <a:t>1</a:t>
            </a:r>
            <a:r>
              <a:rPr lang="it-IT" i="1" dirty="0"/>
              <a:t>, Gori, M.</a:t>
            </a:r>
            <a:r>
              <a:rPr lang="it-IT" baseline="30000" dirty="0"/>
              <a:t>1</a:t>
            </a:r>
          </a:p>
          <a:p>
            <a:pPr algn="ctr"/>
            <a:endParaRPr lang="it-IT" baseline="30000" dirty="0"/>
          </a:p>
          <a:p>
            <a:pPr algn="ctr">
              <a:lnSpc>
                <a:spcPct val="150000"/>
              </a:lnSpc>
            </a:pPr>
            <a:r>
              <a:rPr lang="it-IT" sz="1200" i="1" baseline="30000" dirty="0"/>
              <a:t>1</a:t>
            </a:r>
            <a:r>
              <a:rPr lang="it-IT" sz="1200" i="1" dirty="0"/>
              <a:t> Istituto Italiano di Tecnologia</a:t>
            </a:r>
            <a:endParaRPr lang="en-US" sz="1200" i="1" dirty="0"/>
          </a:p>
          <a:p>
            <a:pPr algn="ctr">
              <a:lnSpc>
                <a:spcPct val="100000"/>
              </a:lnSpc>
            </a:pPr>
            <a:r>
              <a:rPr lang="it-IT" sz="1200" i="1" baseline="30000" dirty="0"/>
              <a:t>2</a:t>
            </a:r>
            <a:r>
              <a:rPr lang="it-IT" sz="1200" i="1" dirty="0"/>
              <a:t> Università Degli Studi di Genova</a:t>
            </a:r>
            <a:endParaRPr lang="en-US" i="1" dirty="0"/>
          </a:p>
        </p:txBody>
      </p:sp>
      <p:sp>
        <p:nvSpPr>
          <p:cNvPr id="41" name="TextBox 16"/>
          <p:cNvSpPr txBox="1"/>
          <p:nvPr/>
        </p:nvSpPr>
        <p:spPr>
          <a:xfrm>
            <a:off x="2044382" y="1510230"/>
            <a:ext cx="8103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Multisensory integration of dynamic stimuli and the role of active touch.</a:t>
            </a:r>
            <a:endParaRPr lang="en-US" sz="2700" b="1" dirty="0"/>
          </a:p>
        </p:txBody>
      </p:sp>
      <p:pic>
        <p:nvPicPr>
          <p:cNvPr id="1027" name="Picture 3" descr="LogoU-VIP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5299339"/>
            <a:ext cx="3043220" cy="70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e azioni concrete per contrastare Covid-19 di Uni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5962066"/>
            <a:ext cx="1078741" cy="65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4501" y="6294666"/>
            <a:ext cx="912714" cy="3015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1078" y="503258"/>
            <a:ext cx="318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solidFill>
                  <a:srgbClr val="0080B9"/>
                </a:solidFill>
              </a:rPr>
              <a:t>XXVII Congresso AIP – Sezione Sperimentale </a:t>
            </a:r>
          </a:p>
          <a:p>
            <a:pPr algn="just"/>
            <a:r>
              <a:rPr lang="it-IT" sz="1200" b="1" dirty="0">
                <a:solidFill>
                  <a:srgbClr val="0080B9"/>
                </a:solidFill>
              </a:rPr>
              <a:t>8-10 settembre 2021</a:t>
            </a:r>
            <a:endParaRPr lang="en-US" sz="1200" dirty="0">
              <a:solidFill>
                <a:srgbClr val="0080B9"/>
              </a:solidFill>
            </a:endParaRPr>
          </a:p>
        </p:txBody>
      </p:sp>
      <p:cxnSp>
        <p:nvCxnSpPr>
          <p:cNvPr id="13" name="Straight Connector 5"/>
          <p:cNvCxnSpPr>
            <a:cxnSpLocks/>
          </p:cNvCxnSpPr>
          <p:nvPr/>
        </p:nvCxnSpPr>
        <p:spPr>
          <a:xfrm>
            <a:off x="0" y="1026114"/>
            <a:ext cx="12192000" cy="1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BA4410B-CC2D-4CE1-A12D-BB4DA33395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44" y="6291023"/>
            <a:ext cx="8949704" cy="566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CF780D-2557-43E4-B819-A72AB70C5366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484255" y="3967006"/>
            <a:ext cx="3493461" cy="1864880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7D51AA-B036-4554-8ED3-CF25828513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-151834"/>
            <a:ext cx="5239481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0" y="0"/>
            <a:ext cx="12192000" cy="1188132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1928" kern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9" name="Straight Connector 5"/>
          <p:cNvCxnSpPr>
            <a:cxnSpLocks/>
          </p:cNvCxnSpPr>
          <p:nvPr/>
        </p:nvCxnSpPr>
        <p:spPr>
          <a:xfrm>
            <a:off x="0" y="1026114"/>
            <a:ext cx="12192000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16"/>
          <p:cNvSpPr txBox="1"/>
          <p:nvPr/>
        </p:nvSpPr>
        <p:spPr>
          <a:xfrm>
            <a:off x="1873883" y="161374"/>
            <a:ext cx="8444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4400" kern="0" dirty="0">
                <a:solidFill>
                  <a:sysClr val="window" lastClr="FFFFFF"/>
                </a:solidFill>
                <a:latin typeface="BlissPro" panose="02000506050000020004" pitchFamily="2" charset="0"/>
              </a:rPr>
              <a:t>Thank </a:t>
            </a:r>
            <a:r>
              <a:rPr lang="it-IT" sz="4400" kern="0" dirty="0" err="1">
                <a:solidFill>
                  <a:sysClr val="window" lastClr="FFFFFF"/>
                </a:solidFill>
                <a:latin typeface="BlissPro" panose="02000506050000020004" pitchFamily="2" charset="0"/>
              </a:rPr>
              <a:t>you</a:t>
            </a:r>
            <a:endParaRPr lang="it-IT" sz="4400" kern="0" dirty="0">
              <a:solidFill>
                <a:sysClr val="window" lastClr="FFFFFF"/>
              </a:solidFill>
              <a:latin typeface="BlissPro" panose="02000506050000020004" pitchFamily="2" charset="0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358" y="1329715"/>
            <a:ext cx="1080860" cy="1070582"/>
          </a:xfrm>
          <a:prstGeom prst="rect">
            <a:avLst/>
          </a:prstGeom>
        </p:spPr>
      </p:pic>
      <p:sp>
        <p:nvSpPr>
          <p:cNvPr id="16" name="TextBox 18"/>
          <p:cNvSpPr txBox="1"/>
          <p:nvPr/>
        </p:nvSpPr>
        <p:spPr>
          <a:xfrm>
            <a:off x="4265218" y="2486746"/>
            <a:ext cx="16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latin typeface="BlissPro" panose="02000506050000020004" pitchFamily="2" charset="0"/>
              </a:rPr>
              <a:t>Monica </a:t>
            </a:r>
          </a:p>
          <a:p>
            <a:pPr algn="ctr"/>
            <a:r>
              <a:rPr lang="en-US" sz="1400" b="1" i="1" dirty="0">
                <a:latin typeface="BlissPro" panose="02000506050000020004" pitchFamily="2" charset="0"/>
              </a:rPr>
              <a:t>Gori</a:t>
            </a:r>
            <a:endParaRPr lang="it-IT" sz="1400" b="1" i="1" dirty="0">
              <a:latin typeface="BlissPro" panose="02000506050000020004" pitchFamily="2" charset="0"/>
            </a:endParaRPr>
          </a:p>
        </p:txBody>
      </p:sp>
      <p:pic>
        <p:nvPicPr>
          <p:cNvPr id="19" name="Picture 2" descr="Le azioni concrete per contrastare Covid-19 di Uni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658" y="6007830"/>
            <a:ext cx="1106834" cy="67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LogoU-VIP"/>
          <p:cNvPicPr>
            <a:picLocks noChangeAspect="1" noChangeArrowheads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" y="5356037"/>
            <a:ext cx="2827940" cy="65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8"/>
          <p:cNvSpPr txBox="1"/>
          <p:nvPr/>
        </p:nvSpPr>
        <p:spPr>
          <a:xfrm>
            <a:off x="234697" y="2419469"/>
            <a:ext cx="16201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latin typeface="BlissPro" panose="02000506050000020004" pitchFamily="2" charset="0"/>
              </a:rPr>
              <a:t>Maria </a:t>
            </a:r>
          </a:p>
          <a:p>
            <a:pPr algn="ctr"/>
            <a:r>
              <a:rPr lang="en-US" sz="1400" b="1" i="1" dirty="0">
                <a:latin typeface="BlissPro" panose="02000506050000020004" pitchFamily="2" charset="0"/>
              </a:rPr>
              <a:t>Casado </a:t>
            </a:r>
          </a:p>
          <a:p>
            <a:pPr algn="ctr"/>
            <a:r>
              <a:rPr lang="en-US" sz="1400" b="1" i="1" dirty="0">
                <a:latin typeface="BlissPro" panose="02000506050000020004" pitchFamily="2" charset="0"/>
              </a:rPr>
              <a:t>Palacios</a:t>
            </a:r>
            <a:endParaRPr lang="it-IT" sz="1400" b="1" i="1" dirty="0">
              <a:latin typeface="BlissPro" panose="02000506050000020004" pitchFamily="2" charset="0"/>
            </a:endParaRPr>
          </a:p>
          <a:p>
            <a:pPr algn="ctr"/>
            <a:endParaRPr lang="it-IT" sz="1500" b="1" i="1" dirty="0">
              <a:latin typeface="BlissPro" panose="02000506050000020004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51ED37-2089-4E89-8ACE-62FF2C5FD736}"/>
              </a:ext>
            </a:extLst>
          </p:cNvPr>
          <p:cNvGrpSpPr/>
          <p:nvPr/>
        </p:nvGrpSpPr>
        <p:grpSpPr>
          <a:xfrm>
            <a:off x="6096000" y="1271218"/>
            <a:ext cx="5745521" cy="3564118"/>
            <a:chOff x="6226825" y="1455559"/>
            <a:chExt cx="4253466" cy="26572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485" y="1455559"/>
              <a:ext cx="4196806" cy="2657249"/>
            </a:xfrm>
            <a:prstGeom prst="rect">
              <a:avLst/>
            </a:prstGeom>
          </p:spPr>
        </p:pic>
        <p:pic>
          <p:nvPicPr>
            <p:cNvPr id="30" name="Picture 3" descr="LogoU-VIP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57" r="74070"/>
            <a:stretch/>
          </p:blipFill>
          <p:spPr bwMode="auto">
            <a:xfrm>
              <a:off x="6226825" y="1455559"/>
              <a:ext cx="733273" cy="596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18"/>
          <p:cNvSpPr txBox="1"/>
          <p:nvPr/>
        </p:nvSpPr>
        <p:spPr>
          <a:xfrm>
            <a:off x="1587985" y="2419469"/>
            <a:ext cx="162018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latin typeface="BlissPro" panose="02000506050000020004" pitchFamily="2" charset="0"/>
              </a:rPr>
              <a:t>Claudio </a:t>
            </a:r>
          </a:p>
          <a:p>
            <a:pPr algn="ctr"/>
            <a:r>
              <a:rPr lang="en-US" sz="1400" b="1" i="1" dirty="0">
                <a:latin typeface="BlissPro" panose="02000506050000020004" pitchFamily="2" charset="0"/>
              </a:rPr>
              <a:t>Campus</a:t>
            </a:r>
          </a:p>
          <a:p>
            <a:pPr algn="ctr"/>
            <a:endParaRPr lang="it-IT" sz="1500" b="1" i="1" dirty="0">
              <a:latin typeface="BlissPro" panose="02000506050000020004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8ABD9E-667E-4108-936B-9EA40D3F75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91023"/>
            <a:ext cx="8949704" cy="566977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C0EB54A4-7BB6-4DEA-A496-89B88FD009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1" y="1351735"/>
            <a:ext cx="1074576" cy="1070582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12E5A2A9-73E3-4855-A1CB-2649BD526B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44" y="1339565"/>
            <a:ext cx="1070582" cy="10705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825A929-92BE-465E-BAF6-C2ED274587F3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61"/>
          <a:stretch/>
        </p:blipFill>
        <p:spPr>
          <a:xfrm>
            <a:off x="2294345" y="3280774"/>
            <a:ext cx="3283565" cy="1584176"/>
          </a:xfrm>
          <a:prstGeom prst="rect">
            <a:avLst/>
          </a:prstGeom>
          <a:ln>
            <a:noFill/>
          </a:ln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CA32D6A5-53CB-4700-9E6D-93C14FCF4706}"/>
              </a:ext>
            </a:extLst>
          </p:cNvPr>
          <p:cNvSpPr txBox="1"/>
          <p:nvPr/>
        </p:nvSpPr>
        <p:spPr>
          <a:xfrm>
            <a:off x="3142206" y="2427997"/>
            <a:ext cx="1150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latin typeface="BlissPro" panose="02000506050000020004" pitchFamily="2" charset="0"/>
              </a:rPr>
              <a:t>Alessia Tonelli</a:t>
            </a:r>
            <a:endParaRPr lang="it-IT" sz="1400" b="1" i="1" dirty="0">
              <a:latin typeface="BlissPro" panose="02000506050000020004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953F6BD-F4BD-402C-A8D8-C917BC03DB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4990747"/>
            <a:ext cx="4086998" cy="107005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C720C4F-8F66-4080-8AEE-4E1A02E8D38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1623" b="9154"/>
          <a:stretch/>
        </p:blipFill>
        <p:spPr>
          <a:xfrm>
            <a:off x="3294132" y="1353468"/>
            <a:ext cx="1001510" cy="110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9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272464" y="403999"/>
            <a:ext cx="1800199" cy="1020666"/>
          </a:xfrm>
          <a:prstGeom prst="rect">
            <a:avLst/>
          </a:prstGeom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657A630-ACDF-4F8A-97C2-69B011C52255}"/>
              </a:ext>
            </a:extLst>
          </p:cNvPr>
          <p:cNvSpPr/>
          <p:nvPr/>
        </p:nvSpPr>
        <p:spPr>
          <a:xfrm>
            <a:off x="0" y="-15603"/>
            <a:ext cx="12192000" cy="503291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n-US" sz="2400" b="1" spc="-1" dirty="0">
                <a:solidFill>
                  <a:schemeClr val="bg1"/>
                </a:solidFill>
              </a:rPr>
              <a:t>	Introduction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48FDE0AA-4C6D-4F55-9237-40F4E1D3E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558" y="4787139"/>
            <a:ext cx="8154906" cy="1384995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500" b="1" dirty="0"/>
              <a:t>How blind and sighted individuals process audio-tactile information, in passive and active conditions, during dynamic  stimuli discrimination?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CBD60-64E5-4283-B1D7-3C2C00D171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8000" b="15350"/>
          <a:stretch/>
        </p:blipFill>
        <p:spPr>
          <a:xfrm>
            <a:off x="3202686" y="883328"/>
            <a:ext cx="927230" cy="934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24EC6B-B730-4136-98E0-8A70AEA983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1" t="2108" r="9014" b="16333"/>
          <a:stretch/>
        </p:blipFill>
        <p:spPr>
          <a:xfrm>
            <a:off x="3893685" y="1248604"/>
            <a:ext cx="1021878" cy="1020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452622-C63F-4882-BDAA-39C7CF0F49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r="6951" b="13250"/>
          <a:stretch/>
        </p:blipFill>
        <p:spPr>
          <a:xfrm>
            <a:off x="6168162" y="1230046"/>
            <a:ext cx="1025428" cy="10577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02B6AC-0644-4F85-A741-5C28BAD5C9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1" t="2108" r="9014" b="16333"/>
          <a:stretch/>
        </p:blipFill>
        <p:spPr>
          <a:xfrm>
            <a:off x="6752802" y="719713"/>
            <a:ext cx="1021878" cy="10206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38F609-BD67-4CFE-96A3-4F75065B30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1" r="24801" b="13250"/>
          <a:stretch/>
        </p:blipFill>
        <p:spPr>
          <a:xfrm>
            <a:off x="7918772" y="1052113"/>
            <a:ext cx="414851" cy="7451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67FBFD-47DB-4B67-AFAE-3611D55390BE}"/>
              </a:ext>
            </a:extLst>
          </p:cNvPr>
          <p:cNvSpPr/>
          <p:nvPr/>
        </p:nvSpPr>
        <p:spPr>
          <a:xfrm>
            <a:off x="2693904" y="2956191"/>
            <a:ext cx="89467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recognition of objects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(Morton, 1984),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accurate perceived duration of tactile stimuli after adaptation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(Tomassini et al., 2012)</a:t>
            </a:r>
            <a:endParaRPr lang="it-IT" sz="2000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753C908B-5E54-4404-A39A-14EBB15B8051}"/>
              </a:ext>
            </a:extLst>
          </p:cNvPr>
          <p:cNvSpPr txBox="1">
            <a:spLocks/>
          </p:cNvSpPr>
          <p:nvPr/>
        </p:nvSpPr>
        <p:spPr>
          <a:xfrm>
            <a:off x="1055440" y="2956191"/>
            <a:ext cx="1638465" cy="10256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Active touch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5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80544E4-4A03-4FBA-9DFD-90C5E2219D92}"/>
              </a:ext>
            </a:extLst>
          </p:cNvPr>
          <p:cNvSpPr/>
          <p:nvPr/>
        </p:nvSpPr>
        <p:spPr>
          <a:xfrm>
            <a:off x="8770777" y="148168"/>
            <a:ext cx="1897225" cy="603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33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92B9753D-5C26-4083-A074-AE30E539C674}"/>
              </a:ext>
            </a:extLst>
          </p:cNvPr>
          <p:cNvSpPr/>
          <p:nvPr/>
        </p:nvSpPr>
        <p:spPr>
          <a:xfrm>
            <a:off x="1524001" y="-27384"/>
            <a:ext cx="9144000" cy="473954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it-IT" sz="2400" b="1" spc="-1" dirty="0">
                <a:solidFill>
                  <a:schemeClr val="bg1"/>
                </a:solidFill>
              </a:rPr>
              <a:t>	</a:t>
            </a:r>
            <a:r>
              <a:rPr lang="it-IT" sz="2400" b="1" spc="-1" dirty="0" err="1">
                <a:solidFill>
                  <a:schemeClr val="bg1"/>
                </a:solidFill>
              </a:rPr>
              <a:t>Experimental</a:t>
            </a:r>
            <a:r>
              <a:rPr lang="it-IT" sz="2400" b="1" spc="-1" dirty="0">
                <a:solidFill>
                  <a:schemeClr val="bg1"/>
                </a:solidFill>
              </a:rPr>
              <a:t> design</a:t>
            </a:r>
            <a:endParaRPr lang="en-US" sz="3200" b="1" spc="-1" dirty="0">
              <a:solidFill>
                <a:schemeClr val="bg1"/>
              </a:solidFill>
            </a:endParaRPr>
          </a:p>
        </p:txBody>
      </p:sp>
      <p:sp>
        <p:nvSpPr>
          <p:cNvPr id="24" name="Rectángulo 7">
            <a:extLst>
              <a:ext uri="{FF2B5EF4-FFF2-40B4-BE49-F238E27FC236}">
                <a16:creationId xmlns:a16="http://schemas.microsoft.com/office/drawing/2014/main" id="{441FC13F-9393-4FE9-BB2E-57FEEC7C462D}"/>
              </a:ext>
            </a:extLst>
          </p:cNvPr>
          <p:cNvSpPr/>
          <p:nvPr/>
        </p:nvSpPr>
        <p:spPr>
          <a:xfrm>
            <a:off x="588631" y="658448"/>
            <a:ext cx="9543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ES" sz="2800" b="1" dirty="0">
                <a:latin typeface="Calibri" panose="020F0502020204030204" pitchFamily="34" charset="0"/>
              </a:rPr>
              <a:t>Study the velocity discrimination thresholds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9B11CA-8371-487D-B5CB-28C81A88AEB4}"/>
              </a:ext>
            </a:extLst>
          </p:cNvPr>
          <p:cNvSpPr/>
          <p:nvPr/>
        </p:nvSpPr>
        <p:spPr>
          <a:xfrm>
            <a:off x="588631" y="1409881"/>
            <a:ext cx="5385773" cy="5096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es-ES" sz="2400" b="1" dirty="0">
                <a:latin typeface="Calibri"/>
                <a:cs typeface="Calibri"/>
              </a:rPr>
              <a:t>Participants: </a:t>
            </a:r>
            <a:r>
              <a:rPr lang="en-US" altLang="es-ES" sz="2400" dirty="0">
                <a:latin typeface="Calibri"/>
                <a:cs typeface="Calibri"/>
              </a:rPr>
              <a:t>13 sighted individuals</a:t>
            </a:r>
            <a:endParaRPr lang="en-US" altLang="es-ES" sz="2400" dirty="0" err="1">
              <a:latin typeface="Calibri" panose="020F0502020204030204" pitchFamily="34" charset="0"/>
            </a:endParaRPr>
          </a:p>
          <a:p>
            <a:endParaRPr lang="en-US" altLang="es-ES" sz="2400" dirty="0">
              <a:latin typeface="Calibri" panose="020F0502020204030204" pitchFamily="34" charset="0"/>
            </a:endParaRPr>
          </a:p>
          <a:p>
            <a:r>
              <a:rPr lang="en-US" altLang="es-ES" sz="2400" b="1" dirty="0">
                <a:latin typeface="Calibri" panose="020F0502020204030204" pitchFamily="34" charset="0"/>
              </a:rPr>
              <a:t>Task</a:t>
            </a:r>
            <a:r>
              <a:rPr lang="en-US" altLang="es-ES" sz="2400" dirty="0">
                <a:latin typeface="Calibri" panose="020F0502020204030204" pitchFamily="34" charset="0"/>
              </a:rPr>
              <a:t>: 2AFC</a:t>
            </a:r>
          </a:p>
          <a:p>
            <a:pPr>
              <a:buFontTx/>
              <a:buChar char="-"/>
            </a:pPr>
            <a:endParaRPr lang="en-US" altLang="es-ES" sz="2400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US" altLang="es-ES" sz="2400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US" altLang="es-ES" sz="2400" dirty="0">
              <a:latin typeface="Calibri" panose="020F0502020204030204" pitchFamily="34" charset="0"/>
            </a:endParaRPr>
          </a:p>
          <a:p>
            <a:endParaRPr lang="en-US" altLang="es-ES" sz="2400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US" altLang="es-ES" sz="2400" dirty="0">
              <a:latin typeface="Calibri" panose="020F0502020204030204" pitchFamily="34" charset="0"/>
            </a:endParaRPr>
          </a:p>
          <a:p>
            <a:r>
              <a:rPr lang="en-US" altLang="es-ES" sz="2400" b="1" dirty="0">
                <a:latin typeface="Calibri" panose="020F0502020204030204" pitchFamily="34" charset="0"/>
              </a:rPr>
              <a:t>Standard speed</a:t>
            </a:r>
            <a:r>
              <a:rPr lang="en-US" altLang="es-ES" sz="2400" dirty="0">
                <a:latin typeface="Calibri" panose="020F0502020204030204" pitchFamily="34" charset="0"/>
              </a:rPr>
              <a:t>: 3 cm/s (slow), 7 cm/s (fast)</a:t>
            </a:r>
          </a:p>
          <a:p>
            <a:endParaRPr lang="en-US" altLang="es-ES" sz="2400" dirty="0">
              <a:latin typeface="Calibri" panose="020F0502020204030204" pitchFamily="34" charset="0"/>
            </a:endParaRPr>
          </a:p>
          <a:p>
            <a:r>
              <a:rPr lang="en-US" altLang="es-ES" sz="2400" b="1" dirty="0">
                <a:latin typeface="Calibri"/>
                <a:cs typeface="Calibri"/>
              </a:rPr>
              <a:t>Comparison speed:</a:t>
            </a:r>
            <a:r>
              <a:rPr lang="en-US" altLang="es-ES" sz="2400" dirty="0">
                <a:latin typeface="Calibri"/>
                <a:cs typeface="Calibri"/>
              </a:rPr>
              <a:t> 2 Quest  (Watson and Pelli, 1983)</a:t>
            </a:r>
          </a:p>
          <a:p>
            <a:pPr>
              <a:buFontTx/>
              <a:buChar char="-"/>
            </a:pPr>
            <a:endParaRPr lang="en-US" altLang="es-ES" sz="1317" dirty="0">
              <a:latin typeface="Calibri" panose="020F0502020204030204" pitchFamily="34" charset="0"/>
            </a:endParaRPr>
          </a:p>
        </p:txBody>
      </p:sp>
      <p:sp>
        <p:nvSpPr>
          <p:cNvPr id="26" name="AutoShape 2">
            <a:extLst>
              <a:ext uri="{FF2B5EF4-FFF2-40B4-BE49-F238E27FC236}">
                <a16:creationId xmlns:a16="http://schemas.microsoft.com/office/drawing/2014/main" id="{54406438-1DC7-4C5E-99CF-9EED1F9336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3386" y="1730411"/>
            <a:ext cx="276509" cy="27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endParaRPr lang="en-US" sz="1633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35E71A-063B-4244-9874-FDF6F998CAEF}"/>
              </a:ext>
            </a:extLst>
          </p:cNvPr>
          <p:cNvGrpSpPr/>
          <p:nvPr/>
        </p:nvGrpSpPr>
        <p:grpSpPr>
          <a:xfrm>
            <a:off x="1756046" y="2694513"/>
            <a:ext cx="3012674" cy="1277017"/>
            <a:chOff x="2094053" y="5484486"/>
            <a:chExt cx="2661678" cy="1138349"/>
          </a:xfrm>
        </p:grpSpPr>
        <p:cxnSp>
          <p:nvCxnSpPr>
            <p:cNvPr id="28" name="Conector recto 9">
              <a:extLst>
                <a:ext uri="{FF2B5EF4-FFF2-40B4-BE49-F238E27FC236}">
                  <a16:creationId xmlns:a16="http://schemas.microsoft.com/office/drawing/2014/main" id="{89142744-BD4D-4D7D-81A1-D9F758187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94055" y="6026132"/>
              <a:ext cx="22374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12">
              <a:extLst>
                <a:ext uri="{FF2B5EF4-FFF2-40B4-BE49-F238E27FC236}">
                  <a16:creationId xmlns:a16="http://schemas.microsoft.com/office/drawing/2014/main" id="{93FDD185-2DC5-480A-B4A3-C6F79365684A}"/>
                </a:ext>
              </a:extLst>
            </p:cNvPr>
            <p:cNvCxnSpPr>
              <a:cxnSpLocks/>
            </p:cNvCxnSpPr>
            <p:nvPr/>
          </p:nvCxnSpPr>
          <p:spPr>
            <a:xfrm>
              <a:off x="2094053" y="5943054"/>
              <a:ext cx="0" cy="19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ector recto 18">
              <a:extLst>
                <a:ext uri="{FF2B5EF4-FFF2-40B4-BE49-F238E27FC236}">
                  <a16:creationId xmlns:a16="http://schemas.microsoft.com/office/drawing/2014/main" id="{C76BFB88-5F70-43B0-BD14-11E0E1F8F2C7}"/>
                </a:ext>
              </a:extLst>
            </p:cNvPr>
            <p:cNvCxnSpPr>
              <a:cxnSpLocks/>
            </p:cNvCxnSpPr>
            <p:nvPr/>
          </p:nvCxnSpPr>
          <p:spPr>
            <a:xfrm>
              <a:off x="2883474" y="5943054"/>
              <a:ext cx="0" cy="19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ector recto 19">
              <a:extLst>
                <a:ext uri="{FF2B5EF4-FFF2-40B4-BE49-F238E27FC236}">
                  <a16:creationId xmlns:a16="http://schemas.microsoft.com/office/drawing/2014/main" id="{CAA2C6D2-D4C2-4E7F-A426-7CA80D777714}"/>
                </a:ext>
              </a:extLst>
            </p:cNvPr>
            <p:cNvCxnSpPr>
              <a:cxnSpLocks/>
            </p:cNvCxnSpPr>
            <p:nvPr/>
          </p:nvCxnSpPr>
          <p:spPr>
            <a:xfrm>
              <a:off x="3542076" y="5943054"/>
              <a:ext cx="0" cy="19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ector recto 22">
              <a:extLst>
                <a:ext uri="{FF2B5EF4-FFF2-40B4-BE49-F238E27FC236}">
                  <a16:creationId xmlns:a16="http://schemas.microsoft.com/office/drawing/2014/main" id="{2785D7B8-2A6C-45DD-9111-B4D4A759B4A2}"/>
                </a:ext>
              </a:extLst>
            </p:cNvPr>
            <p:cNvCxnSpPr>
              <a:cxnSpLocks/>
            </p:cNvCxnSpPr>
            <p:nvPr/>
          </p:nvCxnSpPr>
          <p:spPr>
            <a:xfrm>
              <a:off x="4331497" y="5943054"/>
              <a:ext cx="0" cy="19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CuadroTexto 23">
              <a:extLst>
                <a:ext uri="{FF2B5EF4-FFF2-40B4-BE49-F238E27FC236}">
                  <a16:creationId xmlns:a16="http://schemas.microsoft.com/office/drawing/2014/main" id="{2A9586F4-5A23-4BCF-84F9-BCCECB44FA04}"/>
                </a:ext>
              </a:extLst>
            </p:cNvPr>
            <p:cNvSpPr txBox="1"/>
            <p:nvPr/>
          </p:nvSpPr>
          <p:spPr>
            <a:xfrm>
              <a:off x="2213194" y="6178745"/>
              <a:ext cx="670279" cy="262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17" dirty="0"/>
                <a:t>T=1s</a:t>
              </a:r>
              <a:endParaRPr lang="es-ES" sz="1481" dirty="0"/>
            </a:p>
          </p:txBody>
        </p:sp>
        <p:sp>
          <p:nvSpPr>
            <p:cNvPr id="39" name="CuadroTexto 24">
              <a:extLst>
                <a:ext uri="{FF2B5EF4-FFF2-40B4-BE49-F238E27FC236}">
                  <a16:creationId xmlns:a16="http://schemas.microsoft.com/office/drawing/2014/main" id="{C6880C45-C32F-4394-9D6A-1C84C64C9CD6}"/>
                </a:ext>
              </a:extLst>
            </p:cNvPr>
            <p:cNvSpPr txBox="1"/>
            <p:nvPr/>
          </p:nvSpPr>
          <p:spPr>
            <a:xfrm>
              <a:off x="3624939" y="6178745"/>
              <a:ext cx="670279" cy="262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17" dirty="0"/>
                <a:t>T=1s</a:t>
              </a:r>
            </a:p>
          </p:txBody>
        </p:sp>
        <p:sp>
          <p:nvSpPr>
            <p:cNvPr id="40" name="CuadroTexto 25">
              <a:extLst>
                <a:ext uri="{FF2B5EF4-FFF2-40B4-BE49-F238E27FC236}">
                  <a16:creationId xmlns:a16="http://schemas.microsoft.com/office/drawing/2014/main" id="{CF440D8E-8EB2-4559-AFE7-6AA6EF56A8A6}"/>
                </a:ext>
              </a:extLst>
            </p:cNvPr>
            <p:cNvSpPr txBox="1"/>
            <p:nvPr/>
          </p:nvSpPr>
          <p:spPr>
            <a:xfrm>
              <a:off x="2919067" y="6179179"/>
              <a:ext cx="670279" cy="443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17" dirty="0"/>
                <a:t>Pause</a:t>
              </a:r>
            </a:p>
            <a:p>
              <a:r>
                <a:rPr lang="es-ES" sz="1317" dirty="0"/>
                <a:t>T=0.5s</a:t>
              </a:r>
              <a:endParaRPr lang="es-ES" sz="1481" dirty="0"/>
            </a:p>
          </p:txBody>
        </p:sp>
        <p:cxnSp>
          <p:nvCxnSpPr>
            <p:cNvPr id="41" name="Conector recto de flecha 27">
              <a:extLst>
                <a:ext uri="{FF2B5EF4-FFF2-40B4-BE49-F238E27FC236}">
                  <a16:creationId xmlns:a16="http://schemas.microsoft.com/office/drawing/2014/main" id="{B3316512-B596-4AED-8C76-FA828783A385}"/>
                </a:ext>
              </a:extLst>
            </p:cNvPr>
            <p:cNvCxnSpPr>
              <a:cxnSpLocks/>
            </p:cNvCxnSpPr>
            <p:nvPr/>
          </p:nvCxnSpPr>
          <p:spPr>
            <a:xfrm>
              <a:off x="2094054" y="5788120"/>
              <a:ext cx="7894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ector recto de flecha 31">
              <a:extLst>
                <a:ext uri="{FF2B5EF4-FFF2-40B4-BE49-F238E27FC236}">
                  <a16:creationId xmlns:a16="http://schemas.microsoft.com/office/drawing/2014/main" id="{77138A58-FF61-4AD6-942A-FFEE83BD982E}"/>
                </a:ext>
              </a:extLst>
            </p:cNvPr>
            <p:cNvCxnSpPr>
              <a:cxnSpLocks/>
            </p:cNvCxnSpPr>
            <p:nvPr/>
          </p:nvCxnSpPr>
          <p:spPr>
            <a:xfrm>
              <a:off x="3542076" y="5788120"/>
              <a:ext cx="7894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CuadroTexto 33">
              <a:extLst>
                <a:ext uri="{FF2B5EF4-FFF2-40B4-BE49-F238E27FC236}">
                  <a16:creationId xmlns:a16="http://schemas.microsoft.com/office/drawing/2014/main" id="{C266D3AF-CEC2-4488-A6A4-19D3C21C2902}"/>
                </a:ext>
              </a:extLst>
            </p:cNvPr>
            <p:cNvSpPr txBox="1"/>
            <p:nvPr/>
          </p:nvSpPr>
          <p:spPr>
            <a:xfrm>
              <a:off x="2213194" y="5484486"/>
              <a:ext cx="670279" cy="240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52" dirty="0"/>
                <a:t>v1</a:t>
              </a:r>
              <a:endParaRPr lang="es-ES" sz="1481" dirty="0"/>
            </a:p>
          </p:txBody>
        </p:sp>
        <p:sp>
          <p:nvSpPr>
            <p:cNvPr id="44" name="CuadroTexto 34">
              <a:extLst>
                <a:ext uri="{FF2B5EF4-FFF2-40B4-BE49-F238E27FC236}">
                  <a16:creationId xmlns:a16="http://schemas.microsoft.com/office/drawing/2014/main" id="{5647E870-E656-4258-8EA3-FBCB7E81FA96}"/>
                </a:ext>
              </a:extLst>
            </p:cNvPr>
            <p:cNvSpPr txBox="1"/>
            <p:nvPr/>
          </p:nvSpPr>
          <p:spPr>
            <a:xfrm>
              <a:off x="3729470" y="5490050"/>
              <a:ext cx="1026261" cy="240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52" dirty="0"/>
                <a:t>v2</a:t>
              </a:r>
              <a:endParaRPr lang="es-ES" sz="1317" dirty="0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1695451B-7075-41C5-ADAD-A84ECD814F92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272464" y="403999"/>
            <a:ext cx="1800199" cy="1020666"/>
          </a:xfrm>
          <a:prstGeom prst="rect">
            <a:avLst/>
          </a:prstGeom>
          <a:ln>
            <a:noFill/>
          </a:ln>
        </p:spPr>
      </p:pic>
      <p:sp>
        <p:nvSpPr>
          <p:cNvPr id="36" name="Rectangle 3">
            <a:extLst>
              <a:ext uri="{FF2B5EF4-FFF2-40B4-BE49-F238E27FC236}">
                <a16:creationId xmlns:a16="http://schemas.microsoft.com/office/drawing/2014/main" id="{1678EC04-7AD0-4191-8789-5C438E71EF2E}"/>
              </a:ext>
            </a:extLst>
          </p:cNvPr>
          <p:cNvSpPr/>
          <p:nvPr/>
        </p:nvSpPr>
        <p:spPr>
          <a:xfrm>
            <a:off x="0" y="-15603"/>
            <a:ext cx="12192000" cy="503291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n-US" sz="2400" b="1" spc="-1" dirty="0">
                <a:solidFill>
                  <a:schemeClr val="bg1"/>
                </a:solidFill>
              </a:rPr>
              <a:t>	Experimental design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BC4493-82FD-4797-B6AC-366482B3D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046" y="1801934"/>
            <a:ext cx="2470141" cy="39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2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80544E4-4A03-4FBA-9DFD-90C5E2219D92}"/>
              </a:ext>
            </a:extLst>
          </p:cNvPr>
          <p:cNvSpPr/>
          <p:nvPr/>
        </p:nvSpPr>
        <p:spPr>
          <a:xfrm>
            <a:off x="8770777" y="148168"/>
            <a:ext cx="1897225" cy="603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33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E0CF149-3AE9-49F3-835B-C1024D9B8FD4}"/>
              </a:ext>
            </a:extLst>
          </p:cNvPr>
          <p:cNvSpPr/>
          <p:nvPr/>
        </p:nvSpPr>
        <p:spPr>
          <a:xfrm>
            <a:off x="6517997" y="4534438"/>
            <a:ext cx="2315977" cy="2077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33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06EA60-A4BE-4CD1-8FCF-B78769F8BC62}"/>
              </a:ext>
            </a:extLst>
          </p:cNvPr>
          <p:cNvSpPr/>
          <p:nvPr/>
        </p:nvSpPr>
        <p:spPr>
          <a:xfrm>
            <a:off x="8885674" y="2718556"/>
            <a:ext cx="2315977" cy="2077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33" dirty="0"/>
          </a:p>
        </p:txBody>
      </p:sp>
      <p:sp>
        <p:nvSpPr>
          <p:cNvPr id="50" name="AutoShape 2">
            <a:extLst>
              <a:ext uri="{FF2B5EF4-FFF2-40B4-BE49-F238E27FC236}">
                <a16:creationId xmlns:a16="http://schemas.microsoft.com/office/drawing/2014/main" id="{47AD91C3-5EEA-4710-B378-6E8D44DF3E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62941" y="2184172"/>
            <a:ext cx="276509" cy="27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endParaRPr lang="en-US" sz="1633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0DA1473-1C04-41F4-BCDA-3382C1258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16" t="68664" r="16875" b="6896"/>
          <a:stretch/>
        </p:blipFill>
        <p:spPr>
          <a:xfrm>
            <a:off x="7681194" y="3051586"/>
            <a:ext cx="2164499" cy="3227665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5378B2EC-A302-43BA-A3A0-37B4F555DBFF}"/>
              </a:ext>
            </a:extLst>
          </p:cNvPr>
          <p:cNvSpPr/>
          <p:nvPr/>
        </p:nvSpPr>
        <p:spPr>
          <a:xfrm>
            <a:off x="519592" y="752138"/>
            <a:ext cx="919979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ES" sz="2400" b="1" dirty="0">
                <a:latin typeface="Calibri" panose="020F0502020204030204" pitchFamily="34" charset="0"/>
              </a:rPr>
              <a:t>Trials:</a:t>
            </a:r>
            <a:r>
              <a:rPr lang="en-US" altLang="es-ES" sz="2400" dirty="0">
                <a:latin typeface="Calibri" panose="020F0502020204030204" pitchFamily="34" charset="0"/>
              </a:rPr>
              <a:t> 30 per Quest/60 per condition: N= 180 trials total</a:t>
            </a:r>
          </a:p>
          <a:p>
            <a:endParaRPr lang="en-US" altLang="es-ES" sz="2400" dirty="0">
              <a:latin typeface="Calibri" panose="020F0502020204030204" pitchFamily="34" charset="0"/>
            </a:endParaRPr>
          </a:p>
          <a:p>
            <a:r>
              <a:rPr lang="en-US" altLang="es-ES" sz="2400" b="1" dirty="0">
                <a:latin typeface="Calibri" panose="020F0502020204030204" pitchFamily="34" charset="0"/>
              </a:rPr>
              <a:t>Tactile stimulus: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cycles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/cm</a:t>
            </a:r>
          </a:p>
          <a:p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s-ES" sz="2400" b="1" dirty="0">
                <a:latin typeface="Calibri" panose="020F0502020204030204" pitchFamily="34" charset="0"/>
              </a:rPr>
              <a:t>Audio stimulus frequency:</a:t>
            </a:r>
            <a:r>
              <a:rPr lang="en-US" altLang="es-ES" sz="2400" dirty="0">
                <a:latin typeface="Calibri" panose="020F0502020204030204" pitchFamily="34" charset="0"/>
              </a:rPr>
              <a:t> </a:t>
            </a:r>
            <a:r>
              <a:rPr lang="en-US" altLang="es-ES" sz="2400" dirty="0" err="1">
                <a:latin typeface="Calibri" panose="020F0502020204030204" pitchFamily="34" charset="0"/>
              </a:rPr>
              <a:t>bruco</a:t>
            </a:r>
            <a:r>
              <a:rPr lang="en-US" altLang="es-ES" sz="2400" dirty="0">
                <a:latin typeface="Calibri" panose="020F0502020204030204" pitchFamily="34" charset="0"/>
              </a:rPr>
              <a:t> at 926 Hz </a:t>
            </a:r>
            <a:r>
              <a:rPr lang="en-US" altLang="es-ES" sz="1400" dirty="0">
                <a:latin typeface="Calibri" panose="020F0502020204030204" pitchFamily="34" charset="0"/>
              </a:rPr>
              <a:t>(Monica et al., 2019)</a:t>
            </a:r>
          </a:p>
          <a:p>
            <a:endParaRPr lang="en-US" altLang="es-ES" sz="1400" dirty="0">
              <a:latin typeface="Calibri" panose="020F0502020204030204" pitchFamily="34" charset="0"/>
            </a:endParaRPr>
          </a:p>
          <a:p>
            <a:r>
              <a:rPr lang="en-US" altLang="es-ES" sz="2400" b="1" dirty="0">
                <a:latin typeface="Calibri" panose="020F0502020204030204" pitchFamily="34" charset="0"/>
              </a:rPr>
              <a:t>Tactile area of stimulation: </a:t>
            </a:r>
            <a:r>
              <a:rPr lang="en-US" altLang="es-ES" sz="2400" dirty="0">
                <a:latin typeface="Calibri" panose="020F0502020204030204" pitchFamily="34" charset="0"/>
              </a:rPr>
              <a:t>fingertip of index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BC4C9EF-C234-422A-97B5-FCE45A5D6DDA}"/>
              </a:ext>
            </a:extLst>
          </p:cNvPr>
          <p:cNvSpPr/>
          <p:nvPr/>
        </p:nvSpPr>
        <p:spPr>
          <a:xfrm>
            <a:off x="1707499" y="3757478"/>
            <a:ext cx="402699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s-ES" sz="2800" b="1" dirty="0">
                <a:latin typeface="Calibri" panose="020F0502020204030204" pitchFamily="34" charset="0"/>
              </a:rPr>
              <a:t>Condition: </a:t>
            </a:r>
            <a:endParaRPr lang="en-US" altLang="es-ES" sz="2800" dirty="0">
              <a:latin typeface="Calibri" panose="020F0502020204030204" pitchFamily="34" charset="0"/>
            </a:endParaRPr>
          </a:p>
          <a:p>
            <a:pPr lvl="1"/>
            <a:r>
              <a:rPr lang="en-US" altLang="es-ES" sz="2800" dirty="0">
                <a:latin typeface="Calibri" panose="020F0502020204030204" pitchFamily="34" charset="0"/>
              </a:rPr>
              <a:t>Unimodal Tactile</a:t>
            </a:r>
          </a:p>
          <a:p>
            <a:pPr lvl="1"/>
            <a:r>
              <a:rPr lang="en-US" altLang="es-ES" sz="2800" dirty="0">
                <a:latin typeface="Calibri" panose="020F0502020204030204" pitchFamily="34" charset="0"/>
              </a:rPr>
              <a:t>Unimodal Auditory</a:t>
            </a:r>
          </a:p>
          <a:p>
            <a:pPr lvl="1"/>
            <a:r>
              <a:rPr lang="en-US" altLang="es-ES" sz="2800" dirty="0">
                <a:latin typeface="Calibri" panose="020F0502020204030204" pitchFamily="34" charset="0"/>
              </a:rPr>
              <a:t>Bimodal Audio-Tactile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E3B13-A702-4364-9119-B0902F068F4B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272464" y="403999"/>
            <a:ext cx="1800199" cy="1020666"/>
          </a:xfrm>
          <a:prstGeom prst="rect">
            <a:avLst/>
          </a:prstGeom>
          <a:ln>
            <a:noFill/>
          </a:ln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916C27E5-70F6-45A4-A7B3-D629D355663C}"/>
              </a:ext>
            </a:extLst>
          </p:cNvPr>
          <p:cNvSpPr/>
          <p:nvPr/>
        </p:nvSpPr>
        <p:spPr>
          <a:xfrm>
            <a:off x="0" y="-15603"/>
            <a:ext cx="12192000" cy="503291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n-US" sz="2400" b="1" spc="-1" dirty="0">
                <a:solidFill>
                  <a:schemeClr val="bg1"/>
                </a:solidFill>
              </a:rPr>
              <a:t>	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226250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1AE3287-0F21-42CE-8C57-CB39CC23E64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272464" y="403999"/>
            <a:ext cx="1800199" cy="1020666"/>
          </a:xfrm>
          <a:prstGeom prst="rect">
            <a:avLst/>
          </a:prstGeom>
          <a:ln>
            <a:noFill/>
          </a:ln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72863F5F-7390-428C-94BE-E43BD655C86B}"/>
              </a:ext>
            </a:extLst>
          </p:cNvPr>
          <p:cNvSpPr/>
          <p:nvPr/>
        </p:nvSpPr>
        <p:spPr>
          <a:xfrm>
            <a:off x="0" y="-15603"/>
            <a:ext cx="12192000" cy="503291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n-US" sz="2400" b="1" spc="-1" dirty="0">
                <a:solidFill>
                  <a:schemeClr val="bg1"/>
                </a:solidFill>
              </a:rPr>
              <a:t>	Analytical analysis</a:t>
            </a:r>
          </a:p>
        </p:txBody>
      </p:sp>
      <p:sp>
        <p:nvSpPr>
          <p:cNvPr id="29" name="AutoShape 2">
            <a:extLst>
              <a:ext uri="{FF2B5EF4-FFF2-40B4-BE49-F238E27FC236}">
                <a16:creationId xmlns:a16="http://schemas.microsoft.com/office/drawing/2014/main" id="{6115D034-A876-4B86-861D-FBF738546C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4732" y="2675413"/>
            <a:ext cx="276509" cy="27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endParaRPr lang="en-US" sz="1633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A6564E-EFFB-4539-87DD-4F12F497BF64}"/>
              </a:ext>
            </a:extLst>
          </p:cNvPr>
          <p:cNvSpPr/>
          <p:nvPr/>
        </p:nvSpPr>
        <p:spPr>
          <a:xfrm>
            <a:off x="613621" y="1189882"/>
            <a:ext cx="2431275" cy="2150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33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9870CF-2F60-4F8F-8F9C-D4EDE6F2263A}"/>
              </a:ext>
            </a:extLst>
          </p:cNvPr>
          <p:cNvSpPr/>
          <p:nvPr/>
        </p:nvSpPr>
        <p:spPr>
          <a:xfrm>
            <a:off x="9312162" y="3068832"/>
            <a:ext cx="2373821" cy="2238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33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5CF4B55-2D88-439D-B835-7C502BF78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00" y="1363487"/>
            <a:ext cx="4882496" cy="36618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99BAF9C-1C24-4A9C-A82B-88D91541C2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424665"/>
            <a:ext cx="4882495" cy="3661871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4741D62-193D-4C4B-A0BB-9ADD95961DAD}"/>
              </a:ext>
            </a:extLst>
          </p:cNvPr>
          <p:cNvCxnSpPr>
            <a:cxnSpLocks/>
          </p:cNvCxnSpPr>
          <p:nvPr/>
        </p:nvCxnSpPr>
        <p:spPr>
          <a:xfrm>
            <a:off x="5201302" y="5491824"/>
            <a:ext cx="6001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7ED8823-CA36-4025-AE87-6F85DE1742EB}"/>
              </a:ext>
            </a:extLst>
          </p:cNvPr>
          <p:cNvSpPr/>
          <p:nvPr/>
        </p:nvSpPr>
        <p:spPr>
          <a:xfrm>
            <a:off x="4799220" y="5252947"/>
            <a:ext cx="2877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JND</a:t>
            </a:r>
            <a:endParaRPr lang="it-IT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CDAA26F-D2D1-438B-ADC5-F31C0CF4BC4B}"/>
              </a:ext>
            </a:extLst>
          </p:cNvPr>
          <p:cNvCxnSpPr>
            <a:cxnSpLocks/>
          </p:cNvCxnSpPr>
          <p:nvPr/>
        </p:nvCxnSpPr>
        <p:spPr>
          <a:xfrm>
            <a:off x="5201302" y="5900334"/>
            <a:ext cx="6001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8044AA77-F13E-462A-BB70-675614791758}"/>
              </a:ext>
            </a:extLst>
          </p:cNvPr>
          <p:cNvSpPr/>
          <p:nvPr/>
        </p:nvSpPr>
        <p:spPr>
          <a:xfrm>
            <a:off x="5288976" y="5637141"/>
            <a:ext cx="2877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PSE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BIAS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AEDD28D-2DD9-41E3-80CC-0DF9D76790DE}"/>
              </a:ext>
            </a:extLst>
          </p:cNvPr>
          <p:cNvSpPr/>
          <p:nvPr/>
        </p:nvSpPr>
        <p:spPr>
          <a:xfrm>
            <a:off x="3132840" y="4877352"/>
            <a:ext cx="1471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 </a:t>
            </a:r>
            <a:r>
              <a:rPr lang="it-IT" dirty="0" err="1"/>
              <a:t>velocity</a:t>
            </a:r>
            <a:r>
              <a:rPr lang="it-IT" dirty="0"/>
              <a:t> cm/s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AF4FF29-F6C8-4D91-A74F-8578F0D5E7C8}"/>
              </a:ext>
            </a:extLst>
          </p:cNvPr>
          <p:cNvSpPr/>
          <p:nvPr/>
        </p:nvSpPr>
        <p:spPr>
          <a:xfrm rot="16200000">
            <a:off x="464414" y="2932139"/>
            <a:ext cx="2132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it-IT" dirty="0"/>
              <a:t>P(</a:t>
            </a:r>
            <a:r>
              <a:rPr lang="it-IT" dirty="0" err="1"/>
              <a:t>comparison</a:t>
            </a:r>
            <a:r>
              <a:rPr lang="it-IT" dirty="0"/>
              <a:t> </a:t>
            </a:r>
            <a:r>
              <a:rPr lang="it-IT" dirty="0" err="1"/>
              <a:t>faster</a:t>
            </a:r>
            <a:r>
              <a:rPr lang="it-IT" dirty="0"/>
              <a:t>)</a:t>
            </a:r>
            <a:r>
              <a:rPr lang="en-US" dirty="0"/>
              <a:t>​</a:t>
            </a:r>
            <a:endParaRPr lang="en-US" b="0" i="0" dirty="0">
              <a:effectLst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40E80E4-A9AC-4649-8F41-E5AC2093B45C}"/>
              </a:ext>
            </a:extLst>
          </p:cNvPr>
          <p:cNvSpPr/>
          <p:nvPr/>
        </p:nvSpPr>
        <p:spPr>
          <a:xfrm>
            <a:off x="8372232" y="4804317"/>
            <a:ext cx="1471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 </a:t>
            </a:r>
            <a:r>
              <a:rPr lang="it-IT" dirty="0" err="1"/>
              <a:t>velocity</a:t>
            </a:r>
            <a:r>
              <a:rPr lang="it-IT" dirty="0"/>
              <a:t> cm/s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812EC90-31EB-47CF-9BA5-7F5B7C7D14D3}"/>
              </a:ext>
            </a:extLst>
          </p:cNvPr>
          <p:cNvSpPr/>
          <p:nvPr/>
        </p:nvSpPr>
        <p:spPr>
          <a:xfrm rot="16200000">
            <a:off x="5319189" y="2893482"/>
            <a:ext cx="2132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it-IT" dirty="0"/>
              <a:t>P(</a:t>
            </a:r>
            <a:r>
              <a:rPr lang="it-IT" dirty="0" err="1"/>
              <a:t>comparison</a:t>
            </a:r>
            <a:r>
              <a:rPr lang="it-IT" dirty="0"/>
              <a:t> </a:t>
            </a:r>
            <a:r>
              <a:rPr lang="it-IT" dirty="0" err="1"/>
              <a:t>faster</a:t>
            </a:r>
            <a:r>
              <a:rPr lang="it-IT" dirty="0"/>
              <a:t>)</a:t>
            </a:r>
            <a:r>
              <a:rPr lang="en-US" dirty="0"/>
              <a:t>​</a:t>
            </a:r>
            <a:endParaRPr lang="en-US" b="0" i="0" dirty="0">
              <a:effectLst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B56D3D1-6E98-4E68-B189-1254F1CBF7BF}"/>
              </a:ext>
            </a:extLst>
          </p:cNvPr>
          <p:cNvSpPr/>
          <p:nvPr/>
        </p:nvSpPr>
        <p:spPr>
          <a:xfrm>
            <a:off x="4057487" y="4144804"/>
            <a:ext cx="999279" cy="185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11098BB-9E45-4DF5-90A0-3148E333FF61}"/>
              </a:ext>
            </a:extLst>
          </p:cNvPr>
          <p:cNvSpPr/>
          <p:nvPr/>
        </p:nvSpPr>
        <p:spPr>
          <a:xfrm>
            <a:off x="4057488" y="3902539"/>
            <a:ext cx="999279" cy="185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98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7" grpId="0"/>
      <p:bldP spid="37" grpId="1"/>
      <p:bldP spid="42" grpId="0" animBg="1"/>
      <p:bldP spid="42" grpId="1" animBg="1"/>
      <p:bldP spid="43" grpId="0" animBg="1"/>
      <p:bldP spid="4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B96A75-61C8-4036-A242-92A8FF029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1201240"/>
            <a:ext cx="5612216" cy="4570932"/>
          </a:xfrm>
          <a:prstGeom prst="rect">
            <a:avLst/>
          </a:prstGeom>
        </p:spPr>
      </p:pic>
      <p:sp>
        <p:nvSpPr>
          <p:cNvPr id="31" name="CustomShape 1">
            <a:extLst>
              <a:ext uri="{FF2B5EF4-FFF2-40B4-BE49-F238E27FC236}">
                <a16:creationId xmlns:a16="http://schemas.microsoft.com/office/drawing/2014/main" id="{DECBF962-E59B-4040-A2CA-328F69680E26}"/>
              </a:ext>
            </a:extLst>
          </p:cNvPr>
          <p:cNvSpPr/>
          <p:nvPr/>
        </p:nvSpPr>
        <p:spPr>
          <a:xfrm>
            <a:off x="1600034" y="324193"/>
            <a:ext cx="6769344" cy="6286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996" spc="-1" dirty="0">
              <a:latin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9FDF5D-9FCA-400D-B1EA-38A6E5D6D591}"/>
              </a:ext>
            </a:extLst>
          </p:cNvPr>
          <p:cNvSpPr/>
          <p:nvPr/>
        </p:nvSpPr>
        <p:spPr>
          <a:xfrm>
            <a:off x="1620171" y="528037"/>
            <a:ext cx="261311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>
                <a:latin typeface="Calibri" panose="020F0502020204030204" pitchFamily="34" charset="0"/>
              </a:rPr>
              <a:t>Slow velocity (3cm/s)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0F9604-9B79-4754-8C3E-B197EDBC3BE9}"/>
              </a:ext>
            </a:extLst>
          </p:cNvPr>
          <p:cNvSpPr txBox="1"/>
          <p:nvPr/>
        </p:nvSpPr>
        <p:spPr>
          <a:xfrm>
            <a:off x="4664914" y="528037"/>
            <a:ext cx="86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N=13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30CDC2-0259-4047-B751-F8355BE21AE8}"/>
              </a:ext>
            </a:extLst>
          </p:cNvPr>
          <p:cNvSpPr/>
          <p:nvPr/>
        </p:nvSpPr>
        <p:spPr>
          <a:xfrm>
            <a:off x="1343472" y="5908647"/>
            <a:ext cx="404449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Gain in 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bimodal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condition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60B67F-6FB3-4B80-B9CA-84D2C3744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7" y="1165492"/>
            <a:ext cx="5612216" cy="4527016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282392F1-7CC0-4F50-8FEE-EB20F1B5704F}"/>
              </a:ext>
            </a:extLst>
          </p:cNvPr>
          <p:cNvSpPr/>
          <p:nvPr/>
        </p:nvSpPr>
        <p:spPr>
          <a:xfrm>
            <a:off x="7621421" y="5908427"/>
            <a:ext cx="347435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 significant interactions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2DFB075-8B26-4EC4-945E-06A5B3961F23}"/>
              </a:ext>
            </a:extLst>
          </p:cNvPr>
          <p:cNvSpPr/>
          <p:nvPr/>
        </p:nvSpPr>
        <p:spPr>
          <a:xfrm>
            <a:off x="6136371" y="528037"/>
            <a:ext cx="261311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>
                <a:latin typeface="Calibri" panose="020F0502020204030204" pitchFamily="34" charset="0"/>
              </a:rPr>
              <a:t>Fast velocity (7cm/s)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25D6FE2-ED5B-4A9A-952D-91B31F7307D2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272464" y="403999"/>
            <a:ext cx="1800199" cy="1020666"/>
          </a:xfrm>
          <a:prstGeom prst="rect">
            <a:avLst/>
          </a:prstGeom>
          <a:ln>
            <a:noFill/>
          </a:ln>
        </p:spPr>
      </p:pic>
      <p:sp>
        <p:nvSpPr>
          <p:cNvPr id="38" name="Rectangle 3">
            <a:extLst>
              <a:ext uri="{FF2B5EF4-FFF2-40B4-BE49-F238E27FC236}">
                <a16:creationId xmlns:a16="http://schemas.microsoft.com/office/drawing/2014/main" id="{7BD60527-25A6-4E21-AE48-B04D0B927183}"/>
              </a:ext>
            </a:extLst>
          </p:cNvPr>
          <p:cNvSpPr/>
          <p:nvPr/>
        </p:nvSpPr>
        <p:spPr>
          <a:xfrm>
            <a:off x="0" y="-15603"/>
            <a:ext cx="12192000" cy="503291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n-US" sz="2400" b="1" spc="-1" dirty="0">
                <a:solidFill>
                  <a:schemeClr val="bg1"/>
                </a:solidFill>
              </a:rPr>
              <a:t>	Results Exp1: Passive touch</a:t>
            </a:r>
          </a:p>
        </p:txBody>
      </p:sp>
    </p:spTree>
    <p:extLst>
      <p:ext uri="{BB962C8B-B14F-4D97-AF65-F5344CB8AC3E}">
        <p14:creationId xmlns:p14="http://schemas.microsoft.com/office/powerpoint/2010/main" val="281899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93CB371-F001-4F65-9921-6303ED66F2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899044"/>
              </p:ext>
            </p:extLst>
          </p:nvPr>
        </p:nvGraphicFramePr>
        <p:xfrm>
          <a:off x="119337" y="783968"/>
          <a:ext cx="8314499" cy="6362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E2E086E-FA56-483A-B846-F5C6591442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37" y="783968"/>
                        <a:ext cx="8314499" cy="6362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ustomShape 1">
            <a:extLst>
              <a:ext uri="{FF2B5EF4-FFF2-40B4-BE49-F238E27FC236}">
                <a16:creationId xmlns:a16="http://schemas.microsoft.com/office/drawing/2014/main" id="{DECBF962-E59B-4040-A2CA-328F69680E26}"/>
              </a:ext>
            </a:extLst>
          </p:cNvPr>
          <p:cNvSpPr/>
          <p:nvPr/>
        </p:nvSpPr>
        <p:spPr>
          <a:xfrm>
            <a:off x="1600034" y="324193"/>
            <a:ext cx="6769344" cy="6286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996" spc="-1" dirty="0">
              <a:latin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9FDF5D-9FCA-400D-B1EA-38A6E5D6D591}"/>
              </a:ext>
            </a:extLst>
          </p:cNvPr>
          <p:cNvSpPr/>
          <p:nvPr/>
        </p:nvSpPr>
        <p:spPr>
          <a:xfrm>
            <a:off x="115913" y="545000"/>
            <a:ext cx="22124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latin typeface="Calibri" panose="020F0502020204030204" pitchFamily="34" charset="0"/>
              </a:rPr>
              <a:t>Slow velocity (3cm/s)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0F9604-9B79-4754-8C3E-B197EDBC3BE9}"/>
              </a:ext>
            </a:extLst>
          </p:cNvPr>
          <p:cNvSpPr txBox="1"/>
          <p:nvPr/>
        </p:nvSpPr>
        <p:spPr>
          <a:xfrm>
            <a:off x="2394735" y="586844"/>
            <a:ext cx="86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N=13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C44A70-672C-4B8F-81E7-8EAA3C50363C}"/>
              </a:ext>
            </a:extLst>
          </p:cNvPr>
          <p:cNvSpPr/>
          <p:nvPr/>
        </p:nvSpPr>
        <p:spPr>
          <a:xfrm>
            <a:off x="8677626" y="5127396"/>
            <a:ext cx="1944216" cy="3356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p-</a:t>
            </a:r>
            <a:r>
              <a:rPr lang="it-IT" sz="2400" b="1" dirty="0" err="1">
                <a:solidFill>
                  <a:schemeClr val="tx1"/>
                </a:solidFill>
              </a:rPr>
              <a:t>value</a:t>
            </a:r>
            <a:r>
              <a:rPr lang="it-IT" sz="2400" b="1" dirty="0">
                <a:solidFill>
                  <a:schemeClr val="tx1"/>
                </a:solidFill>
              </a:rPr>
              <a:t> =0.97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BD1540-F4C5-4B54-A87F-5A4EEFE8D03E}"/>
              </a:ext>
            </a:extLst>
          </p:cNvPr>
          <p:cNvSpPr/>
          <p:nvPr/>
        </p:nvSpPr>
        <p:spPr>
          <a:xfrm>
            <a:off x="7945756" y="3725280"/>
            <a:ext cx="340795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are the tactile and auditory unimodal thresholds.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3E362C-253D-4B6C-83EF-F2C708ABF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6160" y="2519245"/>
            <a:ext cx="4227147" cy="909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A17B3D-09DC-47B2-91F8-73CC53E538FA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272464" y="403999"/>
            <a:ext cx="1800199" cy="1020666"/>
          </a:xfrm>
          <a:prstGeom prst="rect">
            <a:avLst/>
          </a:prstGeom>
          <a:ln>
            <a:noFill/>
          </a:ln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5A070251-190A-4112-B34D-AB4E2C0D862B}"/>
              </a:ext>
            </a:extLst>
          </p:cNvPr>
          <p:cNvSpPr/>
          <p:nvPr/>
        </p:nvSpPr>
        <p:spPr>
          <a:xfrm>
            <a:off x="0" y="-15603"/>
            <a:ext cx="12192000" cy="503291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n-US" sz="2400" b="1" spc="-1" dirty="0">
                <a:solidFill>
                  <a:schemeClr val="bg1"/>
                </a:solidFill>
              </a:rPr>
              <a:t>	Results Exp1: Passive touch - </a:t>
            </a:r>
            <a:r>
              <a:rPr lang="it-IT" sz="2400" b="1" spc="-1" dirty="0" err="1">
                <a:solidFill>
                  <a:schemeClr val="bg1"/>
                </a:solidFill>
              </a:rPr>
              <a:t>Bayesian</a:t>
            </a:r>
            <a:r>
              <a:rPr lang="it-IT" sz="2400" b="1" spc="-1" dirty="0">
                <a:solidFill>
                  <a:schemeClr val="bg1"/>
                </a:solidFill>
              </a:rPr>
              <a:t> model </a:t>
            </a:r>
            <a:endParaRPr lang="en-US" sz="2400" b="1" spc="-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2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stomShape 1">
            <a:extLst>
              <a:ext uri="{FF2B5EF4-FFF2-40B4-BE49-F238E27FC236}">
                <a16:creationId xmlns:a16="http://schemas.microsoft.com/office/drawing/2014/main" id="{DECBF962-E59B-4040-A2CA-328F69680E26}"/>
              </a:ext>
            </a:extLst>
          </p:cNvPr>
          <p:cNvSpPr/>
          <p:nvPr/>
        </p:nvSpPr>
        <p:spPr>
          <a:xfrm>
            <a:off x="1600034" y="324193"/>
            <a:ext cx="6769344" cy="6286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996" spc="-1" dirty="0">
              <a:latin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0F9604-9B79-4754-8C3E-B197EDBC3BE9}"/>
              </a:ext>
            </a:extLst>
          </p:cNvPr>
          <p:cNvSpPr txBox="1"/>
          <p:nvPr/>
        </p:nvSpPr>
        <p:spPr>
          <a:xfrm>
            <a:off x="4664914" y="528037"/>
            <a:ext cx="86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N=13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30CDC2-0259-4047-B751-F8355BE21AE8}"/>
              </a:ext>
            </a:extLst>
          </p:cNvPr>
          <p:cNvSpPr/>
          <p:nvPr/>
        </p:nvSpPr>
        <p:spPr>
          <a:xfrm>
            <a:off x="1651194" y="5868298"/>
            <a:ext cx="365763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 gain bimodal condition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82392F1-7CC0-4F50-8FEE-EB20F1B5704F}"/>
              </a:ext>
            </a:extLst>
          </p:cNvPr>
          <p:cNvSpPr/>
          <p:nvPr/>
        </p:nvSpPr>
        <p:spPr>
          <a:xfrm>
            <a:off x="7585073" y="5868298"/>
            <a:ext cx="358749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 significant interactions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542F90-E6FB-4237-ABD7-3DE5A7AC7BDE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272464" y="403999"/>
            <a:ext cx="1800199" cy="1020666"/>
          </a:xfrm>
          <a:prstGeom prst="rect">
            <a:avLst/>
          </a:prstGeom>
          <a:ln>
            <a:noFill/>
          </a:ln>
        </p:spPr>
      </p:pic>
      <p:sp>
        <p:nvSpPr>
          <p:cNvPr id="24" name="Rectangle 3">
            <a:extLst>
              <a:ext uri="{FF2B5EF4-FFF2-40B4-BE49-F238E27FC236}">
                <a16:creationId xmlns:a16="http://schemas.microsoft.com/office/drawing/2014/main" id="{52A24D47-384B-4EE6-82D3-CA24374028FF}"/>
              </a:ext>
            </a:extLst>
          </p:cNvPr>
          <p:cNvSpPr/>
          <p:nvPr/>
        </p:nvSpPr>
        <p:spPr>
          <a:xfrm>
            <a:off x="0" y="-15603"/>
            <a:ext cx="12192000" cy="503291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1"/>
            <a:r>
              <a:rPr lang="en-US" sz="2400" b="1" spc="-1" dirty="0">
                <a:solidFill>
                  <a:schemeClr val="bg1"/>
                </a:solidFill>
              </a:rPr>
              <a:t>R</a:t>
            </a:r>
            <a:r>
              <a:rPr lang="it-IT" sz="2400" b="1" spc="-1" dirty="0" err="1">
                <a:solidFill>
                  <a:schemeClr val="bg1"/>
                </a:solidFill>
              </a:rPr>
              <a:t>esults</a:t>
            </a:r>
            <a:r>
              <a:rPr lang="it-IT" sz="2400" b="1" spc="-1" dirty="0">
                <a:solidFill>
                  <a:schemeClr val="bg1"/>
                </a:solidFill>
              </a:rPr>
              <a:t> Exp2: Active touch</a:t>
            </a:r>
            <a:endParaRPr lang="en-US" sz="3200" b="1" spc="-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2FCA2-0CB9-4C1A-8B81-B6CFB3141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47" y="1303579"/>
            <a:ext cx="5690650" cy="4401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26103B-9666-4B4E-B12E-9B3F8F223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719" y="1424665"/>
            <a:ext cx="5690650" cy="433180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84D603C-7CA5-4EDC-81CB-0C87B4BA5C25}"/>
              </a:ext>
            </a:extLst>
          </p:cNvPr>
          <p:cNvSpPr/>
          <p:nvPr/>
        </p:nvSpPr>
        <p:spPr>
          <a:xfrm>
            <a:off x="1620171" y="528037"/>
            <a:ext cx="261311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>
                <a:latin typeface="Calibri" panose="020F0502020204030204" pitchFamily="34" charset="0"/>
              </a:rPr>
              <a:t>Slow velocity (3cm/s)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FA851D7-1861-4A66-BEC2-B6B86A7C2814}"/>
              </a:ext>
            </a:extLst>
          </p:cNvPr>
          <p:cNvSpPr/>
          <p:nvPr/>
        </p:nvSpPr>
        <p:spPr>
          <a:xfrm>
            <a:off x="6136371" y="528037"/>
            <a:ext cx="261311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>
                <a:latin typeface="Calibri" panose="020F0502020204030204" pitchFamily="34" charset="0"/>
              </a:rPr>
              <a:t>Fast velocity (7cm/s)</a:t>
            </a:r>
          </a:p>
        </p:txBody>
      </p:sp>
    </p:spTree>
    <p:extLst>
      <p:ext uri="{BB962C8B-B14F-4D97-AF65-F5344CB8AC3E}">
        <p14:creationId xmlns:p14="http://schemas.microsoft.com/office/powerpoint/2010/main" val="335530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stomShape 1">
            <a:extLst>
              <a:ext uri="{FF2B5EF4-FFF2-40B4-BE49-F238E27FC236}">
                <a16:creationId xmlns:a16="http://schemas.microsoft.com/office/drawing/2014/main" id="{DECBF962-E59B-4040-A2CA-328F69680E26}"/>
              </a:ext>
            </a:extLst>
          </p:cNvPr>
          <p:cNvSpPr/>
          <p:nvPr/>
        </p:nvSpPr>
        <p:spPr>
          <a:xfrm>
            <a:off x="1600034" y="324193"/>
            <a:ext cx="6769344" cy="6286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996" spc="-1" dirty="0"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A19B6-A0C3-40B4-833A-C2E3F1FB9004}"/>
              </a:ext>
            </a:extLst>
          </p:cNvPr>
          <p:cNvSpPr/>
          <p:nvPr/>
        </p:nvSpPr>
        <p:spPr>
          <a:xfrm>
            <a:off x="497980" y="756121"/>
            <a:ext cx="2412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it-IT" sz="2400" b="1" dirty="0"/>
              <a:t>Passive touch: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498628-8D2D-4B97-B435-313EA20BD10E}"/>
              </a:ext>
            </a:extLst>
          </p:cNvPr>
          <p:cNvSpPr/>
          <p:nvPr/>
        </p:nvSpPr>
        <p:spPr>
          <a:xfrm>
            <a:off x="6096000" y="1528020"/>
            <a:ext cx="3288603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4856" algn="just">
              <a:lnSpc>
                <a:spcPct val="107000"/>
              </a:lnSpc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Multisensory integration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4ED926-C535-4DDB-9BAE-73E71B16D0A1}"/>
              </a:ext>
            </a:extLst>
          </p:cNvPr>
          <p:cNvSpPr/>
          <p:nvPr/>
        </p:nvSpPr>
        <p:spPr>
          <a:xfrm>
            <a:off x="497980" y="4322746"/>
            <a:ext cx="2374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/>
              <a:t>2.   Active touch: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A9A327-295A-4E3B-AAFA-EB5D5F723309}"/>
              </a:ext>
            </a:extLst>
          </p:cNvPr>
          <p:cNvSpPr/>
          <p:nvPr/>
        </p:nvSpPr>
        <p:spPr>
          <a:xfrm>
            <a:off x="1990414" y="5508913"/>
            <a:ext cx="7508427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Better performance during active touch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(Morton, 1984). 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E0672E-97F5-44B2-9DEF-05DC9BAF15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t="10652" r="21811" b="28734"/>
          <a:stretch/>
        </p:blipFill>
        <p:spPr>
          <a:xfrm>
            <a:off x="1396960" y="5627181"/>
            <a:ext cx="314120" cy="3312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44092D-1D2D-44D6-ACFF-234641726328}"/>
              </a:ext>
            </a:extLst>
          </p:cNvPr>
          <p:cNvSpPr/>
          <p:nvPr/>
        </p:nvSpPr>
        <p:spPr>
          <a:xfrm>
            <a:off x="497980" y="4970796"/>
            <a:ext cx="9934998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544" lvl="2" algn="just">
              <a:lnSpc>
                <a:spcPct val="107000"/>
              </a:lnSpc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No integration: different mechanism encoding multisensory integration.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E64A59-4AAD-483C-BB2E-AF47B09EB463}"/>
              </a:ext>
            </a:extLst>
          </p:cNvPr>
          <p:cNvSpPr/>
          <p:nvPr/>
        </p:nvSpPr>
        <p:spPr>
          <a:xfrm>
            <a:off x="3791744" y="1526796"/>
            <a:ext cx="195288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latin typeface="Calibri" panose="020F0502020204030204" pitchFamily="34" charset="0"/>
              </a:rPr>
              <a:t>Slow velocity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B62265-D502-4CAE-A0C7-F0A2CA8DA01D}"/>
              </a:ext>
            </a:extLst>
          </p:cNvPr>
          <p:cNvSpPr/>
          <p:nvPr/>
        </p:nvSpPr>
        <p:spPr>
          <a:xfrm>
            <a:off x="3791744" y="2690885"/>
            <a:ext cx="19528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latin typeface="Calibri" panose="020F0502020204030204" pitchFamily="34" charset="0"/>
              </a:rPr>
              <a:t>Fast velocity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854337-C49F-4157-B85D-28CE767E9D00}"/>
              </a:ext>
            </a:extLst>
          </p:cNvPr>
          <p:cNvSpPr/>
          <p:nvPr/>
        </p:nvSpPr>
        <p:spPr>
          <a:xfrm>
            <a:off x="6096001" y="2690885"/>
            <a:ext cx="4752528" cy="73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4856">
              <a:lnSpc>
                <a:spcPct val="107000"/>
              </a:lnSpc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Worse precision faster movements </a:t>
            </a:r>
            <a:r>
              <a:rPr lang="en-US" sz="1600" dirty="0"/>
              <a:t>(e.g. Senna et al., 2015).</a:t>
            </a: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5605F6-A600-4620-A3F3-501DF1A06D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29493"/>
            <a:ext cx="2505643" cy="25056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E3406A-B66D-404E-B469-B45B82AF40E3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272464" y="403999"/>
            <a:ext cx="1800199" cy="1020666"/>
          </a:xfrm>
          <a:prstGeom prst="rect">
            <a:avLst/>
          </a:prstGeom>
          <a:ln>
            <a:noFill/>
          </a:ln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089F7075-F42C-42ED-ABEE-B699E30F7BF8}"/>
              </a:ext>
            </a:extLst>
          </p:cNvPr>
          <p:cNvSpPr/>
          <p:nvPr/>
        </p:nvSpPr>
        <p:spPr>
          <a:xfrm>
            <a:off x="0" y="-15603"/>
            <a:ext cx="12192000" cy="503291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n-US" sz="2400" b="1" spc="-1" dirty="0">
                <a:solidFill>
                  <a:schemeClr val="bg1"/>
                </a:solidFill>
              </a:rPr>
              <a:t>	Conclusions</a:t>
            </a:r>
          </a:p>
        </p:txBody>
      </p:sp>
    </p:spTree>
    <p:extLst>
      <p:ext uri="{BB962C8B-B14F-4D97-AF65-F5344CB8AC3E}">
        <p14:creationId xmlns:p14="http://schemas.microsoft.com/office/powerpoint/2010/main" val="8818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  <p:bldP spid="15" grpId="0" animBg="1"/>
      <p:bldP spid="16" grpId="0" animBg="1"/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18345</TotalTime>
  <Words>414</Words>
  <Application>Microsoft Office PowerPoint</Application>
  <PresentationFormat>Widescreen</PresentationFormat>
  <Paragraphs>102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BlissPro</vt:lpstr>
      <vt:lpstr>Calibri</vt:lpstr>
      <vt:lpstr>Times New Roman</vt:lpstr>
      <vt:lpstr>Wingdings</vt:lpstr>
      <vt:lpstr>Tema di Office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Bianca Amadeo</dc:creator>
  <cp:lastModifiedBy>Maria Casado Palacios</cp:lastModifiedBy>
  <cp:revision>223</cp:revision>
  <dcterms:created xsi:type="dcterms:W3CDTF">2021-07-30T19:59:21Z</dcterms:created>
  <dcterms:modified xsi:type="dcterms:W3CDTF">2022-10-05T13:16:36Z</dcterms:modified>
</cp:coreProperties>
</file>