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34" r:id="rId3"/>
    <p:sldId id="335" r:id="rId4"/>
    <p:sldId id="336" r:id="rId5"/>
    <p:sldId id="316" r:id="rId6"/>
    <p:sldId id="317" r:id="rId7"/>
    <p:sldId id="277" r:id="rId8"/>
    <p:sldId id="324" r:id="rId9"/>
    <p:sldId id="319" r:id="rId10"/>
    <p:sldId id="338" r:id="rId11"/>
    <p:sldId id="303" r:id="rId12"/>
    <p:sldId id="341" r:id="rId13"/>
    <p:sldId id="282" r:id="rId14"/>
    <p:sldId id="339" r:id="rId15"/>
    <p:sldId id="281" r:id="rId16"/>
    <p:sldId id="322" r:id="rId17"/>
    <p:sldId id="297" r:id="rId18"/>
    <p:sldId id="320" r:id="rId19"/>
    <p:sldId id="345" r:id="rId20"/>
    <p:sldId id="346" r:id="rId21"/>
    <p:sldId id="347" r:id="rId22"/>
    <p:sldId id="351" r:id="rId23"/>
    <p:sldId id="352" r:id="rId24"/>
    <p:sldId id="353" r:id="rId25"/>
    <p:sldId id="343" r:id="rId26"/>
    <p:sldId id="337" r:id="rId27"/>
    <p:sldId id="340" r:id="rId28"/>
    <p:sldId id="331" r:id="rId29"/>
    <p:sldId id="354" r:id="rId30"/>
    <p:sldId id="321" r:id="rId31"/>
    <p:sldId id="356" r:id="rId32"/>
    <p:sldId id="355" r:id="rId33"/>
    <p:sldId id="333" r:id="rId34"/>
    <p:sldId id="276" r:id="rId3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4673" autoAdjust="0"/>
  </p:normalViewPr>
  <p:slideViewPr>
    <p:cSldViewPr snapToGrid="0">
      <p:cViewPr>
        <p:scale>
          <a:sx n="62" d="100"/>
          <a:sy n="62" d="100"/>
        </p:scale>
        <p:origin x="7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chim Schopfel" userId="f34b1aa92d49e600" providerId="LiveId" clId="{C1713D4B-57F8-4480-9E03-D1837443F60C}"/>
    <pc:docChg chg="custSel modSld">
      <pc:chgData name="Joachim Schopfel" userId="f34b1aa92d49e600" providerId="LiveId" clId="{C1713D4B-57F8-4480-9E03-D1837443F60C}" dt="2023-06-06T06:19:53.176" v="235" actId="14100"/>
      <pc:docMkLst>
        <pc:docMk/>
      </pc:docMkLst>
      <pc:sldChg chg="modSp mod">
        <pc:chgData name="Joachim Schopfel" userId="f34b1aa92d49e600" providerId="LiveId" clId="{C1713D4B-57F8-4480-9E03-D1837443F60C}" dt="2023-06-06T06:15:29.734" v="189" actId="15"/>
        <pc:sldMkLst>
          <pc:docMk/>
          <pc:sldMk cId="28232584" sldId="277"/>
        </pc:sldMkLst>
        <pc:spChg chg="mod">
          <ac:chgData name="Joachim Schopfel" userId="f34b1aa92d49e600" providerId="LiveId" clId="{C1713D4B-57F8-4480-9E03-D1837443F60C}" dt="2023-06-06T06:13:47.349" v="140" actId="20577"/>
          <ac:spMkLst>
            <pc:docMk/>
            <pc:sldMk cId="28232584" sldId="277"/>
            <ac:spMk id="2" creationId="{88160266-5001-46A4-9436-7703BF7E54A0}"/>
          </ac:spMkLst>
        </pc:spChg>
        <pc:spChg chg="mod">
          <ac:chgData name="Joachim Schopfel" userId="f34b1aa92d49e600" providerId="LiveId" clId="{C1713D4B-57F8-4480-9E03-D1837443F60C}" dt="2023-06-06T06:15:29.734" v="189" actId="15"/>
          <ac:spMkLst>
            <pc:docMk/>
            <pc:sldMk cId="28232584" sldId="277"/>
            <ac:spMk id="3" creationId="{700EFF78-4F23-4F76-B4CA-775B9FADB42E}"/>
          </ac:spMkLst>
        </pc:spChg>
      </pc:sldChg>
      <pc:sldChg chg="modSp mod">
        <pc:chgData name="Joachim Schopfel" userId="f34b1aa92d49e600" providerId="LiveId" clId="{C1713D4B-57F8-4480-9E03-D1837443F60C}" dt="2023-06-06T06:17:20.259" v="217" actId="20577"/>
        <pc:sldMkLst>
          <pc:docMk/>
          <pc:sldMk cId="4275042593" sldId="282"/>
        </pc:sldMkLst>
        <pc:spChg chg="mod">
          <ac:chgData name="Joachim Schopfel" userId="f34b1aa92d49e600" providerId="LiveId" clId="{C1713D4B-57F8-4480-9E03-D1837443F60C}" dt="2023-06-06T06:17:20.259" v="217" actId="20577"/>
          <ac:spMkLst>
            <pc:docMk/>
            <pc:sldMk cId="4275042593" sldId="282"/>
            <ac:spMk id="3" creationId="{A7CA5A32-2273-46F7-A098-1D313E5848E8}"/>
          </ac:spMkLst>
        </pc:spChg>
      </pc:sldChg>
      <pc:sldChg chg="modSp mod">
        <pc:chgData name="Joachim Schopfel" userId="f34b1aa92d49e600" providerId="LiveId" clId="{C1713D4B-57F8-4480-9E03-D1837443F60C}" dt="2023-06-06T06:16:31.956" v="204" actId="20577"/>
        <pc:sldMkLst>
          <pc:docMk/>
          <pc:sldMk cId="1192653800" sldId="319"/>
        </pc:sldMkLst>
        <pc:spChg chg="mod">
          <ac:chgData name="Joachim Schopfel" userId="f34b1aa92d49e600" providerId="LiveId" clId="{C1713D4B-57F8-4480-9E03-D1837443F60C}" dt="2023-06-06T06:16:31.956" v="204" actId="20577"/>
          <ac:spMkLst>
            <pc:docMk/>
            <pc:sldMk cId="1192653800" sldId="319"/>
            <ac:spMk id="3" creationId="{031D924A-F469-30A5-2C7E-B22BB79C253A}"/>
          </ac:spMkLst>
        </pc:spChg>
      </pc:sldChg>
      <pc:sldChg chg="modSp mod">
        <pc:chgData name="Joachim Schopfel" userId="f34b1aa92d49e600" providerId="LiveId" clId="{C1713D4B-57F8-4480-9E03-D1837443F60C}" dt="2023-06-06T06:09:44.523" v="3" actId="1076"/>
        <pc:sldMkLst>
          <pc:docMk/>
          <pc:sldMk cId="1137102359" sldId="335"/>
        </pc:sldMkLst>
        <pc:spChg chg="mod">
          <ac:chgData name="Joachim Schopfel" userId="f34b1aa92d49e600" providerId="LiveId" clId="{C1713D4B-57F8-4480-9E03-D1837443F60C}" dt="2023-06-06T06:09:16.427" v="1" actId="27636"/>
          <ac:spMkLst>
            <pc:docMk/>
            <pc:sldMk cId="1137102359" sldId="335"/>
            <ac:spMk id="3" creationId="{C96D91DF-993C-6EE9-7BCB-FA389963DCDD}"/>
          </ac:spMkLst>
        </pc:spChg>
        <pc:picChg chg="mod">
          <ac:chgData name="Joachim Schopfel" userId="f34b1aa92d49e600" providerId="LiveId" clId="{C1713D4B-57F8-4480-9E03-D1837443F60C}" dt="2023-06-06T06:09:44.523" v="3" actId="1076"/>
          <ac:picMkLst>
            <pc:docMk/>
            <pc:sldMk cId="1137102359" sldId="335"/>
            <ac:picMk id="2050" creationId="{4128E0E6-E832-B5A7-7F84-5D732C467379}"/>
          </ac:picMkLst>
        </pc:picChg>
      </pc:sldChg>
      <pc:sldChg chg="modSp mod">
        <pc:chgData name="Joachim Schopfel" userId="f34b1aa92d49e600" providerId="LiveId" clId="{C1713D4B-57F8-4480-9E03-D1837443F60C}" dt="2023-06-06T06:12:48.795" v="131" actId="20577"/>
        <pc:sldMkLst>
          <pc:docMk/>
          <pc:sldMk cId="2500548930" sldId="336"/>
        </pc:sldMkLst>
        <pc:spChg chg="mod">
          <ac:chgData name="Joachim Schopfel" userId="f34b1aa92d49e600" providerId="LiveId" clId="{C1713D4B-57F8-4480-9E03-D1837443F60C}" dt="2023-06-06T06:10:27.191" v="25" actId="20577"/>
          <ac:spMkLst>
            <pc:docMk/>
            <pc:sldMk cId="2500548930" sldId="336"/>
            <ac:spMk id="2" creationId="{C498CCCA-7828-33B7-8193-DFE24D6AAFD8}"/>
          </ac:spMkLst>
        </pc:spChg>
        <pc:spChg chg="mod">
          <ac:chgData name="Joachim Schopfel" userId="f34b1aa92d49e600" providerId="LiveId" clId="{C1713D4B-57F8-4480-9E03-D1837443F60C}" dt="2023-06-06T06:12:48.795" v="131" actId="20577"/>
          <ac:spMkLst>
            <pc:docMk/>
            <pc:sldMk cId="2500548930" sldId="336"/>
            <ac:spMk id="3" creationId="{86A85DB5-25B1-1DD0-474B-09FF794D36C9}"/>
          </ac:spMkLst>
        </pc:spChg>
        <pc:spChg chg="mod">
          <ac:chgData name="Joachim Schopfel" userId="f34b1aa92d49e600" providerId="LiveId" clId="{C1713D4B-57F8-4480-9E03-D1837443F60C}" dt="2023-06-06T06:12:01.074" v="84" actId="1076"/>
          <ac:spMkLst>
            <pc:docMk/>
            <pc:sldMk cId="2500548930" sldId="336"/>
            <ac:spMk id="5" creationId="{D45ED7C4-8240-E687-B24C-B173CE0716D5}"/>
          </ac:spMkLst>
        </pc:spChg>
      </pc:sldChg>
      <pc:sldChg chg="modSp mod">
        <pc:chgData name="Joachim Schopfel" userId="f34b1aa92d49e600" providerId="LiveId" clId="{C1713D4B-57F8-4480-9E03-D1837443F60C}" dt="2023-06-06T06:18:59.232" v="231" actId="20577"/>
        <pc:sldMkLst>
          <pc:docMk/>
          <pc:sldMk cId="2505652727" sldId="337"/>
        </pc:sldMkLst>
        <pc:spChg chg="mod">
          <ac:chgData name="Joachim Schopfel" userId="f34b1aa92d49e600" providerId="LiveId" clId="{C1713D4B-57F8-4480-9E03-D1837443F60C}" dt="2023-06-06T06:18:59.232" v="231" actId="20577"/>
          <ac:spMkLst>
            <pc:docMk/>
            <pc:sldMk cId="2505652727" sldId="337"/>
            <ac:spMk id="3" creationId="{2BC89C82-C8D9-8107-6916-0DEF30675D09}"/>
          </ac:spMkLst>
        </pc:spChg>
      </pc:sldChg>
      <pc:sldChg chg="modSp mod">
        <pc:chgData name="Joachim Schopfel" userId="f34b1aa92d49e600" providerId="LiveId" clId="{C1713D4B-57F8-4480-9E03-D1837443F60C}" dt="2023-06-06T06:17:51.166" v="218" actId="14100"/>
        <pc:sldMkLst>
          <pc:docMk/>
          <pc:sldMk cId="4096565611" sldId="339"/>
        </pc:sldMkLst>
        <pc:spChg chg="mod">
          <ac:chgData name="Joachim Schopfel" userId="f34b1aa92d49e600" providerId="LiveId" clId="{C1713D4B-57F8-4480-9E03-D1837443F60C}" dt="2023-06-06T06:17:51.166" v="218" actId="14100"/>
          <ac:spMkLst>
            <pc:docMk/>
            <pc:sldMk cId="4096565611" sldId="339"/>
            <ac:spMk id="3" creationId="{39D98B17-5A0D-83D1-9614-933AEA847D59}"/>
          </ac:spMkLst>
        </pc:spChg>
      </pc:sldChg>
      <pc:sldChg chg="modSp mod">
        <pc:chgData name="Joachim Schopfel" userId="f34b1aa92d49e600" providerId="LiveId" clId="{C1713D4B-57F8-4480-9E03-D1837443F60C}" dt="2023-06-06T06:19:53.176" v="235" actId="14100"/>
        <pc:sldMkLst>
          <pc:docMk/>
          <pc:sldMk cId="1619575760" sldId="340"/>
        </pc:sldMkLst>
        <pc:spChg chg="mod">
          <ac:chgData name="Joachim Schopfel" userId="f34b1aa92d49e600" providerId="LiveId" clId="{C1713D4B-57F8-4480-9E03-D1837443F60C}" dt="2023-06-06T06:19:53.176" v="235" actId="14100"/>
          <ac:spMkLst>
            <pc:docMk/>
            <pc:sldMk cId="1619575760" sldId="340"/>
            <ac:spMk id="3" creationId="{39D98B17-5A0D-83D1-9614-933AEA847D5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3CA35-EF77-47AA-92C2-A9213015C2DC}" type="datetimeFigureOut">
              <a:rPr lang="fr-FR" smtClean="0"/>
              <a:t>06/06/2023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F5EBFB-B674-4D28-9112-C08D19D5C89C}" type="slidenum">
              <a:rPr lang="fr-FR" smtClean="0"/>
              <a:t>‹N°›</a:t>
            </a:fld>
            <a:endParaRPr lang="fr-FR"/>
          </a:p>
        </p:txBody>
      </p:sp>
    </p:spTree>
    <p:extLst>
      <p:ext uri="{BB962C8B-B14F-4D97-AF65-F5344CB8AC3E}">
        <p14:creationId xmlns:p14="http://schemas.microsoft.com/office/powerpoint/2010/main" val="1086049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According to the respondents, research ethics is an important issue for </a:t>
            </a:r>
            <a:endParaRPr lang="en-GB" dirty="0"/>
          </a:p>
        </p:txBody>
      </p:sp>
      <p:sp>
        <p:nvSpPr>
          <p:cNvPr id="4" name="Foliennummernplatzhalter 3"/>
          <p:cNvSpPr>
            <a:spLocks noGrp="1"/>
          </p:cNvSpPr>
          <p:nvPr>
            <p:ph type="sldNum" sz="quarter" idx="10"/>
          </p:nvPr>
        </p:nvSpPr>
        <p:spPr/>
        <p:txBody>
          <a:bodyPr/>
          <a:lstStyle/>
          <a:p>
            <a:fld id="{D6F5EBFB-B674-4D28-9112-C08D19D5C89C}" type="slidenum">
              <a:rPr lang="fr-FR" smtClean="0"/>
              <a:t>15</a:t>
            </a:fld>
            <a:endParaRPr lang="fr-FR"/>
          </a:p>
        </p:txBody>
      </p:sp>
    </p:spTree>
    <p:extLst>
      <p:ext uri="{BB962C8B-B14F-4D97-AF65-F5344CB8AC3E}">
        <p14:creationId xmlns:p14="http://schemas.microsoft.com/office/powerpoint/2010/main" val="3995331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6F5EBFB-B674-4D28-9112-C08D19D5C89C}" type="slidenum">
              <a:rPr lang="fr-FR" smtClean="0"/>
              <a:t>23</a:t>
            </a:fld>
            <a:endParaRPr lang="fr-FR"/>
          </a:p>
        </p:txBody>
      </p:sp>
    </p:spTree>
    <p:extLst>
      <p:ext uri="{BB962C8B-B14F-4D97-AF65-F5344CB8AC3E}">
        <p14:creationId xmlns:p14="http://schemas.microsoft.com/office/powerpoint/2010/main" val="928648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6F5EBFB-B674-4D28-9112-C08D19D5C89C}" type="slidenum">
              <a:rPr lang="fr-FR" smtClean="0"/>
              <a:t>24</a:t>
            </a:fld>
            <a:endParaRPr lang="fr-FR"/>
          </a:p>
        </p:txBody>
      </p:sp>
    </p:spTree>
    <p:extLst>
      <p:ext uri="{BB962C8B-B14F-4D97-AF65-F5344CB8AC3E}">
        <p14:creationId xmlns:p14="http://schemas.microsoft.com/office/powerpoint/2010/main" val="834268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fr-FR"/>
              <a:t>June 9, 2023</a:t>
            </a:r>
            <a:endParaRPr lang="de-DE"/>
          </a:p>
        </p:txBody>
      </p:sp>
      <p:sp>
        <p:nvSpPr>
          <p:cNvPr id="5" name="Fußzeilenplatzhalter 4"/>
          <p:cNvSpPr>
            <a:spLocks noGrp="1"/>
          </p:cNvSpPr>
          <p:nvPr>
            <p:ph type="ftr" sz="quarter" idx="11"/>
          </p:nvPr>
        </p:nvSpPr>
        <p:spPr/>
        <p:txBody>
          <a:bodyPr/>
          <a:lstStyle/>
          <a:p>
            <a:r>
              <a:rPr lang="en-US"/>
              <a:t>4th Int'l Conf on the Ethics of Information &amp; Knowledge Organization</a:t>
            </a:r>
            <a:endParaRPr lang="de-DE"/>
          </a:p>
        </p:txBody>
      </p:sp>
      <p:sp>
        <p:nvSpPr>
          <p:cNvPr id="6" name="Foliennummernplatzhalter 5"/>
          <p:cNvSpPr>
            <a:spLocks noGrp="1"/>
          </p:cNvSpPr>
          <p:nvPr>
            <p:ph type="sldNum" sz="quarter" idx="12"/>
          </p:nvPr>
        </p:nvSpPr>
        <p:spPr/>
        <p:txBody>
          <a:bodyPr/>
          <a:lstStyle/>
          <a:p>
            <a:fld id="{705B6001-F473-4B4D-B3E0-BC4A4CA4B1AD}" type="slidenum">
              <a:rPr lang="de-DE" smtClean="0"/>
              <a:t>‹N°›</a:t>
            </a:fld>
            <a:endParaRPr lang="de-DE"/>
          </a:p>
        </p:txBody>
      </p:sp>
    </p:spTree>
    <p:extLst>
      <p:ext uri="{BB962C8B-B14F-4D97-AF65-F5344CB8AC3E}">
        <p14:creationId xmlns:p14="http://schemas.microsoft.com/office/powerpoint/2010/main" val="4110506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fr-FR"/>
              <a:t>June 9, 2023</a:t>
            </a:r>
            <a:endParaRPr lang="de-DE"/>
          </a:p>
        </p:txBody>
      </p:sp>
      <p:sp>
        <p:nvSpPr>
          <p:cNvPr id="5" name="Fußzeilenplatzhalter 4"/>
          <p:cNvSpPr>
            <a:spLocks noGrp="1"/>
          </p:cNvSpPr>
          <p:nvPr>
            <p:ph type="ftr" sz="quarter" idx="11"/>
          </p:nvPr>
        </p:nvSpPr>
        <p:spPr/>
        <p:txBody>
          <a:bodyPr/>
          <a:lstStyle/>
          <a:p>
            <a:r>
              <a:rPr lang="en-US"/>
              <a:t>4th Int'l Conf on the Ethics of Information &amp; Knowledge Organization</a:t>
            </a:r>
            <a:endParaRPr lang="de-DE"/>
          </a:p>
        </p:txBody>
      </p:sp>
      <p:sp>
        <p:nvSpPr>
          <p:cNvPr id="6" name="Foliennummernplatzhalter 5"/>
          <p:cNvSpPr>
            <a:spLocks noGrp="1"/>
          </p:cNvSpPr>
          <p:nvPr>
            <p:ph type="sldNum" sz="quarter" idx="12"/>
          </p:nvPr>
        </p:nvSpPr>
        <p:spPr/>
        <p:txBody>
          <a:bodyPr/>
          <a:lstStyle/>
          <a:p>
            <a:fld id="{705B6001-F473-4B4D-B3E0-BC4A4CA4B1AD}" type="slidenum">
              <a:rPr lang="de-DE" smtClean="0"/>
              <a:t>‹N°›</a:t>
            </a:fld>
            <a:endParaRPr lang="de-DE"/>
          </a:p>
        </p:txBody>
      </p:sp>
    </p:spTree>
    <p:extLst>
      <p:ext uri="{BB962C8B-B14F-4D97-AF65-F5344CB8AC3E}">
        <p14:creationId xmlns:p14="http://schemas.microsoft.com/office/powerpoint/2010/main" val="3587152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fr-FR"/>
              <a:t>June 9, 2023</a:t>
            </a:r>
            <a:endParaRPr lang="de-DE"/>
          </a:p>
        </p:txBody>
      </p:sp>
      <p:sp>
        <p:nvSpPr>
          <p:cNvPr id="5" name="Fußzeilenplatzhalter 4"/>
          <p:cNvSpPr>
            <a:spLocks noGrp="1"/>
          </p:cNvSpPr>
          <p:nvPr>
            <p:ph type="ftr" sz="quarter" idx="11"/>
          </p:nvPr>
        </p:nvSpPr>
        <p:spPr/>
        <p:txBody>
          <a:bodyPr/>
          <a:lstStyle/>
          <a:p>
            <a:r>
              <a:rPr lang="en-US"/>
              <a:t>4th Int'l Conf on the Ethics of Information &amp; Knowledge Organization</a:t>
            </a:r>
            <a:endParaRPr lang="de-DE"/>
          </a:p>
        </p:txBody>
      </p:sp>
      <p:sp>
        <p:nvSpPr>
          <p:cNvPr id="6" name="Foliennummernplatzhalter 5"/>
          <p:cNvSpPr>
            <a:spLocks noGrp="1"/>
          </p:cNvSpPr>
          <p:nvPr>
            <p:ph type="sldNum" sz="quarter" idx="12"/>
          </p:nvPr>
        </p:nvSpPr>
        <p:spPr/>
        <p:txBody>
          <a:bodyPr/>
          <a:lstStyle/>
          <a:p>
            <a:fld id="{705B6001-F473-4B4D-B3E0-BC4A4CA4B1AD}" type="slidenum">
              <a:rPr lang="de-DE" smtClean="0"/>
              <a:t>‹N°›</a:t>
            </a:fld>
            <a:endParaRPr lang="de-DE"/>
          </a:p>
        </p:txBody>
      </p:sp>
    </p:spTree>
    <p:extLst>
      <p:ext uri="{BB962C8B-B14F-4D97-AF65-F5344CB8AC3E}">
        <p14:creationId xmlns:p14="http://schemas.microsoft.com/office/powerpoint/2010/main" val="380210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fr-FR"/>
              <a:t>June 9, 2023</a:t>
            </a:r>
            <a:endParaRPr lang="de-DE"/>
          </a:p>
        </p:txBody>
      </p:sp>
      <p:sp>
        <p:nvSpPr>
          <p:cNvPr id="5" name="Fußzeilenplatzhalter 4"/>
          <p:cNvSpPr>
            <a:spLocks noGrp="1"/>
          </p:cNvSpPr>
          <p:nvPr>
            <p:ph type="ftr" sz="quarter" idx="11"/>
          </p:nvPr>
        </p:nvSpPr>
        <p:spPr/>
        <p:txBody>
          <a:bodyPr/>
          <a:lstStyle/>
          <a:p>
            <a:r>
              <a:rPr lang="en-US"/>
              <a:t>4th Int'l Conf on the Ethics of Information &amp; Knowledge Organization</a:t>
            </a:r>
            <a:endParaRPr lang="de-DE"/>
          </a:p>
        </p:txBody>
      </p:sp>
      <p:sp>
        <p:nvSpPr>
          <p:cNvPr id="6" name="Foliennummernplatzhalter 5"/>
          <p:cNvSpPr>
            <a:spLocks noGrp="1"/>
          </p:cNvSpPr>
          <p:nvPr>
            <p:ph type="sldNum" sz="quarter" idx="12"/>
          </p:nvPr>
        </p:nvSpPr>
        <p:spPr/>
        <p:txBody>
          <a:bodyPr/>
          <a:lstStyle/>
          <a:p>
            <a:fld id="{705B6001-F473-4B4D-B3E0-BC4A4CA4B1AD}" type="slidenum">
              <a:rPr lang="de-DE" smtClean="0"/>
              <a:t>‹N°›</a:t>
            </a:fld>
            <a:endParaRPr lang="de-DE"/>
          </a:p>
        </p:txBody>
      </p:sp>
    </p:spTree>
    <p:extLst>
      <p:ext uri="{BB962C8B-B14F-4D97-AF65-F5344CB8AC3E}">
        <p14:creationId xmlns:p14="http://schemas.microsoft.com/office/powerpoint/2010/main" val="2238298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fr-FR"/>
              <a:t>June 9, 2023</a:t>
            </a:r>
            <a:endParaRPr lang="de-DE"/>
          </a:p>
        </p:txBody>
      </p:sp>
      <p:sp>
        <p:nvSpPr>
          <p:cNvPr id="5" name="Fußzeilenplatzhalter 4"/>
          <p:cNvSpPr>
            <a:spLocks noGrp="1"/>
          </p:cNvSpPr>
          <p:nvPr>
            <p:ph type="ftr" sz="quarter" idx="11"/>
          </p:nvPr>
        </p:nvSpPr>
        <p:spPr/>
        <p:txBody>
          <a:bodyPr/>
          <a:lstStyle/>
          <a:p>
            <a:r>
              <a:rPr lang="en-US"/>
              <a:t>4th Int'l Conf on the Ethics of Information &amp; Knowledge Organization</a:t>
            </a:r>
            <a:endParaRPr lang="de-DE"/>
          </a:p>
        </p:txBody>
      </p:sp>
      <p:sp>
        <p:nvSpPr>
          <p:cNvPr id="6" name="Foliennummernplatzhalter 5"/>
          <p:cNvSpPr>
            <a:spLocks noGrp="1"/>
          </p:cNvSpPr>
          <p:nvPr>
            <p:ph type="sldNum" sz="quarter" idx="12"/>
          </p:nvPr>
        </p:nvSpPr>
        <p:spPr/>
        <p:txBody>
          <a:bodyPr/>
          <a:lstStyle/>
          <a:p>
            <a:fld id="{705B6001-F473-4B4D-B3E0-BC4A4CA4B1AD}" type="slidenum">
              <a:rPr lang="de-DE" smtClean="0"/>
              <a:t>‹N°›</a:t>
            </a:fld>
            <a:endParaRPr lang="de-DE"/>
          </a:p>
        </p:txBody>
      </p:sp>
    </p:spTree>
    <p:extLst>
      <p:ext uri="{BB962C8B-B14F-4D97-AF65-F5344CB8AC3E}">
        <p14:creationId xmlns:p14="http://schemas.microsoft.com/office/powerpoint/2010/main" val="163133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fr-FR"/>
              <a:t>June 9, 2023</a:t>
            </a:r>
            <a:endParaRPr lang="de-DE"/>
          </a:p>
        </p:txBody>
      </p:sp>
      <p:sp>
        <p:nvSpPr>
          <p:cNvPr id="6" name="Fußzeilenplatzhalter 5"/>
          <p:cNvSpPr>
            <a:spLocks noGrp="1"/>
          </p:cNvSpPr>
          <p:nvPr>
            <p:ph type="ftr" sz="quarter" idx="11"/>
          </p:nvPr>
        </p:nvSpPr>
        <p:spPr/>
        <p:txBody>
          <a:bodyPr/>
          <a:lstStyle/>
          <a:p>
            <a:r>
              <a:rPr lang="en-US"/>
              <a:t>4th Int'l Conf on the Ethics of Information &amp; Knowledge Organization</a:t>
            </a:r>
            <a:endParaRPr lang="de-DE"/>
          </a:p>
        </p:txBody>
      </p:sp>
      <p:sp>
        <p:nvSpPr>
          <p:cNvPr id="7" name="Foliennummernplatzhalter 6"/>
          <p:cNvSpPr>
            <a:spLocks noGrp="1"/>
          </p:cNvSpPr>
          <p:nvPr>
            <p:ph type="sldNum" sz="quarter" idx="12"/>
          </p:nvPr>
        </p:nvSpPr>
        <p:spPr/>
        <p:txBody>
          <a:bodyPr/>
          <a:lstStyle/>
          <a:p>
            <a:fld id="{705B6001-F473-4B4D-B3E0-BC4A4CA4B1AD}" type="slidenum">
              <a:rPr lang="de-DE" smtClean="0"/>
              <a:t>‹N°›</a:t>
            </a:fld>
            <a:endParaRPr lang="de-DE"/>
          </a:p>
        </p:txBody>
      </p:sp>
    </p:spTree>
    <p:extLst>
      <p:ext uri="{BB962C8B-B14F-4D97-AF65-F5344CB8AC3E}">
        <p14:creationId xmlns:p14="http://schemas.microsoft.com/office/powerpoint/2010/main" val="168779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r>
              <a:rPr lang="fr-FR"/>
              <a:t>June 9, 2023</a:t>
            </a:r>
            <a:endParaRPr lang="de-DE"/>
          </a:p>
        </p:txBody>
      </p:sp>
      <p:sp>
        <p:nvSpPr>
          <p:cNvPr id="8" name="Fußzeilenplatzhalter 7"/>
          <p:cNvSpPr>
            <a:spLocks noGrp="1"/>
          </p:cNvSpPr>
          <p:nvPr>
            <p:ph type="ftr" sz="quarter" idx="11"/>
          </p:nvPr>
        </p:nvSpPr>
        <p:spPr/>
        <p:txBody>
          <a:bodyPr/>
          <a:lstStyle/>
          <a:p>
            <a:r>
              <a:rPr lang="en-US"/>
              <a:t>4th Int'l Conf on the Ethics of Information &amp; Knowledge Organization</a:t>
            </a:r>
            <a:endParaRPr lang="de-DE"/>
          </a:p>
        </p:txBody>
      </p:sp>
      <p:sp>
        <p:nvSpPr>
          <p:cNvPr id="9" name="Foliennummernplatzhalter 8"/>
          <p:cNvSpPr>
            <a:spLocks noGrp="1"/>
          </p:cNvSpPr>
          <p:nvPr>
            <p:ph type="sldNum" sz="quarter" idx="12"/>
          </p:nvPr>
        </p:nvSpPr>
        <p:spPr/>
        <p:txBody>
          <a:bodyPr/>
          <a:lstStyle/>
          <a:p>
            <a:fld id="{705B6001-F473-4B4D-B3E0-BC4A4CA4B1AD}" type="slidenum">
              <a:rPr lang="de-DE" smtClean="0"/>
              <a:t>‹N°›</a:t>
            </a:fld>
            <a:endParaRPr lang="de-DE"/>
          </a:p>
        </p:txBody>
      </p:sp>
    </p:spTree>
    <p:extLst>
      <p:ext uri="{BB962C8B-B14F-4D97-AF65-F5344CB8AC3E}">
        <p14:creationId xmlns:p14="http://schemas.microsoft.com/office/powerpoint/2010/main" val="410089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fr-FR"/>
              <a:t>June 9, 2023</a:t>
            </a:r>
            <a:endParaRPr lang="de-DE"/>
          </a:p>
        </p:txBody>
      </p:sp>
      <p:sp>
        <p:nvSpPr>
          <p:cNvPr id="4" name="Fußzeilenplatzhalter 3"/>
          <p:cNvSpPr>
            <a:spLocks noGrp="1"/>
          </p:cNvSpPr>
          <p:nvPr>
            <p:ph type="ftr" sz="quarter" idx="11"/>
          </p:nvPr>
        </p:nvSpPr>
        <p:spPr/>
        <p:txBody>
          <a:bodyPr/>
          <a:lstStyle/>
          <a:p>
            <a:r>
              <a:rPr lang="en-US"/>
              <a:t>4th Int'l Conf on the Ethics of Information &amp; Knowledge Organization</a:t>
            </a:r>
            <a:endParaRPr lang="de-DE"/>
          </a:p>
        </p:txBody>
      </p:sp>
      <p:sp>
        <p:nvSpPr>
          <p:cNvPr id="5" name="Foliennummernplatzhalter 4"/>
          <p:cNvSpPr>
            <a:spLocks noGrp="1"/>
          </p:cNvSpPr>
          <p:nvPr>
            <p:ph type="sldNum" sz="quarter" idx="12"/>
          </p:nvPr>
        </p:nvSpPr>
        <p:spPr/>
        <p:txBody>
          <a:bodyPr/>
          <a:lstStyle/>
          <a:p>
            <a:fld id="{705B6001-F473-4B4D-B3E0-BC4A4CA4B1AD}" type="slidenum">
              <a:rPr lang="de-DE" smtClean="0"/>
              <a:t>‹N°›</a:t>
            </a:fld>
            <a:endParaRPr lang="de-DE"/>
          </a:p>
        </p:txBody>
      </p:sp>
    </p:spTree>
    <p:extLst>
      <p:ext uri="{BB962C8B-B14F-4D97-AF65-F5344CB8AC3E}">
        <p14:creationId xmlns:p14="http://schemas.microsoft.com/office/powerpoint/2010/main" val="212016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fr-FR"/>
              <a:t>June 9, 2023</a:t>
            </a:r>
            <a:endParaRPr lang="de-DE"/>
          </a:p>
        </p:txBody>
      </p:sp>
      <p:sp>
        <p:nvSpPr>
          <p:cNvPr id="3" name="Fußzeilenplatzhalter 2"/>
          <p:cNvSpPr>
            <a:spLocks noGrp="1"/>
          </p:cNvSpPr>
          <p:nvPr>
            <p:ph type="ftr" sz="quarter" idx="11"/>
          </p:nvPr>
        </p:nvSpPr>
        <p:spPr/>
        <p:txBody>
          <a:bodyPr/>
          <a:lstStyle/>
          <a:p>
            <a:r>
              <a:rPr lang="en-US"/>
              <a:t>4th Int'l Conf on the Ethics of Information &amp; Knowledge Organization</a:t>
            </a:r>
            <a:endParaRPr lang="de-DE"/>
          </a:p>
        </p:txBody>
      </p:sp>
      <p:sp>
        <p:nvSpPr>
          <p:cNvPr id="4" name="Foliennummernplatzhalter 3"/>
          <p:cNvSpPr>
            <a:spLocks noGrp="1"/>
          </p:cNvSpPr>
          <p:nvPr>
            <p:ph type="sldNum" sz="quarter" idx="12"/>
          </p:nvPr>
        </p:nvSpPr>
        <p:spPr/>
        <p:txBody>
          <a:bodyPr/>
          <a:lstStyle/>
          <a:p>
            <a:fld id="{705B6001-F473-4B4D-B3E0-BC4A4CA4B1AD}" type="slidenum">
              <a:rPr lang="de-DE" smtClean="0"/>
              <a:t>‹N°›</a:t>
            </a:fld>
            <a:endParaRPr lang="de-DE"/>
          </a:p>
        </p:txBody>
      </p:sp>
    </p:spTree>
    <p:extLst>
      <p:ext uri="{BB962C8B-B14F-4D97-AF65-F5344CB8AC3E}">
        <p14:creationId xmlns:p14="http://schemas.microsoft.com/office/powerpoint/2010/main" val="3530229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r>
              <a:rPr lang="fr-FR"/>
              <a:t>June 9, 2023</a:t>
            </a:r>
            <a:endParaRPr lang="de-DE"/>
          </a:p>
        </p:txBody>
      </p:sp>
      <p:sp>
        <p:nvSpPr>
          <p:cNvPr id="6" name="Fußzeilenplatzhalter 5"/>
          <p:cNvSpPr>
            <a:spLocks noGrp="1"/>
          </p:cNvSpPr>
          <p:nvPr>
            <p:ph type="ftr" sz="quarter" idx="11"/>
          </p:nvPr>
        </p:nvSpPr>
        <p:spPr/>
        <p:txBody>
          <a:bodyPr/>
          <a:lstStyle/>
          <a:p>
            <a:r>
              <a:rPr lang="en-US"/>
              <a:t>4th Int'l Conf on the Ethics of Information &amp; Knowledge Organization</a:t>
            </a:r>
            <a:endParaRPr lang="de-DE"/>
          </a:p>
        </p:txBody>
      </p:sp>
      <p:sp>
        <p:nvSpPr>
          <p:cNvPr id="7" name="Foliennummernplatzhalter 6"/>
          <p:cNvSpPr>
            <a:spLocks noGrp="1"/>
          </p:cNvSpPr>
          <p:nvPr>
            <p:ph type="sldNum" sz="quarter" idx="12"/>
          </p:nvPr>
        </p:nvSpPr>
        <p:spPr/>
        <p:txBody>
          <a:bodyPr/>
          <a:lstStyle/>
          <a:p>
            <a:fld id="{705B6001-F473-4B4D-B3E0-BC4A4CA4B1AD}" type="slidenum">
              <a:rPr lang="de-DE" smtClean="0"/>
              <a:t>‹N°›</a:t>
            </a:fld>
            <a:endParaRPr lang="de-DE"/>
          </a:p>
        </p:txBody>
      </p:sp>
    </p:spTree>
    <p:extLst>
      <p:ext uri="{BB962C8B-B14F-4D97-AF65-F5344CB8AC3E}">
        <p14:creationId xmlns:p14="http://schemas.microsoft.com/office/powerpoint/2010/main" val="4256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r>
              <a:rPr lang="fr-FR"/>
              <a:t>June 9, 2023</a:t>
            </a:r>
            <a:endParaRPr lang="de-DE"/>
          </a:p>
        </p:txBody>
      </p:sp>
      <p:sp>
        <p:nvSpPr>
          <p:cNvPr id="6" name="Fußzeilenplatzhalter 5"/>
          <p:cNvSpPr>
            <a:spLocks noGrp="1"/>
          </p:cNvSpPr>
          <p:nvPr>
            <p:ph type="ftr" sz="quarter" idx="11"/>
          </p:nvPr>
        </p:nvSpPr>
        <p:spPr/>
        <p:txBody>
          <a:bodyPr/>
          <a:lstStyle/>
          <a:p>
            <a:r>
              <a:rPr lang="en-US"/>
              <a:t>4th Int'l Conf on the Ethics of Information &amp; Knowledge Organization</a:t>
            </a:r>
            <a:endParaRPr lang="de-DE"/>
          </a:p>
        </p:txBody>
      </p:sp>
      <p:sp>
        <p:nvSpPr>
          <p:cNvPr id="7" name="Foliennummernplatzhalter 6"/>
          <p:cNvSpPr>
            <a:spLocks noGrp="1"/>
          </p:cNvSpPr>
          <p:nvPr>
            <p:ph type="sldNum" sz="quarter" idx="12"/>
          </p:nvPr>
        </p:nvSpPr>
        <p:spPr/>
        <p:txBody>
          <a:bodyPr/>
          <a:lstStyle/>
          <a:p>
            <a:fld id="{705B6001-F473-4B4D-B3E0-BC4A4CA4B1AD}" type="slidenum">
              <a:rPr lang="de-DE" smtClean="0"/>
              <a:t>‹N°›</a:t>
            </a:fld>
            <a:endParaRPr lang="de-DE"/>
          </a:p>
        </p:txBody>
      </p:sp>
    </p:spTree>
    <p:extLst>
      <p:ext uri="{BB962C8B-B14F-4D97-AF65-F5344CB8AC3E}">
        <p14:creationId xmlns:p14="http://schemas.microsoft.com/office/powerpoint/2010/main" val="1556629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June 9, 2023</a:t>
            </a:r>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4th Int'l Conf on the Ethics of Information &amp; Knowledge Organization</a:t>
            </a:r>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B6001-F473-4B4D-B3E0-BC4A4CA4B1AD}" type="slidenum">
              <a:rPr lang="de-DE" smtClean="0"/>
              <a:t>‹N°›</a:t>
            </a:fld>
            <a:endParaRPr lang="de-DE"/>
          </a:p>
        </p:txBody>
      </p:sp>
    </p:spTree>
    <p:extLst>
      <p:ext uri="{BB962C8B-B14F-4D97-AF65-F5344CB8AC3E}">
        <p14:creationId xmlns:p14="http://schemas.microsoft.com/office/powerpoint/2010/main" val="3801829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biologists.com/library-hub/read-publish/read-publish-open-access-videos/dora/"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zenodo.org/record/7194537" TargetMode="External"/><Relationship Id="rId3" Type="http://schemas.openxmlformats.org/officeDocument/2006/relationships/hyperlink" Target="https://coara.eu/" TargetMode="External"/><Relationship Id="rId7" Type="http://schemas.openxmlformats.org/officeDocument/2006/relationships/hyperlink" Target="https://www.academie-sciences.fr/fr/Rapports-ouvrages-avis-et-recommandations-de-l-Academie/criteres-pour-une-evaluation-transparente-et-rigoureuse-des-chercheurs-et-de-leurs-equipes.html" TargetMode="External"/><Relationship Id="rId2" Type="http://schemas.openxmlformats.org/officeDocument/2006/relationships/hyperlink" Target="https://sfdora.org/read/" TargetMode="External"/><Relationship Id="rId1" Type="http://schemas.openxmlformats.org/officeDocument/2006/relationships/slideLayout" Target="../slideLayouts/slideLayout4.xml"/><Relationship Id="rId6" Type="http://schemas.openxmlformats.org/officeDocument/2006/relationships/hyperlink" Target="https://unesdoc.unesco.org/ark:/48223/pf0000379949.locale=en" TargetMode="External"/><Relationship Id="rId11" Type="http://schemas.openxmlformats.org/officeDocument/2006/relationships/hyperlink" Target="https://doi.org/10.25917/S5A6-R623" TargetMode="External"/><Relationship Id="rId5" Type="http://schemas.openxmlformats.org/officeDocument/2006/relationships/hyperlink" Target="https://www.icri2022.cz/post/brno-declaration-on-fostering-a-global-ecosystem-of-research-infrastructures" TargetMode="External"/><Relationship Id="rId10" Type="http://schemas.openxmlformats.org/officeDocument/2006/relationships/hyperlink" Target="https://osec2022.eu/paris-call/" TargetMode="External"/><Relationship Id="rId4" Type="http://schemas.openxmlformats.org/officeDocument/2006/relationships/hyperlink" Target="https://op.europa.eu/fr/publication-detail/-/publication/36ebb96c-50c5-11ec-91ac-01aa75ed71a1" TargetMode="External"/><Relationship Id="rId9" Type="http://schemas.openxmlformats.org/officeDocument/2006/relationships/hyperlink" Target="https://edoc.hu-berlin.de/handle/18452/26130"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openaire.eu/blogs/openaire-guidelines-for-cris-managers-release-1-1-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doi.org/10.1007/s11948-019-00165-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fr.wikipedia.org/wiki/Paris-Saclay#/media/Fichier:Campus_Ecole_polytechnique_de_palaiseau.jpg"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doi.org/10.1016/j.procs.2022.10.174" TargetMode="External"/><Relationship Id="rId3" Type="http://schemas.openxmlformats.org/officeDocument/2006/relationships/hyperlink" Target="https://journals.openedition.org/rfsic/13254" TargetMode="External"/><Relationship Id="rId7" Type="http://schemas.openxmlformats.org/officeDocument/2006/relationships/hyperlink" Target="https://doi.org/10.3390/publications8040051" TargetMode="External"/><Relationship Id="rId2" Type="http://schemas.openxmlformats.org/officeDocument/2006/relationships/hyperlink" Target="https://doi.org/10.1515/iwp-2021-2208" TargetMode="External"/><Relationship Id="rId1" Type="http://schemas.openxmlformats.org/officeDocument/2006/relationships/slideLayout" Target="../slideLayouts/slideLayout2.xml"/><Relationship Id="rId6" Type="http://schemas.openxmlformats.org/officeDocument/2006/relationships/hyperlink" Target="https://www.degruyter.com/document/isbn/9783110772753/html" TargetMode="External"/><Relationship Id="rId5" Type="http://schemas.openxmlformats.org/officeDocument/2006/relationships/hyperlink" Target="https://d.docs.live.net/f34b1aa92d49e600/Documents/Publications/ISKO%202023%20ethics%20conference%20Lille/" TargetMode="External"/><Relationship Id="rId4" Type="http://schemas.openxmlformats.org/officeDocument/2006/relationships/hyperlink" Target="https://hal.univ-lille.fr/hal-03883806"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about:blank" TargetMode="Externa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19191" y="1122363"/>
            <a:ext cx="10736494" cy="2387600"/>
          </a:xfrm>
        </p:spPr>
        <p:txBody>
          <a:bodyPr>
            <a:normAutofit fontScale="90000"/>
          </a:bodyPr>
          <a:lstStyle/>
          <a:p>
            <a:r>
              <a:rPr lang="en-US" dirty="0"/>
              <a:t>Ethical Issues of the Organization and Management of Research Information</a:t>
            </a:r>
            <a:endParaRPr lang="de-DE" dirty="0"/>
          </a:p>
        </p:txBody>
      </p:sp>
      <p:sp>
        <p:nvSpPr>
          <p:cNvPr id="3" name="Untertitel 2"/>
          <p:cNvSpPr>
            <a:spLocks noGrp="1"/>
          </p:cNvSpPr>
          <p:nvPr>
            <p:ph type="subTitle" idx="1"/>
          </p:nvPr>
        </p:nvSpPr>
        <p:spPr>
          <a:xfrm>
            <a:off x="719191" y="3602038"/>
            <a:ext cx="10736493" cy="2387600"/>
          </a:xfrm>
        </p:spPr>
        <p:txBody>
          <a:bodyPr>
            <a:normAutofit/>
          </a:bodyPr>
          <a:lstStyle/>
          <a:p>
            <a:r>
              <a:rPr lang="fr-FR" dirty="0"/>
              <a:t>Joachim </a:t>
            </a:r>
            <a:r>
              <a:rPr lang="fr-FR" dirty="0" err="1"/>
              <a:t>Schöpfel</a:t>
            </a:r>
            <a:endParaRPr lang="fr-FR" dirty="0"/>
          </a:p>
          <a:p>
            <a:r>
              <a:rPr lang="fr-FR" sz="2400" i="1" dirty="0" err="1"/>
              <a:t>University</a:t>
            </a:r>
            <a:r>
              <a:rPr lang="fr-FR" sz="2400" i="1" dirty="0"/>
              <a:t> of Lille, </a:t>
            </a:r>
            <a:r>
              <a:rPr lang="fr-FR" sz="2400" i="1" dirty="0" err="1"/>
              <a:t>GERiiCO</a:t>
            </a:r>
            <a:r>
              <a:rPr lang="fr-FR" sz="2400" i="1" dirty="0"/>
              <a:t> </a:t>
            </a:r>
            <a:r>
              <a:rPr lang="fr-FR" sz="2400" i="1" dirty="0" err="1"/>
              <a:t>laboratory</a:t>
            </a:r>
            <a:r>
              <a:rPr lang="fr-FR" sz="2400" i="1" dirty="0"/>
              <a:t>, Lille (France)</a:t>
            </a:r>
          </a:p>
          <a:p>
            <a:r>
              <a:rPr lang="en-US" dirty="0"/>
              <a:t>Otmane </a:t>
            </a:r>
            <a:r>
              <a:rPr lang="en-US" dirty="0" err="1"/>
              <a:t>Azeroual</a:t>
            </a:r>
            <a:endParaRPr lang="en-US" dirty="0"/>
          </a:p>
          <a:p>
            <a:r>
              <a:rPr lang="en-US" sz="2400" i="1" dirty="0"/>
              <a:t>German Centre for Higher Education Research and Science Studies (DZHW), Berlin (Germany)</a:t>
            </a:r>
          </a:p>
        </p:txBody>
      </p:sp>
      <p:sp>
        <p:nvSpPr>
          <p:cNvPr id="6" name="Espace réservé de la date 5">
            <a:extLst>
              <a:ext uri="{FF2B5EF4-FFF2-40B4-BE49-F238E27FC236}">
                <a16:creationId xmlns:a16="http://schemas.microsoft.com/office/drawing/2014/main" id="{0D1D7280-414E-4AE0-8EC5-7380801B544B}"/>
              </a:ext>
            </a:extLst>
          </p:cNvPr>
          <p:cNvSpPr>
            <a:spLocks noGrp="1"/>
          </p:cNvSpPr>
          <p:nvPr>
            <p:ph type="dt" sz="half" idx="10"/>
          </p:nvPr>
        </p:nvSpPr>
        <p:spPr/>
        <p:txBody>
          <a:bodyPr/>
          <a:lstStyle/>
          <a:p>
            <a:r>
              <a:rPr lang="fr-FR"/>
              <a:t>June 9, 2023</a:t>
            </a:r>
            <a:endParaRPr lang="de-DE"/>
          </a:p>
        </p:txBody>
      </p:sp>
      <p:sp>
        <p:nvSpPr>
          <p:cNvPr id="7" name="Espace réservé du pied de page 6">
            <a:extLst>
              <a:ext uri="{FF2B5EF4-FFF2-40B4-BE49-F238E27FC236}">
                <a16:creationId xmlns:a16="http://schemas.microsoft.com/office/drawing/2014/main" id="{B6C05511-54DE-4F5C-9DD0-44819F605CD8}"/>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8" name="Espace réservé du numéro de diapositive 7">
            <a:extLst>
              <a:ext uri="{FF2B5EF4-FFF2-40B4-BE49-F238E27FC236}">
                <a16:creationId xmlns:a16="http://schemas.microsoft.com/office/drawing/2014/main" id="{029183FE-652E-4847-9A86-C12C76B936D4}"/>
              </a:ext>
            </a:extLst>
          </p:cNvPr>
          <p:cNvSpPr>
            <a:spLocks noGrp="1"/>
          </p:cNvSpPr>
          <p:nvPr>
            <p:ph type="sldNum" sz="quarter" idx="12"/>
          </p:nvPr>
        </p:nvSpPr>
        <p:spPr/>
        <p:txBody>
          <a:bodyPr/>
          <a:lstStyle/>
          <a:p>
            <a:fld id="{705B6001-F473-4B4D-B3E0-BC4A4CA4B1AD}" type="slidenum">
              <a:rPr lang="de-DE" smtClean="0"/>
              <a:t>1</a:t>
            </a:fld>
            <a:endParaRPr lang="de-DE"/>
          </a:p>
        </p:txBody>
      </p:sp>
      <p:pic>
        <p:nvPicPr>
          <p:cNvPr id="4" name="Picture 2" descr="Accueil - L'IUT DE LILLE">
            <a:extLst>
              <a:ext uri="{FF2B5EF4-FFF2-40B4-BE49-F238E27FC236}">
                <a16:creationId xmlns:a16="http://schemas.microsoft.com/office/drawing/2014/main" id="{01098680-CE4F-FA78-77FD-8AE3A50618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25" b="17239"/>
          <a:stretch/>
        </p:blipFill>
        <p:spPr bwMode="auto">
          <a:xfrm>
            <a:off x="0" y="235237"/>
            <a:ext cx="4140486" cy="11512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ZHW news | DZHW">
            <a:extLst>
              <a:ext uri="{FF2B5EF4-FFF2-40B4-BE49-F238E27FC236}">
                <a16:creationId xmlns:a16="http://schemas.microsoft.com/office/drawing/2014/main" id="{B264C539-80F1-138A-ABA0-DC9E6A5DD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8660" y="235237"/>
            <a:ext cx="3324225"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638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682A3-CEB1-2BF1-83B2-77C465D8DC35}"/>
              </a:ext>
            </a:extLst>
          </p:cNvPr>
          <p:cNvSpPr>
            <a:spLocks noGrp="1"/>
          </p:cNvSpPr>
          <p:nvPr>
            <p:ph type="title"/>
          </p:nvPr>
        </p:nvSpPr>
        <p:spPr/>
        <p:txBody>
          <a:bodyPr/>
          <a:lstStyle/>
          <a:p>
            <a:r>
              <a:rPr lang="fr-FR" dirty="0"/>
              <a:t>Survey </a:t>
            </a:r>
            <a:r>
              <a:rPr lang="fr-FR" dirty="0" err="1"/>
              <a:t>results</a:t>
            </a:r>
            <a:endParaRPr lang="fr-FR" dirty="0"/>
          </a:p>
        </p:txBody>
      </p:sp>
      <p:sp>
        <p:nvSpPr>
          <p:cNvPr id="3" name="Espace réservé du contenu 2">
            <a:extLst>
              <a:ext uri="{FF2B5EF4-FFF2-40B4-BE49-F238E27FC236}">
                <a16:creationId xmlns:a16="http://schemas.microsoft.com/office/drawing/2014/main" id="{39D98B17-5A0D-83D1-9614-933AEA847D59}"/>
              </a:ext>
            </a:extLst>
          </p:cNvPr>
          <p:cNvSpPr>
            <a:spLocks noGrp="1"/>
          </p:cNvSpPr>
          <p:nvPr>
            <p:ph idx="1"/>
          </p:nvPr>
        </p:nvSpPr>
        <p:spPr/>
        <p:txBody>
          <a:bodyPr>
            <a:normAutofit/>
          </a:bodyPr>
          <a:lstStyle/>
          <a:p>
            <a:r>
              <a:rPr lang="en-US" dirty="0"/>
              <a:t>Research information management systems can represent at least partially ethical practice; yet, so far, institutions often do not make use of these features to support their research performance.</a:t>
            </a:r>
          </a:p>
          <a:p>
            <a:r>
              <a:rPr lang="en-US" dirty="0"/>
              <a:t>Indicators on ethics-related activities (the existence of an ethics committee, the number and outreach of ethics programs…) pose little or no ethical or legal problem.</a:t>
            </a:r>
          </a:p>
          <a:p>
            <a:r>
              <a:rPr lang="en-US" dirty="0"/>
              <a:t>Recording information about individual misconduct may be much more harmful.</a:t>
            </a:r>
          </a:p>
          <a:p>
            <a:endParaRPr lang="fr-FR" dirty="0"/>
          </a:p>
        </p:txBody>
      </p:sp>
      <p:sp>
        <p:nvSpPr>
          <p:cNvPr id="4" name="Espace réservé de la date 3">
            <a:extLst>
              <a:ext uri="{FF2B5EF4-FFF2-40B4-BE49-F238E27FC236}">
                <a16:creationId xmlns:a16="http://schemas.microsoft.com/office/drawing/2014/main" id="{A122B4D6-4DC0-2562-C9B8-1C5ACD2D079C}"/>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A7D6AB25-0A24-72AC-C706-7DBE371F1A38}"/>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6" name="Espace réservé du numéro de diapositive 5">
            <a:extLst>
              <a:ext uri="{FF2B5EF4-FFF2-40B4-BE49-F238E27FC236}">
                <a16:creationId xmlns:a16="http://schemas.microsoft.com/office/drawing/2014/main" id="{C9ADDCCB-9475-66B3-C35D-0E36B47118EE}"/>
              </a:ext>
            </a:extLst>
          </p:cNvPr>
          <p:cNvSpPr>
            <a:spLocks noGrp="1"/>
          </p:cNvSpPr>
          <p:nvPr>
            <p:ph type="sldNum" sz="quarter" idx="12"/>
          </p:nvPr>
        </p:nvSpPr>
        <p:spPr/>
        <p:txBody>
          <a:bodyPr/>
          <a:lstStyle/>
          <a:p>
            <a:fld id="{705B6001-F473-4B4D-B3E0-BC4A4CA4B1AD}" type="slidenum">
              <a:rPr lang="de-DE" smtClean="0"/>
              <a:t>10</a:t>
            </a:fld>
            <a:endParaRPr lang="de-DE"/>
          </a:p>
        </p:txBody>
      </p:sp>
    </p:spTree>
    <p:extLst>
      <p:ext uri="{BB962C8B-B14F-4D97-AF65-F5344CB8AC3E}">
        <p14:creationId xmlns:p14="http://schemas.microsoft.com/office/powerpoint/2010/main" val="2087508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1DD128-138F-4451-BCCD-019053526B42}"/>
              </a:ext>
            </a:extLst>
          </p:cNvPr>
          <p:cNvSpPr>
            <a:spLocks noGrp="1"/>
          </p:cNvSpPr>
          <p:nvPr>
            <p:ph type="title"/>
          </p:nvPr>
        </p:nvSpPr>
        <p:spPr/>
        <p:txBody>
          <a:bodyPr/>
          <a:lstStyle/>
          <a:p>
            <a:r>
              <a:rPr lang="fr-FR" dirty="0"/>
              <a:t>Relevant </a:t>
            </a:r>
            <a:r>
              <a:rPr lang="fr-FR" dirty="0" err="1"/>
              <a:t>metrics</a:t>
            </a:r>
            <a:endParaRPr lang="fr-FR" dirty="0"/>
          </a:p>
        </p:txBody>
      </p:sp>
      <p:sp>
        <p:nvSpPr>
          <p:cNvPr id="4" name="Espace réservé du contenu 3">
            <a:extLst>
              <a:ext uri="{FF2B5EF4-FFF2-40B4-BE49-F238E27FC236}">
                <a16:creationId xmlns:a16="http://schemas.microsoft.com/office/drawing/2014/main" id="{B085A168-E316-4B0C-A365-1FC5F00E362F}"/>
              </a:ext>
            </a:extLst>
          </p:cNvPr>
          <p:cNvSpPr>
            <a:spLocks noGrp="1"/>
          </p:cNvSpPr>
          <p:nvPr>
            <p:ph sz="half" idx="2"/>
          </p:nvPr>
        </p:nvSpPr>
        <p:spPr>
          <a:xfrm>
            <a:off x="6172199" y="1825625"/>
            <a:ext cx="5781675" cy="4351338"/>
          </a:xfrm>
        </p:spPr>
        <p:txBody>
          <a:bodyPr/>
          <a:lstStyle/>
          <a:p>
            <a:r>
              <a:rPr lang="en-US" dirty="0"/>
              <a:t>Existence of a local ethics committee</a:t>
            </a:r>
          </a:p>
          <a:p>
            <a:r>
              <a:rPr lang="en-US" dirty="0"/>
              <a:t>Number of ethics committee reviews or audits</a:t>
            </a:r>
          </a:p>
          <a:p>
            <a:r>
              <a:rPr lang="en-US" dirty="0"/>
              <a:t>Topics of reporting of misconduct</a:t>
            </a:r>
          </a:p>
          <a:p>
            <a:r>
              <a:rPr lang="en-US" dirty="0"/>
              <a:t>Number of members of ethics committee</a:t>
            </a:r>
          </a:p>
          <a:p>
            <a:endParaRPr lang="en-US" dirty="0"/>
          </a:p>
          <a:p>
            <a:endParaRPr lang="fr-FR" dirty="0"/>
          </a:p>
        </p:txBody>
      </p:sp>
      <p:sp>
        <p:nvSpPr>
          <p:cNvPr id="5" name="Espace réservé de la date 4">
            <a:extLst>
              <a:ext uri="{FF2B5EF4-FFF2-40B4-BE49-F238E27FC236}">
                <a16:creationId xmlns:a16="http://schemas.microsoft.com/office/drawing/2014/main" id="{3B1758F3-B949-4E19-826C-D9E49CB0BEBA}"/>
              </a:ext>
            </a:extLst>
          </p:cNvPr>
          <p:cNvSpPr>
            <a:spLocks noGrp="1"/>
          </p:cNvSpPr>
          <p:nvPr>
            <p:ph type="dt" sz="half" idx="10"/>
          </p:nvPr>
        </p:nvSpPr>
        <p:spPr/>
        <p:txBody>
          <a:bodyPr/>
          <a:lstStyle/>
          <a:p>
            <a:r>
              <a:rPr lang="fr-FR"/>
              <a:t>June 9, 2023</a:t>
            </a:r>
            <a:endParaRPr lang="de-DE"/>
          </a:p>
        </p:txBody>
      </p:sp>
      <p:sp>
        <p:nvSpPr>
          <p:cNvPr id="6" name="Espace réservé du pied de page 5">
            <a:extLst>
              <a:ext uri="{FF2B5EF4-FFF2-40B4-BE49-F238E27FC236}">
                <a16:creationId xmlns:a16="http://schemas.microsoft.com/office/drawing/2014/main" id="{BF0A5371-9852-4E98-A6CB-9F800E31A8CB}"/>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7" name="Espace réservé du numéro de diapositive 6">
            <a:extLst>
              <a:ext uri="{FF2B5EF4-FFF2-40B4-BE49-F238E27FC236}">
                <a16:creationId xmlns:a16="http://schemas.microsoft.com/office/drawing/2014/main" id="{5E328FF3-2F88-48E3-8692-523A27909B37}"/>
              </a:ext>
            </a:extLst>
          </p:cNvPr>
          <p:cNvSpPr>
            <a:spLocks noGrp="1"/>
          </p:cNvSpPr>
          <p:nvPr>
            <p:ph type="sldNum" sz="quarter" idx="12"/>
          </p:nvPr>
        </p:nvSpPr>
        <p:spPr/>
        <p:txBody>
          <a:bodyPr/>
          <a:lstStyle/>
          <a:p>
            <a:fld id="{705B6001-F473-4B4D-B3E0-BC4A4CA4B1AD}" type="slidenum">
              <a:rPr lang="de-DE" smtClean="0"/>
              <a:t>11</a:t>
            </a:fld>
            <a:endParaRPr lang="de-DE"/>
          </a:p>
        </p:txBody>
      </p:sp>
      <p:pic>
        <p:nvPicPr>
          <p:cNvPr id="12" name="Grafik 1">
            <a:extLst>
              <a:ext uri="{FF2B5EF4-FFF2-40B4-BE49-F238E27FC236}">
                <a16:creationId xmlns:a16="http://schemas.microsoft.com/office/drawing/2014/main" id="{2E52E938-1CB3-4F14-A1E4-E3522C1AEE7E}"/>
              </a:ext>
            </a:extLst>
          </p:cNvPr>
          <p:cNvPicPr>
            <a:picLocks noGrp="1" noChangeAspect="1"/>
          </p:cNvPicPr>
          <p:nvPr>
            <p:ph sz="half" idx="1"/>
          </p:nvPr>
        </p:nvPicPr>
        <p:blipFill>
          <a:blip r:embed="rId2"/>
          <a:stretch>
            <a:fillRect/>
          </a:stretch>
        </p:blipFill>
        <p:spPr>
          <a:xfrm>
            <a:off x="0" y="1350611"/>
            <a:ext cx="6096000" cy="5005739"/>
          </a:xfrm>
          <a:prstGeom prst="rect">
            <a:avLst/>
          </a:prstGeom>
        </p:spPr>
      </p:pic>
    </p:spTree>
    <p:extLst>
      <p:ext uri="{BB962C8B-B14F-4D97-AF65-F5344CB8AC3E}">
        <p14:creationId xmlns:p14="http://schemas.microsoft.com/office/powerpoint/2010/main" val="175044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2F8DF2A-B3FF-F713-1188-092C5BA78BD3}"/>
              </a:ext>
            </a:extLst>
          </p:cNvPr>
          <p:cNvSpPr>
            <a:spLocks noGrp="1"/>
          </p:cNvSpPr>
          <p:nvPr>
            <p:ph type="title"/>
          </p:nvPr>
        </p:nvSpPr>
        <p:spPr/>
        <p:txBody>
          <a:bodyPr/>
          <a:lstStyle/>
          <a:p>
            <a:r>
              <a:rPr lang="fr-FR" dirty="0"/>
              <a:t>Insights</a:t>
            </a:r>
          </a:p>
        </p:txBody>
      </p:sp>
      <p:sp>
        <p:nvSpPr>
          <p:cNvPr id="7" name="Espace réservé du texte 6">
            <a:extLst>
              <a:ext uri="{FF2B5EF4-FFF2-40B4-BE49-F238E27FC236}">
                <a16:creationId xmlns:a16="http://schemas.microsoft.com/office/drawing/2014/main" id="{85ADF611-5644-E9C2-ACC1-6F861D5FEEDA}"/>
              </a:ext>
            </a:extLst>
          </p:cNvPr>
          <p:cNvSpPr>
            <a:spLocks noGrp="1"/>
          </p:cNvSpPr>
          <p:nvPr>
            <p:ph type="body" idx="1"/>
          </p:nvPr>
        </p:nvSpPr>
        <p:spPr/>
        <p:txBody>
          <a:bodyPr/>
          <a:lstStyle/>
          <a:p>
            <a:r>
              <a:rPr lang="fr-FR" dirty="0" err="1"/>
              <a:t>Potential</a:t>
            </a:r>
            <a:r>
              <a:rPr lang="fr-FR" dirty="0"/>
              <a:t> </a:t>
            </a:r>
            <a:r>
              <a:rPr lang="fr-FR" dirty="0" err="1"/>
              <a:t>indicators</a:t>
            </a:r>
            <a:endParaRPr lang="fr-FR" dirty="0"/>
          </a:p>
        </p:txBody>
      </p:sp>
      <p:sp>
        <p:nvSpPr>
          <p:cNvPr id="9" name="Espace réservé du texte 8">
            <a:extLst>
              <a:ext uri="{FF2B5EF4-FFF2-40B4-BE49-F238E27FC236}">
                <a16:creationId xmlns:a16="http://schemas.microsoft.com/office/drawing/2014/main" id="{9129C39D-B6FF-F414-CD06-340037A44DE6}"/>
              </a:ext>
            </a:extLst>
          </p:cNvPr>
          <p:cNvSpPr>
            <a:spLocks noGrp="1"/>
          </p:cNvSpPr>
          <p:nvPr>
            <p:ph type="body" sz="quarter" idx="3"/>
          </p:nvPr>
        </p:nvSpPr>
        <p:spPr/>
        <p:txBody>
          <a:bodyPr/>
          <a:lstStyle/>
          <a:p>
            <a:r>
              <a:rPr lang="fr-FR" dirty="0"/>
              <a:t>Challenges</a:t>
            </a:r>
          </a:p>
        </p:txBody>
      </p:sp>
      <p:sp>
        <p:nvSpPr>
          <p:cNvPr id="10" name="Espace réservé du contenu 9">
            <a:extLst>
              <a:ext uri="{FF2B5EF4-FFF2-40B4-BE49-F238E27FC236}">
                <a16:creationId xmlns:a16="http://schemas.microsoft.com/office/drawing/2014/main" id="{A0D8F53C-5760-C0C3-4818-68F4E076430C}"/>
              </a:ext>
            </a:extLst>
          </p:cNvPr>
          <p:cNvSpPr>
            <a:spLocks noGrp="1"/>
          </p:cNvSpPr>
          <p:nvPr>
            <p:ph sz="quarter" idx="4"/>
          </p:nvPr>
        </p:nvSpPr>
        <p:spPr/>
        <p:txBody>
          <a:bodyPr/>
          <a:lstStyle/>
          <a:p>
            <a:r>
              <a:rPr lang="fr-FR" dirty="0" err="1"/>
              <a:t>Standardization</a:t>
            </a:r>
            <a:r>
              <a:rPr lang="fr-FR" dirty="0"/>
              <a:t> of classification and </a:t>
            </a:r>
            <a:r>
              <a:rPr lang="fr-FR" dirty="0" err="1"/>
              <a:t>terminology</a:t>
            </a:r>
            <a:endParaRPr lang="fr-FR" dirty="0"/>
          </a:p>
          <a:p>
            <a:r>
              <a:rPr lang="fr-FR" dirty="0" err="1"/>
              <a:t>Priorities</a:t>
            </a:r>
            <a:r>
              <a:rPr lang="fr-FR" dirty="0"/>
              <a:t> and </a:t>
            </a:r>
            <a:r>
              <a:rPr lang="fr-FR" dirty="0" err="1"/>
              <a:t>common</a:t>
            </a:r>
            <a:r>
              <a:rPr lang="fr-FR" dirty="0"/>
              <a:t> </a:t>
            </a:r>
            <a:r>
              <a:rPr lang="fr-FR" dirty="0" err="1"/>
              <a:t>ground</a:t>
            </a:r>
            <a:endParaRPr lang="fr-FR" dirty="0"/>
          </a:p>
          <a:p>
            <a:r>
              <a:rPr lang="fr-FR" dirty="0"/>
              <a:t>Update of data </a:t>
            </a:r>
            <a:r>
              <a:rPr lang="fr-FR" dirty="0" err="1"/>
              <a:t>models</a:t>
            </a:r>
            <a:endParaRPr lang="fr-FR" dirty="0"/>
          </a:p>
          <a:p>
            <a:endParaRPr lang="fr-FR" dirty="0"/>
          </a:p>
          <a:p>
            <a:endParaRPr lang="fr-FR" dirty="0"/>
          </a:p>
        </p:txBody>
      </p:sp>
      <p:sp>
        <p:nvSpPr>
          <p:cNvPr id="2" name="Espace réservé de la date 1">
            <a:extLst>
              <a:ext uri="{FF2B5EF4-FFF2-40B4-BE49-F238E27FC236}">
                <a16:creationId xmlns:a16="http://schemas.microsoft.com/office/drawing/2014/main" id="{DE568E31-9C3D-3E55-3D16-9ED45F8761B7}"/>
              </a:ext>
            </a:extLst>
          </p:cNvPr>
          <p:cNvSpPr>
            <a:spLocks noGrp="1"/>
          </p:cNvSpPr>
          <p:nvPr>
            <p:ph type="dt" sz="half" idx="10"/>
          </p:nvPr>
        </p:nvSpPr>
        <p:spPr/>
        <p:txBody>
          <a:bodyPr/>
          <a:lstStyle/>
          <a:p>
            <a:r>
              <a:rPr lang="fr-FR"/>
              <a:t>June 9, 2023</a:t>
            </a:r>
            <a:endParaRPr lang="de-DE"/>
          </a:p>
        </p:txBody>
      </p:sp>
      <p:sp>
        <p:nvSpPr>
          <p:cNvPr id="3" name="Espace réservé du pied de page 2">
            <a:extLst>
              <a:ext uri="{FF2B5EF4-FFF2-40B4-BE49-F238E27FC236}">
                <a16:creationId xmlns:a16="http://schemas.microsoft.com/office/drawing/2014/main" id="{DFE06996-4BEA-18E0-76DD-A1621704967C}"/>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4" name="Espace réservé du numéro de diapositive 3">
            <a:extLst>
              <a:ext uri="{FF2B5EF4-FFF2-40B4-BE49-F238E27FC236}">
                <a16:creationId xmlns:a16="http://schemas.microsoft.com/office/drawing/2014/main" id="{25800513-3415-E8BB-3F0A-E48DD61E82E5}"/>
              </a:ext>
            </a:extLst>
          </p:cNvPr>
          <p:cNvSpPr>
            <a:spLocks noGrp="1"/>
          </p:cNvSpPr>
          <p:nvPr>
            <p:ph type="sldNum" sz="quarter" idx="12"/>
          </p:nvPr>
        </p:nvSpPr>
        <p:spPr/>
        <p:txBody>
          <a:bodyPr/>
          <a:lstStyle/>
          <a:p>
            <a:fld id="{705B6001-F473-4B4D-B3E0-BC4A4CA4B1AD}" type="slidenum">
              <a:rPr lang="de-DE" smtClean="0"/>
              <a:t>12</a:t>
            </a:fld>
            <a:endParaRPr lang="de-DE"/>
          </a:p>
        </p:txBody>
      </p:sp>
      <p:pic>
        <p:nvPicPr>
          <p:cNvPr id="11" name="Espace réservé du contenu 10">
            <a:extLst>
              <a:ext uri="{FF2B5EF4-FFF2-40B4-BE49-F238E27FC236}">
                <a16:creationId xmlns:a16="http://schemas.microsoft.com/office/drawing/2014/main" id="{25E5CB7C-27FE-3793-6F41-F17138C7869C}"/>
              </a:ext>
            </a:extLst>
          </p:cNvPr>
          <p:cNvPicPr>
            <a:picLocks noGrp="1" noChangeAspect="1"/>
          </p:cNvPicPr>
          <p:nvPr>
            <p:ph sz="half" idx="2"/>
          </p:nvPr>
        </p:nvPicPr>
        <p:blipFill>
          <a:blip r:embed="rId2"/>
          <a:stretch>
            <a:fillRect/>
          </a:stretch>
        </p:blipFill>
        <p:spPr>
          <a:xfrm>
            <a:off x="839788" y="2573567"/>
            <a:ext cx="5157787" cy="3547604"/>
          </a:xfrm>
          <a:prstGeom prst="rect">
            <a:avLst/>
          </a:prstGeom>
        </p:spPr>
      </p:pic>
    </p:spTree>
    <p:extLst>
      <p:ext uri="{BB962C8B-B14F-4D97-AF65-F5344CB8AC3E}">
        <p14:creationId xmlns:p14="http://schemas.microsoft.com/office/powerpoint/2010/main" val="1599513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8E36ED-80EB-4B7F-87AA-E95F2419DF27}"/>
              </a:ext>
            </a:extLst>
          </p:cNvPr>
          <p:cNvSpPr>
            <a:spLocks noGrp="1"/>
          </p:cNvSpPr>
          <p:nvPr>
            <p:ph type="title"/>
          </p:nvPr>
        </p:nvSpPr>
        <p:spPr>
          <a:xfrm>
            <a:off x="831849" y="1709738"/>
            <a:ext cx="10603287" cy="2852737"/>
          </a:xfrm>
        </p:spPr>
        <p:txBody>
          <a:bodyPr/>
          <a:lstStyle/>
          <a:p>
            <a:r>
              <a:rPr lang="fr-FR" dirty="0"/>
              <a:t>(3) Compliance </a:t>
            </a:r>
            <a:r>
              <a:rPr lang="fr-FR" dirty="0" err="1"/>
              <a:t>with</a:t>
            </a:r>
            <a:r>
              <a:rPr lang="fr-FR" dirty="0"/>
              <a:t> </a:t>
            </a:r>
            <a:r>
              <a:rPr lang="fr-FR" dirty="0" err="1"/>
              <a:t>ethical</a:t>
            </a:r>
            <a:r>
              <a:rPr lang="fr-FR" dirty="0"/>
              <a:t> </a:t>
            </a:r>
            <a:r>
              <a:rPr lang="fr-FR" dirty="0" err="1"/>
              <a:t>requirements</a:t>
            </a:r>
            <a:endParaRPr lang="fr-FR" dirty="0"/>
          </a:p>
        </p:txBody>
      </p:sp>
      <p:sp>
        <p:nvSpPr>
          <p:cNvPr id="3" name="Espace réservé du texte 2">
            <a:extLst>
              <a:ext uri="{FF2B5EF4-FFF2-40B4-BE49-F238E27FC236}">
                <a16:creationId xmlns:a16="http://schemas.microsoft.com/office/drawing/2014/main" id="{A7CA5A32-2273-46F7-A098-1D313E5848E8}"/>
              </a:ext>
            </a:extLst>
          </p:cNvPr>
          <p:cNvSpPr>
            <a:spLocks noGrp="1"/>
          </p:cNvSpPr>
          <p:nvPr>
            <p:ph type="body" idx="1"/>
          </p:nvPr>
        </p:nvSpPr>
        <p:spPr/>
        <p:txBody>
          <a:bodyPr/>
          <a:lstStyle/>
          <a:p>
            <a:r>
              <a:rPr lang="fr-FR" dirty="0" err="1"/>
              <a:t>Ethical</a:t>
            </a:r>
            <a:r>
              <a:rPr lang="fr-FR" dirty="0"/>
              <a:t> usage</a:t>
            </a:r>
          </a:p>
        </p:txBody>
      </p:sp>
      <p:sp>
        <p:nvSpPr>
          <p:cNvPr id="4" name="Espace réservé de la date 3">
            <a:extLst>
              <a:ext uri="{FF2B5EF4-FFF2-40B4-BE49-F238E27FC236}">
                <a16:creationId xmlns:a16="http://schemas.microsoft.com/office/drawing/2014/main" id="{4AE28A73-09FF-42C0-B696-2088E6B7D316}"/>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2004F150-565A-467D-926B-37385A72C7D9}"/>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6" name="Espace réservé du numéro de diapositive 5">
            <a:extLst>
              <a:ext uri="{FF2B5EF4-FFF2-40B4-BE49-F238E27FC236}">
                <a16:creationId xmlns:a16="http://schemas.microsoft.com/office/drawing/2014/main" id="{B4A7473C-0B66-4AF6-80C8-93E260B74D74}"/>
              </a:ext>
            </a:extLst>
          </p:cNvPr>
          <p:cNvSpPr>
            <a:spLocks noGrp="1"/>
          </p:cNvSpPr>
          <p:nvPr>
            <p:ph type="sldNum" sz="quarter" idx="12"/>
          </p:nvPr>
        </p:nvSpPr>
        <p:spPr/>
        <p:txBody>
          <a:bodyPr/>
          <a:lstStyle/>
          <a:p>
            <a:fld id="{705B6001-F473-4B4D-B3E0-BC4A4CA4B1AD}" type="slidenum">
              <a:rPr lang="de-DE" smtClean="0"/>
              <a:t>13</a:t>
            </a:fld>
            <a:endParaRPr lang="de-DE"/>
          </a:p>
        </p:txBody>
      </p:sp>
    </p:spTree>
    <p:extLst>
      <p:ext uri="{BB962C8B-B14F-4D97-AF65-F5344CB8AC3E}">
        <p14:creationId xmlns:p14="http://schemas.microsoft.com/office/powerpoint/2010/main" val="4275042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682A3-CEB1-2BF1-83B2-77C465D8DC35}"/>
              </a:ext>
            </a:extLst>
          </p:cNvPr>
          <p:cNvSpPr>
            <a:spLocks noGrp="1"/>
          </p:cNvSpPr>
          <p:nvPr>
            <p:ph type="title"/>
          </p:nvPr>
        </p:nvSpPr>
        <p:spPr/>
        <p:txBody>
          <a:bodyPr/>
          <a:lstStyle/>
          <a:p>
            <a:r>
              <a:rPr lang="fr-FR" dirty="0"/>
              <a:t>Survey </a:t>
            </a:r>
            <a:r>
              <a:rPr lang="fr-FR" dirty="0" err="1"/>
              <a:t>results</a:t>
            </a:r>
            <a:endParaRPr lang="fr-FR" dirty="0"/>
          </a:p>
        </p:txBody>
      </p:sp>
      <p:sp>
        <p:nvSpPr>
          <p:cNvPr id="3" name="Espace réservé du contenu 2">
            <a:extLst>
              <a:ext uri="{FF2B5EF4-FFF2-40B4-BE49-F238E27FC236}">
                <a16:creationId xmlns:a16="http://schemas.microsoft.com/office/drawing/2014/main" id="{39D98B17-5A0D-83D1-9614-933AEA847D59}"/>
              </a:ext>
            </a:extLst>
          </p:cNvPr>
          <p:cNvSpPr>
            <a:spLocks noGrp="1"/>
          </p:cNvSpPr>
          <p:nvPr>
            <p:ph idx="1"/>
          </p:nvPr>
        </p:nvSpPr>
        <p:spPr>
          <a:xfrm>
            <a:off x="838200" y="1825625"/>
            <a:ext cx="10689404" cy="4351338"/>
          </a:xfrm>
        </p:spPr>
        <p:txBody>
          <a:bodyPr>
            <a:normAutofit/>
          </a:bodyPr>
          <a:lstStyle/>
          <a:p>
            <a:r>
              <a:rPr lang="en-US" dirty="0"/>
              <a:t>Lack of data reliability and security and uncontrolled (re)use of CRIS data are considered as significant risks for organizations and persons.</a:t>
            </a:r>
          </a:p>
          <a:p>
            <a:r>
              <a:rPr lang="en-US" dirty="0"/>
              <a:t>Concerns have been raised about potentially harmful implementation, the risk of political surveillance (cooperation with China), and biased (offensive) terminology.</a:t>
            </a:r>
          </a:p>
          <a:p>
            <a:endParaRPr lang="fr-FR" dirty="0"/>
          </a:p>
        </p:txBody>
      </p:sp>
      <p:sp>
        <p:nvSpPr>
          <p:cNvPr id="4" name="Espace réservé de la date 3">
            <a:extLst>
              <a:ext uri="{FF2B5EF4-FFF2-40B4-BE49-F238E27FC236}">
                <a16:creationId xmlns:a16="http://schemas.microsoft.com/office/drawing/2014/main" id="{A122B4D6-4DC0-2562-C9B8-1C5ACD2D079C}"/>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A7D6AB25-0A24-72AC-C706-7DBE371F1A38}"/>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6" name="Espace réservé du numéro de diapositive 5">
            <a:extLst>
              <a:ext uri="{FF2B5EF4-FFF2-40B4-BE49-F238E27FC236}">
                <a16:creationId xmlns:a16="http://schemas.microsoft.com/office/drawing/2014/main" id="{C9ADDCCB-9475-66B3-C35D-0E36B47118EE}"/>
              </a:ext>
            </a:extLst>
          </p:cNvPr>
          <p:cNvSpPr>
            <a:spLocks noGrp="1"/>
          </p:cNvSpPr>
          <p:nvPr>
            <p:ph type="sldNum" sz="quarter" idx="12"/>
          </p:nvPr>
        </p:nvSpPr>
        <p:spPr/>
        <p:txBody>
          <a:bodyPr/>
          <a:lstStyle/>
          <a:p>
            <a:fld id="{705B6001-F473-4B4D-B3E0-BC4A4CA4B1AD}" type="slidenum">
              <a:rPr lang="de-DE" smtClean="0"/>
              <a:t>14</a:t>
            </a:fld>
            <a:endParaRPr lang="de-DE"/>
          </a:p>
        </p:txBody>
      </p:sp>
    </p:spTree>
    <p:extLst>
      <p:ext uri="{BB962C8B-B14F-4D97-AF65-F5344CB8AC3E}">
        <p14:creationId xmlns:p14="http://schemas.microsoft.com/office/powerpoint/2010/main" val="4096565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E11662BF-84DD-4FDC-8DEC-A3C13FF41E86}"/>
              </a:ext>
            </a:extLst>
          </p:cNvPr>
          <p:cNvSpPr>
            <a:spLocks noGrp="1"/>
          </p:cNvSpPr>
          <p:nvPr>
            <p:ph type="title"/>
          </p:nvPr>
        </p:nvSpPr>
        <p:spPr/>
        <p:txBody>
          <a:bodyPr/>
          <a:lstStyle/>
          <a:p>
            <a:r>
              <a:rPr lang="fr-FR" dirty="0"/>
              <a:t>Main relevance for CRIS: the usage of </a:t>
            </a:r>
            <a:r>
              <a:rPr lang="fr-FR" dirty="0" err="1"/>
              <a:t>results</a:t>
            </a:r>
            <a:endParaRPr lang="fr-FR" dirty="0"/>
          </a:p>
        </p:txBody>
      </p:sp>
      <p:sp>
        <p:nvSpPr>
          <p:cNvPr id="2" name="Espace réservé de la date 1">
            <a:extLst>
              <a:ext uri="{FF2B5EF4-FFF2-40B4-BE49-F238E27FC236}">
                <a16:creationId xmlns:a16="http://schemas.microsoft.com/office/drawing/2014/main" id="{5626A97F-E220-43DF-9FC1-FD362FB5EA51}"/>
              </a:ext>
            </a:extLst>
          </p:cNvPr>
          <p:cNvSpPr>
            <a:spLocks noGrp="1"/>
          </p:cNvSpPr>
          <p:nvPr>
            <p:ph type="dt" sz="half" idx="10"/>
          </p:nvPr>
        </p:nvSpPr>
        <p:spPr/>
        <p:txBody>
          <a:bodyPr/>
          <a:lstStyle/>
          <a:p>
            <a:r>
              <a:rPr lang="fr-FR"/>
              <a:t>June 9, 2023</a:t>
            </a:r>
            <a:endParaRPr lang="de-DE"/>
          </a:p>
        </p:txBody>
      </p:sp>
      <p:sp>
        <p:nvSpPr>
          <p:cNvPr id="3" name="Espace réservé du pied de page 2">
            <a:extLst>
              <a:ext uri="{FF2B5EF4-FFF2-40B4-BE49-F238E27FC236}">
                <a16:creationId xmlns:a16="http://schemas.microsoft.com/office/drawing/2014/main" id="{9356069D-DCF4-49BF-958C-6E60E39F9606}"/>
              </a:ext>
            </a:extLst>
          </p:cNvPr>
          <p:cNvSpPr>
            <a:spLocks noGrp="1"/>
          </p:cNvSpPr>
          <p:nvPr>
            <p:ph type="ftr" sz="quarter" idx="11"/>
          </p:nvPr>
        </p:nvSpPr>
        <p:spPr/>
        <p:txBody>
          <a:bodyPr/>
          <a:lstStyle/>
          <a:p>
            <a:r>
              <a:rPr lang="en-US"/>
              <a:t>4th Int'l Conf on the Ethics of Information &amp; Knowledge Organization</a:t>
            </a:r>
            <a:endParaRPr lang="de-DE" dirty="0"/>
          </a:p>
        </p:txBody>
      </p:sp>
      <p:sp>
        <p:nvSpPr>
          <p:cNvPr id="4" name="Espace réservé du numéro de diapositive 3">
            <a:extLst>
              <a:ext uri="{FF2B5EF4-FFF2-40B4-BE49-F238E27FC236}">
                <a16:creationId xmlns:a16="http://schemas.microsoft.com/office/drawing/2014/main" id="{B0828134-7C3B-4900-A77F-10FE9C0F12AC}"/>
              </a:ext>
            </a:extLst>
          </p:cNvPr>
          <p:cNvSpPr>
            <a:spLocks noGrp="1"/>
          </p:cNvSpPr>
          <p:nvPr>
            <p:ph type="sldNum" sz="quarter" idx="12"/>
          </p:nvPr>
        </p:nvSpPr>
        <p:spPr/>
        <p:txBody>
          <a:bodyPr/>
          <a:lstStyle/>
          <a:p>
            <a:fld id="{705B6001-F473-4B4D-B3E0-BC4A4CA4B1AD}" type="slidenum">
              <a:rPr lang="de-DE" smtClean="0"/>
              <a:t>15</a:t>
            </a:fld>
            <a:endParaRPr lang="de-DE"/>
          </a:p>
        </p:txBody>
      </p:sp>
      <p:pic>
        <p:nvPicPr>
          <p:cNvPr id="13" name="Grafik 3">
            <a:extLst>
              <a:ext uri="{FF2B5EF4-FFF2-40B4-BE49-F238E27FC236}">
                <a16:creationId xmlns:a16="http://schemas.microsoft.com/office/drawing/2014/main" id="{BA12883E-D5C4-4804-8B58-E677FC9E70B8}"/>
              </a:ext>
            </a:extLst>
          </p:cNvPr>
          <p:cNvPicPr>
            <a:picLocks noGrp="1" noChangeAspect="1"/>
          </p:cNvPicPr>
          <p:nvPr>
            <p:ph idx="1"/>
          </p:nvPr>
        </p:nvPicPr>
        <p:blipFill>
          <a:blip r:embed="rId3"/>
          <a:stretch>
            <a:fillRect/>
          </a:stretch>
        </p:blipFill>
        <p:spPr>
          <a:xfrm>
            <a:off x="1066800" y="2072481"/>
            <a:ext cx="10058400" cy="3857625"/>
          </a:xfrm>
          <a:prstGeom prst="rect">
            <a:avLst/>
          </a:prstGeom>
        </p:spPr>
      </p:pic>
      <p:sp>
        <p:nvSpPr>
          <p:cNvPr id="8" name="Rectangle : coins arrondis 7">
            <a:extLst>
              <a:ext uri="{FF2B5EF4-FFF2-40B4-BE49-F238E27FC236}">
                <a16:creationId xmlns:a16="http://schemas.microsoft.com/office/drawing/2014/main" id="{11ABCF44-5802-4B3E-B4FB-1742566E4A63}"/>
              </a:ext>
            </a:extLst>
          </p:cNvPr>
          <p:cNvSpPr/>
          <p:nvPr/>
        </p:nvSpPr>
        <p:spPr>
          <a:xfrm>
            <a:off x="8982075" y="2503337"/>
            <a:ext cx="1857376" cy="2995911"/>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86558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7F952D-B769-3C75-2CB9-F522846E5AF1}"/>
              </a:ext>
            </a:extLst>
          </p:cNvPr>
          <p:cNvSpPr>
            <a:spLocks noGrp="1"/>
          </p:cNvSpPr>
          <p:nvPr>
            <p:ph type="title"/>
          </p:nvPr>
        </p:nvSpPr>
        <p:spPr/>
        <p:txBody>
          <a:bodyPr/>
          <a:lstStyle/>
          <a:p>
            <a:r>
              <a:rPr lang="fr-FR" dirty="0" err="1"/>
              <a:t>Two</a:t>
            </a:r>
            <a:r>
              <a:rPr lang="fr-FR" dirty="0"/>
              <a:t> groups of </a:t>
            </a:r>
            <a:r>
              <a:rPr lang="fr-FR" dirty="0" err="1"/>
              <a:t>problems</a:t>
            </a:r>
            <a:endParaRPr lang="fr-FR" dirty="0"/>
          </a:p>
        </p:txBody>
      </p:sp>
      <p:sp>
        <p:nvSpPr>
          <p:cNvPr id="3" name="Espace réservé du contenu 2">
            <a:extLst>
              <a:ext uri="{FF2B5EF4-FFF2-40B4-BE49-F238E27FC236}">
                <a16:creationId xmlns:a16="http://schemas.microsoft.com/office/drawing/2014/main" id="{0755D682-B1D8-9EBD-05C0-306EA696E55D}"/>
              </a:ext>
            </a:extLst>
          </p:cNvPr>
          <p:cNvSpPr>
            <a:spLocks noGrp="1"/>
          </p:cNvSpPr>
          <p:nvPr>
            <p:ph idx="1"/>
          </p:nvPr>
        </p:nvSpPr>
        <p:spPr/>
        <p:txBody>
          <a:bodyPr>
            <a:normAutofit/>
          </a:bodyPr>
          <a:lstStyle/>
          <a:p>
            <a:r>
              <a:rPr lang="en-US" dirty="0"/>
              <a:t>The survey revealed a concern related to data transparency and access rights. </a:t>
            </a:r>
          </a:p>
          <a:p>
            <a:r>
              <a:rPr lang="en-US" dirty="0"/>
              <a:t>There are two groups of problem areas. </a:t>
            </a:r>
          </a:p>
          <a:p>
            <a:pPr lvl="1"/>
            <a:r>
              <a:rPr lang="en-US" dirty="0"/>
              <a:t>One concerns sensitive data, data loss, including intellectual property and personal data issues. </a:t>
            </a:r>
          </a:p>
          <a:p>
            <a:pPr lvl="1"/>
            <a:r>
              <a:rPr lang="en-US" dirty="0"/>
              <a:t>And then there is the implementation side, which is much fuzzier - you can hurt people by implementing software incorrectly. </a:t>
            </a:r>
          </a:p>
          <a:p>
            <a:endParaRPr lang="fr-FR" dirty="0"/>
          </a:p>
        </p:txBody>
      </p:sp>
      <p:sp>
        <p:nvSpPr>
          <p:cNvPr id="4" name="Espace réservé de la date 3">
            <a:extLst>
              <a:ext uri="{FF2B5EF4-FFF2-40B4-BE49-F238E27FC236}">
                <a16:creationId xmlns:a16="http://schemas.microsoft.com/office/drawing/2014/main" id="{9B862ED0-2B66-D95D-A1B9-B1F8B3DEDC2B}"/>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73BEC36E-2D8E-D1C4-56B8-32BE8BFC1FC8}"/>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6" name="Espace réservé du numéro de diapositive 5">
            <a:extLst>
              <a:ext uri="{FF2B5EF4-FFF2-40B4-BE49-F238E27FC236}">
                <a16:creationId xmlns:a16="http://schemas.microsoft.com/office/drawing/2014/main" id="{E058575A-5AE3-0795-1415-76F12C1479A4}"/>
              </a:ext>
            </a:extLst>
          </p:cNvPr>
          <p:cNvSpPr>
            <a:spLocks noGrp="1"/>
          </p:cNvSpPr>
          <p:nvPr>
            <p:ph type="sldNum" sz="quarter" idx="12"/>
          </p:nvPr>
        </p:nvSpPr>
        <p:spPr/>
        <p:txBody>
          <a:bodyPr/>
          <a:lstStyle/>
          <a:p>
            <a:fld id="{705B6001-F473-4B4D-B3E0-BC4A4CA4B1AD}" type="slidenum">
              <a:rPr lang="de-DE" smtClean="0"/>
              <a:t>16</a:t>
            </a:fld>
            <a:endParaRPr lang="de-DE"/>
          </a:p>
        </p:txBody>
      </p:sp>
    </p:spTree>
    <p:extLst>
      <p:ext uri="{BB962C8B-B14F-4D97-AF65-F5344CB8AC3E}">
        <p14:creationId xmlns:p14="http://schemas.microsoft.com/office/powerpoint/2010/main" val="2282753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855A3B-607F-4D60-8722-B6D3BFF15D42}"/>
              </a:ext>
            </a:extLst>
          </p:cNvPr>
          <p:cNvSpPr>
            <a:spLocks noGrp="1"/>
          </p:cNvSpPr>
          <p:nvPr>
            <p:ph type="title"/>
          </p:nvPr>
        </p:nvSpPr>
        <p:spPr>
          <a:xfrm>
            <a:off x="667820" y="365125"/>
            <a:ext cx="11524180" cy="1325563"/>
          </a:xfrm>
        </p:spPr>
        <p:txBody>
          <a:bodyPr>
            <a:normAutofit fontScale="90000"/>
          </a:bodyPr>
          <a:lstStyle/>
          <a:p>
            <a:r>
              <a:rPr lang="fr-FR" dirty="0" err="1"/>
              <a:t>Priority</a:t>
            </a:r>
            <a:r>
              <a:rPr lang="fr-FR" dirty="0"/>
              <a:t> action: </a:t>
            </a:r>
            <a:r>
              <a:rPr lang="fr-FR" dirty="0" err="1"/>
              <a:t>development</a:t>
            </a:r>
            <a:r>
              <a:rPr lang="fr-FR" dirty="0"/>
              <a:t> of new services, adaptation of data model and </a:t>
            </a:r>
            <a:r>
              <a:rPr lang="fr-FR" dirty="0" err="1"/>
              <a:t>selection</a:t>
            </a:r>
            <a:r>
              <a:rPr lang="fr-FR" dirty="0"/>
              <a:t> of data sources</a:t>
            </a:r>
          </a:p>
        </p:txBody>
      </p:sp>
      <p:sp>
        <p:nvSpPr>
          <p:cNvPr id="4" name="Espace réservé de la date 3">
            <a:extLst>
              <a:ext uri="{FF2B5EF4-FFF2-40B4-BE49-F238E27FC236}">
                <a16:creationId xmlns:a16="http://schemas.microsoft.com/office/drawing/2014/main" id="{B162D90D-70F6-43A0-AE46-69C7E6DC7D85}"/>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481E3A37-3F16-43C8-9520-21BA551D0C8C}"/>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6" name="Espace réservé du numéro de diapositive 5">
            <a:extLst>
              <a:ext uri="{FF2B5EF4-FFF2-40B4-BE49-F238E27FC236}">
                <a16:creationId xmlns:a16="http://schemas.microsoft.com/office/drawing/2014/main" id="{3C882482-F405-4A03-806B-B2DFF6EB0CF8}"/>
              </a:ext>
            </a:extLst>
          </p:cNvPr>
          <p:cNvSpPr>
            <a:spLocks noGrp="1"/>
          </p:cNvSpPr>
          <p:nvPr>
            <p:ph type="sldNum" sz="quarter" idx="12"/>
          </p:nvPr>
        </p:nvSpPr>
        <p:spPr/>
        <p:txBody>
          <a:bodyPr/>
          <a:lstStyle/>
          <a:p>
            <a:fld id="{705B6001-F473-4B4D-B3E0-BC4A4CA4B1AD}" type="slidenum">
              <a:rPr lang="de-DE" smtClean="0"/>
              <a:t>17</a:t>
            </a:fld>
            <a:endParaRPr lang="de-DE"/>
          </a:p>
        </p:txBody>
      </p:sp>
      <p:pic>
        <p:nvPicPr>
          <p:cNvPr id="16" name="Grafik 4">
            <a:extLst>
              <a:ext uri="{FF2B5EF4-FFF2-40B4-BE49-F238E27FC236}">
                <a16:creationId xmlns:a16="http://schemas.microsoft.com/office/drawing/2014/main" id="{32FD8999-F6C7-490B-8A8B-1AECEDDF9377}"/>
              </a:ext>
            </a:extLst>
          </p:cNvPr>
          <p:cNvPicPr>
            <a:picLocks noGrp="1" noChangeAspect="1"/>
          </p:cNvPicPr>
          <p:nvPr>
            <p:ph idx="1"/>
          </p:nvPr>
        </p:nvPicPr>
        <p:blipFill>
          <a:blip r:embed="rId2"/>
          <a:stretch>
            <a:fillRect/>
          </a:stretch>
        </p:blipFill>
        <p:spPr>
          <a:xfrm>
            <a:off x="838200" y="2945965"/>
            <a:ext cx="10515600" cy="2110658"/>
          </a:xfrm>
          <a:prstGeom prst="rect">
            <a:avLst/>
          </a:prstGeom>
        </p:spPr>
      </p:pic>
      <p:sp>
        <p:nvSpPr>
          <p:cNvPr id="3" name="Rectangle : coins arrondis 2">
            <a:extLst>
              <a:ext uri="{FF2B5EF4-FFF2-40B4-BE49-F238E27FC236}">
                <a16:creationId xmlns:a16="http://schemas.microsoft.com/office/drawing/2014/main" id="{3B9A6E6A-D586-4571-83BB-A77C24DBA1EA}"/>
              </a:ext>
            </a:extLst>
          </p:cNvPr>
          <p:cNvSpPr/>
          <p:nvPr/>
        </p:nvSpPr>
        <p:spPr>
          <a:xfrm>
            <a:off x="1142999" y="3181350"/>
            <a:ext cx="1876425" cy="12573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3D609E49-5914-408B-B90C-1AF357F2BB21}"/>
              </a:ext>
            </a:extLst>
          </p:cNvPr>
          <p:cNvSpPr/>
          <p:nvPr/>
        </p:nvSpPr>
        <p:spPr>
          <a:xfrm>
            <a:off x="9172576" y="3181350"/>
            <a:ext cx="1876425" cy="12573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DC9C8C03-C63C-41A7-93BC-A5C86695BDBB}"/>
              </a:ext>
            </a:extLst>
          </p:cNvPr>
          <p:cNvSpPr/>
          <p:nvPr/>
        </p:nvSpPr>
        <p:spPr>
          <a:xfrm>
            <a:off x="7143753" y="3181350"/>
            <a:ext cx="1876425" cy="12573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5553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B659DA-96DA-C0CF-4C28-7C46E05A6A68}"/>
              </a:ext>
            </a:extLst>
          </p:cNvPr>
          <p:cNvSpPr>
            <a:spLocks noGrp="1"/>
          </p:cNvSpPr>
          <p:nvPr>
            <p:ph type="title"/>
          </p:nvPr>
        </p:nvSpPr>
        <p:spPr/>
        <p:txBody>
          <a:bodyPr/>
          <a:lstStyle/>
          <a:p>
            <a:r>
              <a:rPr lang="fr-FR" dirty="0"/>
              <a:t>(4) The impact of open science</a:t>
            </a:r>
          </a:p>
        </p:txBody>
      </p:sp>
      <p:sp>
        <p:nvSpPr>
          <p:cNvPr id="3" name="Espace réservé du texte 2">
            <a:extLst>
              <a:ext uri="{FF2B5EF4-FFF2-40B4-BE49-F238E27FC236}">
                <a16:creationId xmlns:a16="http://schemas.microsoft.com/office/drawing/2014/main" id="{7C0507A3-3464-CD99-AEEB-409D35B904FE}"/>
              </a:ext>
            </a:extLst>
          </p:cNvPr>
          <p:cNvSpPr>
            <a:spLocks noGrp="1"/>
          </p:cNvSpPr>
          <p:nvPr>
            <p:ph type="body" idx="1"/>
          </p:nvPr>
        </p:nvSpPr>
        <p:spPr/>
        <p:txBody>
          <a:bodyPr/>
          <a:lstStyle/>
          <a:p>
            <a:r>
              <a:rPr lang="fr-FR" dirty="0" err="1"/>
              <a:t>What</a:t>
            </a:r>
            <a:r>
              <a:rPr lang="fr-FR" dirty="0"/>
              <a:t> </a:t>
            </a:r>
            <a:r>
              <a:rPr lang="fr-FR" dirty="0" err="1"/>
              <a:t>does</a:t>
            </a:r>
            <a:r>
              <a:rPr lang="fr-FR" dirty="0"/>
              <a:t> DORA </a:t>
            </a:r>
            <a:r>
              <a:rPr lang="fr-FR" dirty="0" err="1"/>
              <a:t>mean</a:t>
            </a:r>
            <a:r>
              <a:rPr lang="fr-FR" dirty="0"/>
              <a:t> for CRIS?</a:t>
            </a:r>
          </a:p>
        </p:txBody>
      </p:sp>
      <p:sp>
        <p:nvSpPr>
          <p:cNvPr id="4" name="Espace réservé de la date 3">
            <a:extLst>
              <a:ext uri="{FF2B5EF4-FFF2-40B4-BE49-F238E27FC236}">
                <a16:creationId xmlns:a16="http://schemas.microsoft.com/office/drawing/2014/main" id="{62D5DAA3-15CA-471D-76B1-C33AECD6B288}"/>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BB5430C0-5A75-9FDA-516F-4F962C47C02A}"/>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6" name="Espace réservé du numéro de diapositive 5">
            <a:extLst>
              <a:ext uri="{FF2B5EF4-FFF2-40B4-BE49-F238E27FC236}">
                <a16:creationId xmlns:a16="http://schemas.microsoft.com/office/drawing/2014/main" id="{C4CD1D0C-3C4A-D49F-8F99-25DADB3C0A54}"/>
              </a:ext>
            </a:extLst>
          </p:cNvPr>
          <p:cNvSpPr>
            <a:spLocks noGrp="1"/>
          </p:cNvSpPr>
          <p:nvPr>
            <p:ph type="sldNum" sz="quarter" idx="12"/>
          </p:nvPr>
        </p:nvSpPr>
        <p:spPr/>
        <p:txBody>
          <a:bodyPr/>
          <a:lstStyle/>
          <a:p>
            <a:fld id="{705B6001-F473-4B4D-B3E0-BC4A4CA4B1AD}" type="slidenum">
              <a:rPr lang="de-DE" smtClean="0"/>
              <a:t>18</a:t>
            </a:fld>
            <a:endParaRPr lang="de-DE"/>
          </a:p>
        </p:txBody>
      </p:sp>
    </p:spTree>
    <p:extLst>
      <p:ext uri="{BB962C8B-B14F-4D97-AF65-F5344CB8AC3E}">
        <p14:creationId xmlns:p14="http://schemas.microsoft.com/office/powerpoint/2010/main" val="800228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AB2CE23-D01F-FD82-D6E7-152952D7B7B2}"/>
              </a:ext>
            </a:extLst>
          </p:cNvPr>
          <p:cNvSpPr>
            <a:spLocks noGrp="1"/>
          </p:cNvSpPr>
          <p:nvPr>
            <p:ph type="title"/>
          </p:nvPr>
        </p:nvSpPr>
        <p:spPr/>
        <p:txBody>
          <a:bodyPr/>
          <a:lstStyle/>
          <a:p>
            <a:r>
              <a:rPr lang="en-US" dirty="0"/>
              <a:t>The vision of DORA</a:t>
            </a:r>
            <a:endParaRPr lang="fr-FR" dirty="0"/>
          </a:p>
        </p:txBody>
      </p:sp>
      <p:sp>
        <p:nvSpPr>
          <p:cNvPr id="8" name="Espace réservé du contenu 7">
            <a:extLst>
              <a:ext uri="{FF2B5EF4-FFF2-40B4-BE49-F238E27FC236}">
                <a16:creationId xmlns:a16="http://schemas.microsoft.com/office/drawing/2014/main" id="{D9A110E1-2984-9574-F17B-AF4B1CA6E6F9}"/>
              </a:ext>
            </a:extLst>
          </p:cNvPr>
          <p:cNvSpPr>
            <a:spLocks noGrp="1"/>
          </p:cNvSpPr>
          <p:nvPr>
            <p:ph sz="half" idx="1"/>
          </p:nvPr>
        </p:nvSpPr>
        <p:spPr>
          <a:xfrm>
            <a:off x="838201" y="1825625"/>
            <a:ext cx="4558990" cy="4351338"/>
          </a:xfrm>
        </p:spPr>
        <p:txBody>
          <a:bodyPr>
            <a:normAutofit/>
          </a:bodyPr>
          <a:lstStyle/>
          <a:p>
            <a:pPr marL="0" indent="0">
              <a:buNone/>
            </a:pPr>
            <a:r>
              <a:rPr lang="en-US" i="1" dirty="0"/>
              <a:t>To advance practical and robust approaches to research assessment globally and across all scientific disciplines.</a:t>
            </a:r>
          </a:p>
          <a:p>
            <a:pPr marL="0" indent="0">
              <a:buNone/>
            </a:pPr>
            <a:endParaRPr lang="fr-FR" dirty="0"/>
          </a:p>
        </p:txBody>
      </p:sp>
      <p:sp>
        <p:nvSpPr>
          <p:cNvPr id="4" name="Espace réservé de la date 3">
            <a:extLst>
              <a:ext uri="{FF2B5EF4-FFF2-40B4-BE49-F238E27FC236}">
                <a16:creationId xmlns:a16="http://schemas.microsoft.com/office/drawing/2014/main" id="{AFB08E5B-6BD7-E683-7203-A66006D95255}"/>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AE733013-3339-D1CE-7F14-FB35FE49FD85}"/>
              </a:ext>
            </a:extLst>
          </p:cNvPr>
          <p:cNvSpPr>
            <a:spLocks noGrp="1"/>
          </p:cNvSpPr>
          <p:nvPr>
            <p:ph type="ftr" sz="quarter" idx="11"/>
          </p:nvPr>
        </p:nvSpPr>
        <p:spPr/>
        <p:txBody>
          <a:bodyPr/>
          <a:lstStyle/>
          <a:p>
            <a:r>
              <a:rPr lang="en-US"/>
              <a:t>4th Int'l Conf on the Ethics of Information &amp; Knowledge Organization</a:t>
            </a:r>
            <a:endParaRPr lang="de-DE" dirty="0"/>
          </a:p>
        </p:txBody>
      </p:sp>
      <p:sp>
        <p:nvSpPr>
          <p:cNvPr id="6" name="Espace réservé du numéro de diapositive 5">
            <a:extLst>
              <a:ext uri="{FF2B5EF4-FFF2-40B4-BE49-F238E27FC236}">
                <a16:creationId xmlns:a16="http://schemas.microsoft.com/office/drawing/2014/main" id="{3618BB2B-2929-411D-8448-8568D91F109B}"/>
              </a:ext>
            </a:extLst>
          </p:cNvPr>
          <p:cNvSpPr>
            <a:spLocks noGrp="1"/>
          </p:cNvSpPr>
          <p:nvPr>
            <p:ph type="sldNum" sz="quarter" idx="12"/>
          </p:nvPr>
        </p:nvSpPr>
        <p:spPr/>
        <p:txBody>
          <a:bodyPr/>
          <a:lstStyle/>
          <a:p>
            <a:fld id="{705B6001-F473-4B4D-B3E0-BC4A4CA4B1AD}" type="slidenum">
              <a:rPr lang="de-DE" smtClean="0"/>
              <a:t>19</a:t>
            </a:fld>
            <a:endParaRPr lang="de-DE"/>
          </a:p>
        </p:txBody>
      </p:sp>
      <p:pic>
        <p:nvPicPr>
          <p:cNvPr id="1026" name="Picture 2" descr="Video: What is DORA? - The Company of Biologists">
            <a:hlinkClick r:id="rId2"/>
            <a:extLst>
              <a:ext uri="{FF2B5EF4-FFF2-40B4-BE49-F238E27FC236}">
                <a16:creationId xmlns:a16="http://schemas.microsoft.com/office/drawing/2014/main" id="{8E0EA663-7406-2E15-0358-08ECE67B26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8620" y="1646238"/>
            <a:ext cx="6332346" cy="39577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5285151E-FE75-EE62-2E0F-7D7F2CEF6093}"/>
              </a:ext>
            </a:extLst>
          </p:cNvPr>
          <p:cNvSpPr txBox="1"/>
          <p:nvPr/>
        </p:nvSpPr>
        <p:spPr>
          <a:xfrm>
            <a:off x="1445013" y="3819833"/>
            <a:ext cx="3345366" cy="1631216"/>
          </a:xfrm>
          <a:prstGeom prst="rect">
            <a:avLst/>
          </a:prstGeom>
          <a:solidFill>
            <a:schemeClr val="accent6">
              <a:lumMod val="20000"/>
              <a:lumOff val="80000"/>
            </a:schemeClr>
          </a:solidFill>
          <a:ln>
            <a:solidFill>
              <a:schemeClr val="tx1"/>
            </a:solidFill>
          </a:ln>
        </p:spPr>
        <p:txBody>
          <a:bodyPr wrap="square" rtlCol="0">
            <a:spAutoFit/>
          </a:bodyPr>
          <a:lstStyle/>
          <a:p>
            <a:r>
              <a:rPr lang="fr-FR" sz="2000" b="1" dirty="0"/>
              <a:t>Objectives:</a:t>
            </a:r>
          </a:p>
          <a:p>
            <a:pPr marL="285750" indent="-285750">
              <a:buFont typeface="Wingdings" panose="05000000000000000000" pitchFamily="2" charset="2"/>
              <a:buChar char="Ø"/>
            </a:pPr>
            <a:r>
              <a:rPr lang="fr-FR" sz="2000" dirty="0" err="1"/>
              <a:t>Raise</a:t>
            </a:r>
            <a:r>
              <a:rPr lang="fr-FR" sz="2000" dirty="0"/>
              <a:t> </a:t>
            </a:r>
            <a:r>
              <a:rPr lang="fr-FR" sz="2000" dirty="0" err="1"/>
              <a:t>awareness</a:t>
            </a:r>
            <a:endParaRPr lang="fr-FR" sz="2000" dirty="0"/>
          </a:p>
          <a:p>
            <a:pPr marL="285750" indent="-285750">
              <a:buFont typeface="Wingdings" panose="05000000000000000000" pitchFamily="2" charset="2"/>
              <a:buChar char="Ø"/>
            </a:pPr>
            <a:r>
              <a:rPr lang="fr-FR" sz="2000" dirty="0" err="1"/>
              <a:t>Facilitate</a:t>
            </a:r>
            <a:r>
              <a:rPr lang="fr-FR" sz="2000" dirty="0"/>
              <a:t> </a:t>
            </a:r>
            <a:r>
              <a:rPr lang="fr-FR" sz="2000" dirty="0" err="1"/>
              <a:t>implementation</a:t>
            </a:r>
            <a:endParaRPr lang="fr-FR" sz="2000" dirty="0"/>
          </a:p>
          <a:p>
            <a:pPr marL="285750" indent="-285750">
              <a:buFont typeface="Wingdings" panose="05000000000000000000" pitchFamily="2" charset="2"/>
              <a:buChar char="Ø"/>
            </a:pPr>
            <a:r>
              <a:rPr lang="fr-FR" sz="2000" dirty="0" err="1"/>
              <a:t>Catalyze</a:t>
            </a:r>
            <a:r>
              <a:rPr lang="fr-FR" sz="2000" dirty="0"/>
              <a:t> change</a:t>
            </a:r>
          </a:p>
          <a:p>
            <a:pPr marL="285750" indent="-285750">
              <a:buFont typeface="Wingdings" panose="05000000000000000000" pitchFamily="2" charset="2"/>
              <a:buChar char="Ø"/>
            </a:pPr>
            <a:r>
              <a:rPr lang="fr-FR" sz="2000" dirty="0" err="1"/>
              <a:t>Improve</a:t>
            </a:r>
            <a:r>
              <a:rPr lang="fr-FR" sz="2000" dirty="0"/>
              <a:t> </a:t>
            </a:r>
            <a:r>
              <a:rPr lang="fr-FR" sz="2000" dirty="0" err="1"/>
              <a:t>equity</a:t>
            </a:r>
            <a:endParaRPr lang="fr-FR" sz="2000" dirty="0"/>
          </a:p>
        </p:txBody>
      </p:sp>
    </p:spTree>
    <p:extLst>
      <p:ext uri="{BB962C8B-B14F-4D97-AF65-F5344CB8AC3E}">
        <p14:creationId xmlns:p14="http://schemas.microsoft.com/office/powerpoint/2010/main" val="2609853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F0CE52-E18D-3D8E-14A5-1905BECCD771}"/>
              </a:ext>
            </a:extLst>
          </p:cNvPr>
          <p:cNvSpPr>
            <a:spLocks noGrp="1"/>
          </p:cNvSpPr>
          <p:nvPr>
            <p:ph type="title"/>
          </p:nvPr>
        </p:nvSpPr>
        <p:spPr/>
        <p:txBody>
          <a:bodyPr/>
          <a:lstStyle/>
          <a:p>
            <a:r>
              <a:rPr lang="fr-FR" dirty="0"/>
              <a:t>About </a:t>
            </a:r>
            <a:r>
              <a:rPr lang="fr-FR" dirty="0" err="1"/>
              <a:t>research</a:t>
            </a:r>
            <a:r>
              <a:rPr lang="fr-FR" dirty="0"/>
              <a:t> information management </a:t>
            </a:r>
            <a:r>
              <a:rPr lang="fr-FR" dirty="0" err="1"/>
              <a:t>systems</a:t>
            </a:r>
            <a:endParaRPr lang="fr-FR" dirty="0"/>
          </a:p>
        </p:txBody>
      </p:sp>
      <p:sp>
        <p:nvSpPr>
          <p:cNvPr id="3" name="Espace réservé du texte 2">
            <a:extLst>
              <a:ext uri="{FF2B5EF4-FFF2-40B4-BE49-F238E27FC236}">
                <a16:creationId xmlns:a16="http://schemas.microsoft.com/office/drawing/2014/main" id="{6C6380A2-4417-0091-08D6-DAD7AF9219D3}"/>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525F3497-7F0F-6F93-C689-4D6F5531D500}"/>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8444C895-1DD1-9FBF-A96B-76603DEBD623}"/>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6" name="Espace réservé du numéro de diapositive 5">
            <a:extLst>
              <a:ext uri="{FF2B5EF4-FFF2-40B4-BE49-F238E27FC236}">
                <a16:creationId xmlns:a16="http://schemas.microsoft.com/office/drawing/2014/main" id="{9F7E4202-0774-64E0-0F76-088B0F327D12}"/>
              </a:ext>
            </a:extLst>
          </p:cNvPr>
          <p:cNvSpPr>
            <a:spLocks noGrp="1"/>
          </p:cNvSpPr>
          <p:nvPr>
            <p:ph type="sldNum" sz="quarter" idx="12"/>
          </p:nvPr>
        </p:nvSpPr>
        <p:spPr/>
        <p:txBody>
          <a:bodyPr/>
          <a:lstStyle/>
          <a:p>
            <a:fld id="{705B6001-F473-4B4D-B3E0-BC4A4CA4B1AD}" type="slidenum">
              <a:rPr lang="de-DE" smtClean="0"/>
              <a:t>2</a:t>
            </a:fld>
            <a:endParaRPr lang="de-DE"/>
          </a:p>
        </p:txBody>
      </p:sp>
    </p:spTree>
    <p:extLst>
      <p:ext uri="{BB962C8B-B14F-4D97-AF65-F5344CB8AC3E}">
        <p14:creationId xmlns:p14="http://schemas.microsoft.com/office/powerpoint/2010/main" val="2231998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E41AD7BB-2944-3167-E234-55D56D06C1FB}"/>
              </a:ext>
            </a:extLst>
          </p:cNvPr>
          <p:cNvSpPr>
            <a:spLocks noGrp="1"/>
          </p:cNvSpPr>
          <p:nvPr>
            <p:ph type="title"/>
          </p:nvPr>
        </p:nvSpPr>
        <p:spPr/>
        <p:txBody>
          <a:bodyPr/>
          <a:lstStyle/>
          <a:p>
            <a:r>
              <a:rPr lang="fr-FR" dirty="0"/>
              <a:t>International and national initiatives</a:t>
            </a:r>
          </a:p>
        </p:txBody>
      </p:sp>
      <p:sp>
        <p:nvSpPr>
          <p:cNvPr id="8" name="Espace réservé du contenu 7">
            <a:extLst>
              <a:ext uri="{FF2B5EF4-FFF2-40B4-BE49-F238E27FC236}">
                <a16:creationId xmlns:a16="http://schemas.microsoft.com/office/drawing/2014/main" id="{F52D0907-3826-6FD7-1336-3027D38B224D}"/>
              </a:ext>
            </a:extLst>
          </p:cNvPr>
          <p:cNvSpPr>
            <a:spLocks noGrp="1"/>
          </p:cNvSpPr>
          <p:nvPr>
            <p:ph sz="half" idx="1"/>
          </p:nvPr>
        </p:nvSpPr>
        <p:spPr>
          <a:xfrm>
            <a:off x="838200" y="1973765"/>
            <a:ext cx="5181600" cy="4203197"/>
          </a:xfrm>
        </p:spPr>
        <p:txBody>
          <a:bodyPr>
            <a:noAutofit/>
          </a:bodyPr>
          <a:lstStyle/>
          <a:p>
            <a:pPr>
              <a:lnSpc>
                <a:spcPct val="70000"/>
              </a:lnSpc>
            </a:pPr>
            <a:r>
              <a:rPr lang="en-US" sz="1500" dirty="0">
                <a:effectLst/>
                <a:latin typeface="Calibri" panose="020F0502020204030204" pitchFamily="34" charset="0"/>
                <a:ea typeface="Calibri" panose="020F0502020204030204" pitchFamily="34" charset="0"/>
                <a:cs typeface="Times New Roman" panose="02020603050405020304" pitchFamily="18" charset="0"/>
              </a:rPr>
              <a:t>American Society for Cell Biology (2012). </a:t>
            </a:r>
            <a:r>
              <a:rPr lang="en-US" sz="1500" i="1" dirty="0">
                <a:effectLst/>
                <a:latin typeface="Calibri" panose="020F0502020204030204" pitchFamily="34" charset="0"/>
                <a:ea typeface="Calibri" panose="020F0502020204030204" pitchFamily="34" charset="0"/>
                <a:cs typeface="Times New Roman" panose="02020603050405020304" pitchFamily="18" charset="0"/>
              </a:rPr>
              <a:t>San Francisco Declaration on Research Assessment (DORA)</a:t>
            </a: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https://sfdora.org/read/</a:t>
            </a: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500" dirty="0">
              <a:latin typeface="Calibri" panose="020F0502020204030204" pitchFamily="34" charset="0"/>
              <a:ea typeface="Calibri" panose="020F0502020204030204" pitchFamily="34" charset="0"/>
              <a:cs typeface="Times New Roman" panose="02020603050405020304" pitchFamily="18" charset="0"/>
            </a:endParaRPr>
          </a:p>
          <a:p>
            <a:pPr>
              <a:lnSpc>
                <a:spcPct val="70000"/>
              </a:lnSpc>
            </a:pPr>
            <a:r>
              <a:rPr lang="en-US" sz="1500" dirty="0">
                <a:effectLst/>
                <a:latin typeface="Calibri" panose="020F0502020204030204" pitchFamily="34" charset="0"/>
                <a:ea typeface="Calibri" panose="020F0502020204030204" pitchFamily="34" charset="0"/>
                <a:cs typeface="Times New Roman" panose="02020603050405020304" pitchFamily="18" charset="0"/>
              </a:rPr>
              <a:t>Coalition for Advancing Research Assessment (2022). </a:t>
            </a:r>
            <a:r>
              <a:rPr lang="en-US" sz="1500" i="1" dirty="0">
                <a:effectLst/>
                <a:latin typeface="Calibri" panose="020F0502020204030204" pitchFamily="34" charset="0"/>
                <a:ea typeface="Calibri" panose="020F0502020204030204" pitchFamily="34" charset="0"/>
                <a:cs typeface="Times New Roman" panose="02020603050405020304" pitchFamily="18" charset="0"/>
              </a:rPr>
              <a:t>Agreement on Reforming Research Assessment</a:t>
            </a: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https://coara.eu/</a:t>
            </a: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70000"/>
              </a:lnSpc>
            </a:pPr>
            <a:r>
              <a:rPr lang="en-US" sz="1500" dirty="0">
                <a:effectLst/>
                <a:latin typeface="Calibri" panose="020F0502020204030204" pitchFamily="34" charset="0"/>
                <a:ea typeface="Calibri" panose="020F0502020204030204" pitchFamily="34" charset="0"/>
                <a:cs typeface="Times New Roman" panose="02020603050405020304" pitchFamily="18" charset="0"/>
              </a:rPr>
              <a:t>European Commission (2021). </a:t>
            </a:r>
            <a:r>
              <a:rPr lang="en-US" sz="1500" i="1" dirty="0">
                <a:effectLst/>
                <a:latin typeface="Calibri" panose="020F0502020204030204" pitchFamily="34" charset="0"/>
                <a:ea typeface="Calibri" panose="020F0502020204030204" pitchFamily="34" charset="0"/>
                <a:cs typeface="Times New Roman" panose="02020603050405020304" pitchFamily="18" charset="0"/>
              </a:rPr>
              <a:t>Towards a reform of the research assessment system</a:t>
            </a: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r>
              <a:rPr lang="en-US" sz="15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https://op.europa.eu/fr/publication-detail/-/publication/36ebb96c-50c5-11ec-91ac-01aa75ed71a1</a:t>
            </a: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70000"/>
              </a:lnSpc>
            </a:pPr>
            <a:r>
              <a:rPr lang="en-US" sz="1500" dirty="0">
                <a:latin typeface="Calibri" panose="020F0502020204030204" pitchFamily="34" charset="0"/>
                <a:ea typeface="Calibri" panose="020F0502020204030204" pitchFamily="34" charset="0"/>
                <a:cs typeface="Times New Roman" panose="02020603050405020304" pitchFamily="18" charset="0"/>
              </a:rPr>
              <a:t>European Council (2022). </a:t>
            </a:r>
            <a:r>
              <a:rPr lang="en-US" sz="1500" i="1" dirty="0">
                <a:latin typeface="Calibri" panose="020F0502020204030204" pitchFamily="34" charset="0"/>
                <a:ea typeface="Calibri" panose="020F0502020204030204" pitchFamily="34" charset="0"/>
                <a:cs typeface="Times New Roman" panose="02020603050405020304" pitchFamily="18" charset="0"/>
              </a:rPr>
              <a:t>Brno Declaration on Fostering a Global Ecosystem of Research Infrastructures</a:t>
            </a:r>
            <a:r>
              <a:rPr lang="en-US" sz="1500" dirty="0">
                <a:latin typeface="Calibri" panose="020F0502020204030204" pitchFamily="34" charset="0"/>
                <a:ea typeface="Calibri" panose="020F0502020204030204" pitchFamily="34" charset="0"/>
                <a:cs typeface="Times New Roman" panose="02020603050405020304" pitchFamily="18" charset="0"/>
              </a:rPr>
              <a:t>. </a:t>
            </a:r>
            <a:r>
              <a:rPr lang="en-US" sz="1500" dirty="0">
                <a:latin typeface="Calibri" panose="020F0502020204030204" pitchFamily="34" charset="0"/>
                <a:ea typeface="Calibri" panose="020F0502020204030204" pitchFamily="34" charset="0"/>
                <a:cs typeface="Times New Roman" panose="02020603050405020304" pitchFamily="18" charset="0"/>
                <a:hlinkClick r:id="rId5"/>
              </a:rPr>
              <a:t>https://www.icri2022.cz/post/brno-declaration-on-fostering-a-global-ecosystem-of-research-infrastructures</a:t>
            </a:r>
            <a:r>
              <a:rPr lang="en-US" sz="1500" dirty="0">
                <a:latin typeface="Calibri" panose="020F0502020204030204" pitchFamily="34" charset="0"/>
                <a:ea typeface="Calibri" panose="020F0502020204030204" pitchFamily="34" charset="0"/>
                <a:cs typeface="Times New Roman" panose="02020603050405020304" pitchFamily="18" charset="0"/>
              </a:rPr>
              <a:t>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70000"/>
              </a:lnSpc>
            </a:pPr>
            <a:r>
              <a:rPr lang="en-US" sz="1500" dirty="0">
                <a:effectLst/>
                <a:latin typeface="Calibri" panose="020F0502020204030204" pitchFamily="34" charset="0"/>
                <a:ea typeface="Calibri" panose="020F0502020204030204" pitchFamily="34" charset="0"/>
                <a:cs typeface="Times New Roman" panose="02020603050405020304" pitchFamily="18" charset="0"/>
              </a:rPr>
              <a:t>UNESCO (2021). </a:t>
            </a:r>
            <a:r>
              <a:rPr lang="en-US" sz="1500" i="1" dirty="0">
                <a:effectLst/>
                <a:latin typeface="Calibri" panose="020F0502020204030204" pitchFamily="34" charset="0"/>
                <a:ea typeface="Calibri" panose="020F0502020204030204" pitchFamily="34" charset="0"/>
                <a:cs typeface="Times New Roman" panose="02020603050405020304" pitchFamily="18" charset="0"/>
              </a:rPr>
              <a:t>Recommendation on Open Science</a:t>
            </a:r>
            <a:r>
              <a:rPr lang="en-US" sz="1500" dirty="0">
                <a:effectLst/>
                <a:latin typeface="Calibri" panose="020F0502020204030204" pitchFamily="34" charset="0"/>
                <a:ea typeface="Calibri" panose="020F0502020204030204" pitchFamily="34" charset="0"/>
                <a:cs typeface="Times New Roman" panose="02020603050405020304" pitchFamily="18" charset="0"/>
              </a:rPr>
              <a:t>. Paris. </a:t>
            </a:r>
            <a:r>
              <a:rPr lang="en-US" sz="15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https://unesdoc.unesco.org/ark:/48223/pf0000379949.locale=en</a:t>
            </a: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Espace réservé du contenu 8">
            <a:extLst>
              <a:ext uri="{FF2B5EF4-FFF2-40B4-BE49-F238E27FC236}">
                <a16:creationId xmlns:a16="http://schemas.microsoft.com/office/drawing/2014/main" id="{FD836AB4-B5D7-C873-22F0-74E74FE8CA15}"/>
              </a:ext>
            </a:extLst>
          </p:cNvPr>
          <p:cNvSpPr>
            <a:spLocks noGrp="1"/>
          </p:cNvSpPr>
          <p:nvPr>
            <p:ph sz="half" idx="2"/>
          </p:nvPr>
        </p:nvSpPr>
        <p:spPr>
          <a:xfrm>
            <a:off x="6172200" y="1973765"/>
            <a:ext cx="5181600" cy="4351338"/>
          </a:xfrm>
        </p:spPr>
        <p:txBody>
          <a:bodyPr>
            <a:normAutofit fontScale="55000" lnSpcReduction="20000"/>
          </a:bodyPr>
          <a:lstStyle/>
          <a:p>
            <a:r>
              <a:rPr lang="fr-FR" sz="2800" dirty="0">
                <a:effectLst/>
                <a:latin typeface="Calibri" panose="020F0502020204030204" pitchFamily="34" charset="0"/>
                <a:ea typeface="Calibri" panose="020F0502020204030204" pitchFamily="34" charset="0"/>
                <a:cs typeface="Times New Roman" panose="02020603050405020304" pitchFamily="18" charset="0"/>
              </a:rPr>
              <a:t>Académie des sciences (2022). </a:t>
            </a:r>
            <a:r>
              <a:rPr lang="fr-FR" sz="2800" i="1" dirty="0">
                <a:effectLst/>
                <a:latin typeface="Calibri" panose="020F0502020204030204" pitchFamily="34" charset="0"/>
                <a:ea typeface="Calibri" panose="020F0502020204030204" pitchFamily="34" charset="0"/>
                <a:cs typeface="Times New Roman" panose="02020603050405020304" pitchFamily="18" charset="0"/>
              </a:rPr>
              <a:t>Critères pour une évaluation transparente et rigoureuse des chercheurs et de leurs équipes</a:t>
            </a:r>
            <a:r>
              <a:rPr lang="fr-FR" sz="2800" dirty="0">
                <a:effectLst/>
                <a:latin typeface="Calibri" panose="020F0502020204030204" pitchFamily="34" charset="0"/>
                <a:ea typeface="Calibri" panose="020F0502020204030204" pitchFamily="34" charset="0"/>
                <a:cs typeface="Times New Roman" panose="02020603050405020304" pitchFamily="18" charset="0"/>
              </a:rPr>
              <a:t>. Paris, Institut des Sciences. </a:t>
            </a:r>
            <a:r>
              <a:rPr lang="fr-FR"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https://www.academie-sciences.fr/fr/Rapports-ouvrages-avis-et-recommandations-de-l-Academie/criteres-pour-une-evaluation-transparente-et-rigoureuse-des-chercheurs-et-de-leurs-equipes.html</a:t>
            </a:r>
            <a:r>
              <a:rPr lang="fr-FR" sz="2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Deutsche Forschungsgemeinschaft (2022). </a:t>
            </a:r>
            <a:r>
              <a:rPr lang="en-US" sz="2800" i="1" dirty="0">
                <a:effectLst/>
                <a:latin typeface="Calibri" panose="020F0502020204030204" pitchFamily="34" charset="0"/>
                <a:ea typeface="Calibri" panose="020F0502020204030204" pitchFamily="34" charset="0"/>
                <a:cs typeface="Times New Roman" panose="02020603050405020304" pitchFamily="18" charset="0"/>
              </a:rPr>
              <a:t>Open Science as Part of Research Culture. Positioning of the German Research Foundation</a:t>
            </a:r>
            <a:r>
              <a:rPr lang="en-US" sz="2800" dirty="0">
                <a:effectLst/>
                <a:latin typeface="Calibri" panose="020F0502020204030204" pitchFamily="34" charset="0"/>
                <a:ea typeface="Calibri" panose="020F0502020204030204" pitchFamily="34" charset="0"/>
                <a:cs typeface="Times New Roman" panose="02020603050405020304" pitchFamily="18" charset="0"/>
              </a:rPr>
              <a:t>. Bonn. </a:t>
            </a: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https://zenodo.org/record/7194537</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DINI AG FIS (2022). </a:t>
            </a:r>
            <a:r>
              <a:rPr lang="de-DE" i="1" dirty="0">
                <a:latin typeface="Calibri" panose="020F0502020204030204" pitchFamily="34" charset="0"/>
                <a:ea typeface="Calibri" panose="020F0502020204030204" pitchFamily="34" charset="0"/>
                <a:cs typeface="Times New Roman" panose="02020603050405020304" pitchFamily="18" charset="0"/>
              </a:rPr>
              <a:t>Management von Forschungsinformationen in Hochschulen und Forschungseinrichtungen</a:t>
            </a:r>
            <a:r>
              <a:rPr lang="de-DE" dirty="0">
                <a:latin typeface="Calibri" panose="020F0502020204030204" pitchFamily="34" charset="0"/>
                <a:ea typeface="Calibri" panose="020F0502020204030204" pitchFamily="34" charset="0"/>
                <a:cs typeface="Times New Roman" panose="02020603050405020304" pitchFamily="18" charset="0"/>
              </a:rPr>
              <a:t>. </a:t>
            </a:r>
            <a:r>
              <a:rPr lang="de-DE" dirty="0">
                <a:latin typeface="Calibri" panose="020F0502020204030204" pitchFamily="34" charset="0"/>
                <a:ea typeface="Calibri" panose="020F0502020204030204" pitchFamily="34" charset="0"/>
                <a:cs typeface="Times New Roman" panose="02020603050405020304" pitchFamily="18" charset="0"/>
                <a:hlinkClick r:id="rId9"/>
              </a:rPr>
              <a:t>https://edoc.hu-berlin.de/handle/18452/26130</a:t>
            </a:r>
            <a:r>
              <a:rPr lang="de-DE" dirty="0">
                <a:latin typeface="Calibri" panose="020F0502020204030204" pitchFamily="34" charset="0"/>
                <a:ea typeface="Calibri" panose="020F0502020204030204" pitchFamily="34" charset="0"/>
                <a:cs typeface="Times New Roman" panose="02020603050405020304" pitchFamily="18"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Calibri" panose="020F0502020204030204" pitchFamily="34" charset="0"/>
                <a:ea typeface="Calibri" panose="020F0502020204030204" pitchFamily="34" charset="0"/>
                <a:cs typeface="Times New Roman" panose="02020603050405020304" pitchFamily="18" charset="0"/>
              </a:rPr>
              <a:t>French Open Science Committee (2022). </a:t>
            </a:r>
            <a:r>
              <a:rPr lang="en-US" sz="2800" i="1" dirty="0">
                <a:effectLst/>
                <a:latin typeface="Calibri" panose="020F0502020204030204" pitchFamily="34" charset="0"/>
                <a:ea typeface="Calibri" panose="020F0502020204030204" pitchFamily="34" charset="0"/>
                <a:cs typeface="Times New Roman" panose="02020603050405020304" pitchFamily="18" charset="0"/>
              </a:rPr>
              <a:t>Paris Call on Research Assessment (OSEC)</a:t>
            </a:r>
            <a:r>
              <a:rPr lang="en-US" sz="2800" dirty="0">
                <a:effectLst/>
                <a:latin typeface="Calibri" panose="020F0502020204030204" pitchFamily="34" charset="0"/>
                <a:ea typeface="Calibri" panose="020F0502020204030204" pitchFamily="34" charset="0"/>
                <a:cs typeface="Times New Roman" panose="02020603050405020304" pitchFamily="18" charset="0"/>
              </a:rPr>
              <a:t>. Paris. </a:t>
            </a:r>
            <a:r>
              <a:rPr lang="en-US" sz="2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https://osec2022.eu/paris-call/</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Calibri" panose="020F0502020204030204" pitchFamily="34" charset="0"/>
                <a:ea typeface="Calibri" panose="020F0502020204030204" pitchFamily="34" charset="0"/>
                <a:cs typeface="Times New Roman" panose="02020603050405020304" pitchFamily="18" charset="0"/>
              </a:rPr>
              <a:t>Quigley, N., Chan, J., Clift, J. (2022). </a:t>
            </a:r>
            <a:r>
              <a:rPr lang="en-US" sz="2800" i="1" dirty="0">
                <a:effectLst/>
                <a:latin typeface="Calibri" panose="020F0502020204030204" pitchFamily="34" charset="0"/>
                <a:ea typeface="Calibri" panose="020F0502020204030204" pitchFamily="34" charset="0"/>
                <a:cs typeface="Times New Roman" panose="02020603050405020304" pitchFamily="18" charset="0"/>
              </a:rPr>
              <a:t>The role of Australian institutional repositories in sharing academic research: Research report</a:t>
            </a:r>
            <a:r>
              <a:rPr lang="en-US" sz="2800" dirty="0">
                <a:effectLst/>
                <a:latin typeface="Calibri" panose="020F0502020204030204" pitchFamily="34" charset="0"/>
                <a:ea typeface="Calibri" panose="020F0502020204030204" pitchFamily="34" charset="0"/>
                <a:cs typeface="Times New Roman" panose="02020603050405020304" pitchFamily="18" charset="0"/>
              </a:rPr>
              <a:t>. Curtin University Library. </a:t>
            </a:r>
            <a:r>
              <a:rPr lang="en-US" sz="2800" dirty="0">
                <a:effectLst/>
                <a:latin typeface="Calibri" panose="020F0502020204030204" pitchFamily="34" charset="0"/>
                <a:ea typeface="Calibri" panose="020F0502020204030204" pitchFamily="34" charset="0"/>
                <a:cs typeface="Times New Roman" panose="02020603050405020304" pitchFamily="18" charset="0"/>
                <a:hlinkClick r:id="rId11"/>
              </a:rPr>
              <a:t>https://doi.org/10.25917/S5A6-R623</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e la date 3">
            <a:extLst>
              <a:ext uri="{FF2B5EF4-FFF2-40B4-BE49-F238E27FC236}">
                <a16:creationId xmlns:a16="http://schemas.microsoft.com/office/drawing/2014/main" id="{B172EAAE-134C-AA6D-9781-AC4B16DD0AB8}"/>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060899FE-2E8C-1646-A6ED-403EC30230B2}"/>
              </a:ext>
            </a:extLst>
          </p:cNvPr>
          <p:cNvSpPr>
            <a:spLocks noGrp="1"/>
          </p:cNvSpPr>
          <p:nvPr>
            <p:ph type="ftr" sz="quarter" idx="11"/>
          </p:nvPr>
        </p:nvSpPr>
        <p:spPr/>
        <p:txBody>
          <a:bodyPr/>
          <a:lstStyle/>
          <a:p>
            <a:r>
              <a:rPr lang="en-US"/>
              <a:t>4th Int'l Conf on the Ethics of Information &amp; Knowledge Organization</a:t>
            </a:r>
            <a:endParaRPr lang="de-DE" dirty="0"/>
          </a:p>
        </p:txBody>
      </p:sp>
      <p:sp>
        <p:nvSpPr>
          <p:cNvPr id="6" name="Espace réservé du numéro de diapositive 5">
            <a:extLst>
              <a:ext uri="{FF2B5EF4-FFF2-40B4-BE49-F238E27FC236}">
                <a16:creationId xmlns:a16="http://schemas.microsoft.com/office/drawing/2014/main" id="{4AEB5986-5CA8-4DAA-A8AC-CE3EBE82C003}"/>
              </a:ext>
            </a:extLst>
          </p:cNvPr>
          <p:cNvSpPr>
            <a:spLocks noGrp="1"/>
          </p:cNvSpPr>
          <p:nvPr>
            <p:ph type="sldNum" sz="quarter" idx="12"/>
          </p:nvPr>
        </p:nvSpPr>
        <p:spPr/>
        <p:txBody>
          <a:bodyPr/>
          <a:lstStyle/>
          <a:p>
            <a:fld id="{705B6001-F473-4B4D-B3E0-BC4A4CA4B1AD}" type="slidenum">
              <a:rPr lang="de-DE" smtClean="0"/>
              <a:t>20</a:t>
            </a:fld>
            <a:endParaRPr lang="de-DE"/>
          </a:p>
        </p:txBody>
      </p:sp>
      <p:sp>
        <p:nvSpPr>
          <p:cNvPr id="2" name="Textfeld 9">
            <a:extLst>
              <a:ext uri="{FF2B5EF4-FFF2-40B4-BE49-F238E27FC236}">
                <a16:creationId xmlns:a16="http://schemas.microsoft.com/office/drawing/2014/main" id="{725511DF-2F67-D59C-2543-151CFC160F84}"/>
              </a:ext>
            </a:extLst>
          </p:cNvPr>
          <p:cNvSpPr txBox="1"/>
          <p:nvPr/>
        </p:nvSpPr>
        <p:spPr>
          <a:xfrm>
            <a:off x="838200" y="1290578"/>
            <a:ext cx="8118441" cy="400110"/>
          </a:xfrm>
          <a:prstGeom prst="rect">
            <a:avLst/>
          </a:prstGeom>
          <a:noFill/>
        </p:spPr>
        <p:txBody>
          <a:bodyPr wrap="none" rtlCol="0">
            <a:spAutoFit/>
          </a:bodyPr>
          <a:lstStyle/>
          <a:p>
            <a:pPr marL="285750" indent="-285750">
              <a:buFont typeface="Wingdings" panose="05000000000000000000" pitchFamily="2" charset="2"/>
              <a:buChar char="Ø"/>
            </a:pPr>
            <a:r>
              <a:rPr lang="en-US" sz="2000" dirty="0"/>
              <a:t>Targets: </a:t>
            </a:r>
            <a:r>
              <a:rPr lang="en-US" sz="2000" i="1" dirty="0"/>
              <a:t>research funders</a:t>
            </a:r>
            <a:r>
              <a:rPr lang="en-US" sz="2000" dirty="0"/>
              <a:t>, </a:t>
            </a:r>
            <a:r>
              <a:rPr lang="en-US" sz="2000" i="1" dirty="0"/>
              <a:t>publishers</a:t>
            </a:r>
            <a:r>
              <a:rPr lang="en-US" sz="2000" dirty="0"/>
              <a:t>, </a:t>
            </a:r>
            <a:r>
              <a:rPr lang="en-US" sz="2000" i="1" dirty="0"/>
              <a:t>research institutions </a:t>
            </a:r>
            <a:r>
              <a:rPr lang="en-US" sz="2000" dirty="0"/>
              <a:t>and </a:t>
            </a:r>
            <a:r>
              <a:rPr lang="en-US" sz="2000" i="1" dirty="0"/>
              <a:t>researchers</a:t>
            </a:r>
            <a:endParaRPr lang="de-DE" sz="2000" i="1" dirty="0"/>
          </a:p>
        </p:txBody>
      </p:sp>
    </p:spTree>
    <p:extLst>
      <p:ext uri="{BB962C8B-B14F-4D97-AF65-F5344CB8AC3E}">
        <p14:creationId xmlns:p14="http://schemas.microsoft.com/office/powerpoint/2010/main" val="2543439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C86898-71FC-BE0C-4760-C59B1606CD67}"/>
              </a:ext>
            </a:extLst>
          </p:cNvPr>
          <p:cNvSpPr>
            <a:spLocks noGrp="1"/>
          </p:cNvSpPr>
          <p:nvPr>
            <p:ph type="title"/>
          </p:nvPr>
        </p:nvSpPr>
        <p:spPr/>
        <p:txBody>
          <a:bodyPr/>
          <a:lstStyle/>
          <a:p>
            <a:r>
              <a:rPr lang="fr-FR" dirty="0"/>
              <a:t>Main purpose of these initiatives</a:t>
            </a:r>
          </a:p>
        </p:txBody>
      </p:sp>
      <p:sp>
        <p:nvSpPr>
          <p:cNvPr id="3" name="Espace réservé du contenu 2">
            <a:extLst>
              <a:ext uri="{FF2B5EF4-FFF2-40B4-BE49-F238E27FC236}">
                <a16:creationId xmlns:a16="http://schemas.microsoft.com/office/drawing/2014/main" id="{A317F263-595E-A90F-F7B1-536262A937C4}"/>
              </a:ext>
            </a:extLst>
          </p:cNvPr>
          <p:cNvSpPr>
            <a:spLocks noGrp="1"/>
          </p:cNvSpPr>
          <p:nvPr>
            <p:ph sz="half" idx="1"/>
          </p:nvPr>
        </p:nvSpPr>
        <p:spPr>
          <a:xfrm>
            <a:off x="914400" y="1842437"/>
            <a:ext cx="5181600" cy="4351338"/>
          </a:xfrm>
        </p:spPr>
        <p:txBody>
          <a:bodyPr>
            <a:normAutofit/>
          </a:bodyPr>
          <a:lstStyle/>
          <a:p>
            <a:r>
              <a:rPr lang="fr-FR" dirty="0"/>
              <a:t>Against quantitative metrics</a:t>
            </a:r>
          </a:p>
          <a:p>
            <a:r>
              <a:rPr lang="fr-FR" dirty="0"/>
              <a:t>Against journal-</a:t>
            </a:r>
            <a:r>
              <a:rPr lang="fr-FR" dirty="0" err="1"/>
              <a:t>based</a:t>
            </a:r>
            <a:r>
              <a:rPr lang="fr-FR" dirty="0"/>
              <a:t> </a:t>
            </a:r>
            <a:r>
              <a:rPr lang="fr-FR" dirty="0" err="1"/>
              <a:t>metrics</a:t>
            </a:r>
            <a:endParaRPr lang="fr-FR" dirty="0"/>
          </a:p>
          <a:p>
            <a:endParaRPr lang="fr-FR" dirty="0"/>
          </a:p>
          <a:p>
            <a:r>
              <a:rPr lang="en-US" dirty="0"/>
              <a:t>Independent and discipline-specific quality assessment</a:t>
            </a:r>
          </a:p>
          <a:p>
            <a:r>
              <a:rPr lang="en-US" dirty="0"/>
              <a:t>Inclusion of the whole output</a:t>
            </a:r>
          </a:p>
          <a:p>
            <a:r>
              <a:rPr lang="en-US" dirty="0"/>
              <a:t>Valorization of open access</a:t>
            </a:r>
          </a:p>
          <a:p>
            <a:r>
              <a:rPr lang="en-US" dirty="0"/>
              <a:t>Community support for change</a:t>
            </a:r>
            <a:endParaRPr lang="fr-FR" dirty="0"/>
          </a:p>
        </p:txBody>
      </p:sp>
      <p:sp>
        <p:nvSpPr>
          <p:cNvPr id="5" name="Espace réservé de la date 4">
            <a:extLst>
              <a:ext uri="{FF2B5EF4-FFF2-40B4-BE49-F238E27FC236}">
                <a16:creationId xmlns:a16="http://schemas.microsoft.com/office/drawing/2014/main" id="{18C4C80D-EEBF-B222-0FFF-6C82F99E312F}"/>
              </a:ext>
            </a:extLst>
          </p:cNvPr>
          <p:cNvSpPr>
            <a:spLocks noGrp="1"/>
          </p:cNvSpPr>
          <p:nvPr>
            <p:ph type="dt" sz="half" idx="10"/>
          </p:nvPr>
        </p:nvSpPr>
        <p:spPr/>
        <p:txBody>
          <a:bodyPr/>
          <a:lstStyle/>
          <a:p>
            <a:r>
              <a:rPr lang="fr-FR"/>
              <a:t>June 9, 2023</a:t>
            </a:r>
            <a:endParaRPr lang="de-DE"/>
          </a:p>
        </p:txBody>
      </p:sp>
      <p:sp>
        <p:nvSpPr>
          <p:cNvPr id="6" name="Espace réservé du pied de page 5">
            <a:extLst>
              <a:ext uri="{FF2B5EF4-FFF2-40B4-BE49-F238E27FC236}">
                <a16:creationId xmlns:a16="http://schemas.microsoft.com/office/drawing/2014/main" id="{90384CC2-8DC9-D673-D3D3-79B9916136A3}"/>
              </a:ext>
            </a:extLst>
          </p:cNvPr>
          <p:cNvSpPr>
            <a:spLocks noGrp="1"/>
          </p:cNvSpPr>
          <p:nvPr>
            <p:ph type="ftr" sz="quarter" idx="11"/>
          </p:nvPr>
        </p:nvSpPr>
        <p:spPr/>
        <p:txBody>
          <a:bodyPr/>
          <a:lstStyle/>
          <a:p>
            <a:r>
              <a:rPr lang="en-US"/>
              <a:t>4th Int'l Conf on the Ethics of Information &amp; Knowledge Organization</a:t>
            </a:r>
            <a:endParaRPr lang="de-DE" dirty="0"/>
          </a:p>
        </p:txBody>
      </p:sp>
      <p:sp>
        <p:nvSpPr>
          <p:cNvPr id="7" name="Espace réservé du numéro de diapositive 6">
            <a:extLst>
              <a:ext uri="{FF2B5EF4-FFF2-40B4-BE49-F238E27FC236}">
                <a16:creationId xmlns:a16="http://schemas.microsoft.com/office/drawing/2014/main" id="{2B7DC980-15CD-E6CB-4B51-C9F8FBD77B11}"/>
              </a:ext>
            </a:extLst>
          </p:cNvPr>
          <p:cNvSpPr>
            <a:spLocks noGrp="1"/>
          </p:cNvSpPr>
          <p:nvPr>
            <p:ph type="sldNum" sz="quarter" idx="12"/>
          </p:nvPr>
        </p:nvSpPr>
        <p:spPr/>
        <p:txBody>
          <a:bodyPr/>
          <a:lstStyle/>
          <a:p>
            <a:fld id="{705B6001-F473-4B4D-B3E0-BC4A4CA4B1AD}" type="slidenum">
              <a:rPr lang="de-DE" smtClean="0"/>
              <a:t>21</a:t>
            </a:fld>
            <a:endParaRPr lang="de-DE"/>
          </a:p>
        </p:txBody>
      </p:sp>
      <p:pic>
        <p:nvPicPr>
          <p:cNvPr id="1026" name="Picture 2" descr="San Francisco Declaration on Research Assessment - Wikipedia">
            <a:extLst>
              <a:ext uri="{FF2B5EF4-FFF2-40B4-BE49-F238E27FC236}">
                <a16:creationId xmlns:a16="http://schemas.microsoft.com/office/drawing/2014/main" id="{6DB1FB8C-EFA1-F7EF-6B44-F1E905B6A4A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58000" y="2113756"/>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261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1D0577-677C-9649-B1BE-6F2AF1DCA098}"/>
              </a:ext>
            </a:extLst>
          </p:cNvPr>
          <p:cNvSpPr>
            <a:spLocks noGrp="1"/>
          </p:cNvSpPr>
          <p:nvPr>
            <p:ph type="title"/>
          </p:nvPr>
        </p:nvSpPr>
        <p:spPr/>
        <p:txBody>
          <a:bodyPr/>
          <a:lstStyle/>
          <a:p>
            <a:r>
              <a:rPr lang="fr-FR" dirty="0"/>
              <a:t>More </a:t>
            </a:r>
            <a:r>
              <a:rPr lang="fr-FR" dirty="0" err="1"/>
              <a:t>diversity</a:t>
            </a:r>
            <a:r>
              <a:rPr lang="fr-FR" dirty="0"/>
              <a:t>: </a:t>
            </a:r>
            <a:r>
              <a:rPr lang="fr-FR" dirty="0" err="1"/>
              <a:t>other</a:t>
            </a:r>
            <a:r>
              <a:rPr lang="fr-FR" dirty="0"/>
              <a:t> data</a:t>
            </a:r>
          </a:p>
        </p:txBody>
      </p:sp>
      <p:sp>
        <p:nvSpPr>
          <p:cNvPr id="3" name="Espace réservé du contenu 2">
            <a:extLst>
              <a:ext uri="{FF2B5EF4-FFF2-40B4-BE49-F238E27FC236}">
                <a16:creationId xmlns:a16="http://schemas.microsoft.com/office/drawing/2014/main" id="{62CA2FBA-76B1-4078-599B-6D4B89F98B8C}"/>
              </a:ext>
            </a:extLst>
          </p:cNvPr>
          <p:cNvSpPr>
            <a:spLocks noGrp="1"/>
          </p:cNvSpPr>
          <p:nvPr>
            <p:ph idx="1"/>
          </p:nvPr>
        </p:nvSpPr>
        <p:spPr/>
        <p:txBody>
          <a:bodyPr>
            <a:normAutofit/>
          </a:bodyPr>
          <a:lstStyle/>
          <a:p>
            <a:r>
              <a:rPr lang="fr-FR" dirty="0"/>
              <a:t>Social media, public media</a:t>
            </a:r>
          </a:p>
          <a:p>
            <a:r>
              <a:rPr lang="en-US" dirty="0"/>
              <a:t>Research data and other material</a:t>
            </a:r>
          </a:p>
          <a:p>
            <a:r>
              <a:rPr lang="en-US" dirty="0"/>
              <a:t>Audio/video products</a:t>
            </a:r>
          </a:p>
          <a:p>
            <a:r>
              <a:rPr lang="en-US" dirty="0"/>
              <a:t>Reports, working papers, preprints…</a:t>
            </a:r>
          </a:p>
          <a:p>
            <a:r>
              <a:rPr lang="en-US" dirty="0"/>
              <a:t>Patents</a:t>
            </a:r>
          </a:p>
          <a:p>
            <a:r>
              <a:rPr lang="en-US" dirty="0"/>
              <a:t>…</a:t>
            </a:r>
          </a:p>
          <a:p>
            <a:endParaRPr lang="en-US" dirty="0"/>
          </a:p>
          <a:p>
            <a:r>
              <a:rPr lang="fr-FR" dirty="0"/>
              <a:t>Issues: </a:t>
            </a:r>
            <a:r>
              <a:rPr lang="fr-FR" dirty="0" err="1"/>
              <a:t>selection</a:t>
            </a:r>
            <a:r>
              <a:rPr lang="fr-FR" dirty="0"/>
              <a:t>, </a:t>
            </a:r>
            <a:r>
              <a:rPr lang="fr-FR" dirty="0" err="1"/>
              <a:t>metadata</a:t>
            </a:r>
            <a:r>
              <a:rPr lang="fr-FR" dirty="0"/>
              <a:t>, </a:t>
            </a:r>
            <a:r>
              <a:rPr lang="fr-FR" dirty="0" err="1"/>
              <a:t>identifiers</a:t>
            </a:r>
            <a:r>
              <a:rPr lang="fr-FR" dirty="0"/>
              <a:t>…</a:t>
            </a:r>
          </a:p>
        </p:txBody>
      </p:sp>
      <p:sp>
        <p:nvSpPr>
          <p:cNvPr id="4" name="Espace réservé de la date 3">
            <a:extLst>
              <a:ext uri="{FF2B5EF4-FFF2-40B4-BE49-F238E27FC236}">
                <a16:creationId xmlns:a16="http://schemas.microsoft.com/office/drawing/2014/main" id="{C38CD33E-89BA-A342-A949-C39536709302}"/>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5EAF2D29-B5C5-D479-F770-1010EA5F1413}"/>
              </a:ext>
            </a:extLst>
          </p:cNvPr>
          <p:cNvSpPr>
            <a:spLocks noGrp="1"/>
          </p:cNvSpPr>
          <p:nvPr>
            <p:ph type="ftr" sz="quarter" idx="11"/>
          </p:nvPr>
        </p:nvSpPr>
        <p:spPr/>
        <p:txBody>
          <a:bodyPr/>
          <a:lstStyle/>
          <a:p>
            <a:r>
              <a:rPr lang="en-US"/>
              <a:t>4th Int'l Conf on the Ethics of Information &amp; Knowledge Organization</a:t>
            </a:r>
            <a:endParaRPr lang="de-DE" dirty="0"/>
          </a:p>
        </p:txBody>
      </p:sp>
      <p:sp>
        <p:nvSpPr>
          <p:cNvPr id="6" name="Espace réservé du numéro de diapositive 5">
            <a:extLst>
              <a:ext uri="{FF2B5EF4-FFF2-40B4-BE49-F238E27FC236}">
                <a16:creationId xmlns:a16="http://schemas.microsoft.com/office/drawing/2014/main" id="{E913B68D-90BF-EBC7-0849-1395D1826285}"/>
              </a:ext>
            </a:extLst>
          </p:cNvPr>
          <p:cNvSpPr>
            <a:spLocks noGrp="1"/>
          </p:cNvSpPr>
          <p:nvPr>
            <p:ph type="sldNum" sz="quarter" idx="12"/>
          </p:nvPr>
        </p:nvSpPr>
        <p:spPr/>
        <p:txBody>
          <a:bodyPr/>
          <a:lstStyle/>
          <a:p>
            <a:fld id="{705B6001-F473-4B4D-B3E0-BC4A4CA4B1AD}" type="slidenum">
              <a:rPr lang="de-DE" smtClean="0"/>
              <a:t>22</a:t>
            </a:fld>
            <a:endParaRPr lang="de-DE"/>
          </a:p>
        </p:txBody>
      </p:sp>
      <p:pic>
        <p:nvPicPr>
          <p:cNvPr id="7" name="Image 6">
            <a:hlinkClick r:id="rId2"/>
            <a:extLst>
              <a:ext uri="{FF2B5EF4-FFF2-40B4-BE49-F238E27FC236}">
                <a16:creationId xmlns:a16="http://schemas.microsoft.com/office/drawing/2014/main" id="{ACCF5CC5-2D77-F0C2-9DC3-50152D6FD189}"/>
              </a:ext>
            </a:extLst>
          </p:cNvPr>
          <p:cNvPicPr>
            <a:picLocks noChangeAspect="1"/>
          </p:cNvPicPr>
          <p:nvPr/>
        </p:nvPicPr>
        <p:blipFill>
          <a:blip r:embed="rId3"/>
          <a:stretch>
            <a:fillRect/>
          </a:stretch>
        </p:blipFill>
        <p:spPr>
          <a:xfrm>
            <a:off x="6686249" y="1825625"/>
            <a:ext cx="5111742" cy="355425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90834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C640D-8B6D-5C3B-E447-DAC53CB60071}"/>
              </a:ext>
            </a:extLst>
          </p:cNvPr>
          <p:cNvSpPr>
            <a:spLocks noGrp="1"/>
          </p:cNvSpPr>
          <p:nvPr>
            <p:ph type="title"/>
          </p:nvPr>
        </p:nvSpPr>
        <p:spPr/>
        <p:txBody>
          <a:bodyPr/>
          <a:lstStyle/>
          <a:p>
            <a:r>
              <a:rPr lang="fr-FR" dirty="0"/>
              <a:t>More </a:t>
            </a:r>
            <a:r>
              <a:rPr lang="fr-FR" dirty="0" err="1"/>
              <a:t>diversity</a:t>
            </a:r>
            <a:r>
              <a:rPr lang="fr-FR" dirty="0"/>
              <a:t>: </a:t>
            </a:r>
            <a:r>
              <a:rPr lang="fr-FR" dirty="0" err="1"/>
              <a:t>other</a:t>
            </a:r>
            <a:r>
              <a:rPr lang="fr-FR" dirty="0"/>
              <a:t> metrics</a:t>
            </a:r>
          </a:p>
        </p:txBody>
      </p:sp>
      <p:sp>
        <p:nvSpPr>
          <p:cNvPr id="3" name="Espace réservé du contenu 2">
            <a:extLst>
              <a:ext uri="{FF2B5EF4-FFF2-40B4-BE49-F238E27FC236}">
                <a16:creationId xmlns:a16="http://schemas.microsoft.com/office/drawing/2014/main" id="{2846A1F2-AA5F-736C-36F0-27A21B0D3707}"/>
              </a:ext>
            </a:extLst>
          </p:cNvPr>
          <p:cNvSpPr>
            <a:spLocks noGrp="1"/>
          </p:cNvSpPr>
          <p:nvPr>
            <p:ph idx="1"/>
          </p:nvPr>
        </p:nvSpPr>
        <p:spPr>
          <a:xfrm>
            <a:off x="838200" y="1825625"/>
            <a:ext cx="10515600" cy="4895850"/>
          </a:xfrm>
        </p:spPr>
        <p:txBody>
          <a:bodyPr>
            <a:normAutofit fontScale="92500" lnSpcReduction="10000"/>
          </a:bodyPr>
          <a:lstStyle/>
          <a:p>
            <a:r>
              <a:rPr lang="en-US" dirty="0"/>
              <a:t>Qualitative indicators of research impact (peer review)</a:t>
            </a:r>
          </a:p>
          <a:p>
            <a:pPr lvl="1"/>
            <a:r>
              <a:rPr lang="en-US" i="1" dirty="0"/>
              <a:t>Community-led curation and annotation </a:t>
            </a:r>
            <a:r>
              <a:rPr lang="en-US" dirty="0"/>
              <a:t>(C. Tatum, </a:t>
            </a:r>
            <a:r>
              <a:rPr lang="en-US" dirty="0" err="1"/>
              <a:t>GraspOS</a:t>
            </a:r>
            <a:r>
              <a:rPr lang="en-US" dirty="0"/>
              <a:t>)</a:t>
            </a:r>
          </a:p>
          <a:p>
            <a:pPr lvl="1"/>
            <a:r>
              <a:rPr lang="en-US" i="1" dirty="0"/>
              <a:t>Responsible use of quantitative indicators</a:t>
            </a:r>
          </a:p>
          <a:p>
            <a:r>
              <a:rPr lang="en-US" dirty="0"/>
              <a:t>Not only output but also practice </a:t>
            </a:r>
          </a:p>
          <a:p>
            <a:pPr lvl="1"/>
            <a:r>
              <a:rPr lang="en-US" i="1" dirty="0"/>
              <a:t>Professional conduct of research</a:t>
            </a:r>
          </a:p>
          <a:p>
            <a:pPr lvl="1"/>
            <a:r>
              <a:rPr lang="en-US" i="1" dirty="0"/>
              <a:t>Fostering a culture of open science</a:t>
            </a:r>
          </a:p>
          <a:p>
            <a:pPr lvl="1"/>
            <a:r>
              <a:rPr lang="en-US" dirty="0"/>
              <a:t>Openness of research (</a:t>
            </a:r>
            <a:r>
              <a:rPr lang="en-US" i="1" dirty="0"/>
              <a:t>early sharing and open collaboration</a:t>
            </a:r>
            <a:r>
              <a:rPr lang="en-US" dirty="0"/>
              <a:t>)</a:t>
            </a:r>
          </a:p>
          <a:p>
            <a:r>
              <a:rPr lang="en-US" dirty="0"/>
              <a:t>Reproducibility of results</a:t>
            </a:r>
          </a:p>
          <a:p>
            <a:r>
              <a:rPr lang="en-US" dirty="0"/>
              <a:t>Originality of ideas</a:t>
            </a:r>
          </a:p>
          <a:p>
            <a:pPr lvl="1"/>
            <a:r>
              <a:rPr lang="en-US" i="1" dirty="0"/>
              <a:t>Need to assess research on its own merits</a:t>
            </a:r>
            <a:r>
              <a:rPr lang="en-US" dirty="0"/>
              <a:t> </a:t>
            </a:r>
          </a:p>
          <a:p>
            <a:pPr lvl="1"/>
            <a:r>
              <a:rPr lang="en-US" i="1" dirty="0"/>
              <a:t>Results beyond the state-of-the-art</a:t>
            </a:r>
          </a:p>
          <a:p>
            <a:r>
              <a:rPr lang="en-US" dirty="0"/>
              <a:t>Respect of the variety of scientific disciplines, research types, research career stages and roles</a:t>
            </a:r>
            <a:endParaRPr lang="fr-FR" dirty="0"/>
          </a:p>
        </p:txBody>
      </p:sp>
      <p:sp>
        <p:nvSpPr>
          <p:cNvPr id="4" name="Espace réservé de la date 3">
            <a:extLst>
              <a:ext uri="{FF2B5EF4-FFF2-40B4-BE49-F238E27FC236}">
                <a16:creationId xmlns:a16="http://schemas.microsoft.com/office/drawing/2014/main" id="{0AF99772-9C83-11B8-BEA6-7C9E0BEAC0C8}"/>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F3E28C51-1003-CB30-3854-32995F36C4A7}"/>
              </a:ext>
            </a:extLst>
          </p:cNvPr>
          <p:cNvSpPr>
            <a:spLocks noGrp="1"/>
          </p:cNvSpPr>
          <p:nvPr>
            <p:ph type="ftr" sz="quarter" idx="11"/>
          </p:nvPr>
        </p:nvSpPr>
        <p:spPr/>
        <p:txBody>
          <a:bodyPr/>
          <a:lstStyle/>
          <a:p>
            <a:r>
              <a:rPr lang="en-US"/>
              <a:t>4th Int'l Conf on the Ethics of Information &amp; Knowledge Organization</a:t>
            </a:r>
            <a:endParaRPr lang="de-DE" dirty="0"/>
          </a:p>
        </p:txBody>
      </p:sp>
      <p:sp>
        <p:nvSpPr>
          <p:cNvPr id="6" name="Espace réservé du numéro de diapositive 5">
            <a:extLst>
              <a:ext uri="{FF2B5EF4-FFF2-40B4-BE49-F238E27FC236}">
                <a16:creationId xmlns:a16="http://schemas.microsoft.com/office/drawing/2014/main" id="{4DD9B9A6-9CD0-D05B-10B7-02A8DB8C51C1}"/>
              </a:ext>
            </a:extLst>
          </p:cNvPr>
          <p:cNvSpPr>
            <a:spLocks noGrp="1"/>
          </p:cNvSpPr>
          <p:nvPr>
            <p:ph type="sldNum" sz="quarter" idx="12"/>
          </p:nvPr>
        </p:nvSpPr>
        <p:spPr/>
        <p:txBody>
          <a:bodyPr/>
          <a:lstStyle/>
          <a:p>
            <a:fld id="{705B6001-F473-4B4D-B3E0-BC4A4CA4B1AD}" type="slidenum">
              <a:rPr lang="de-DE" smtClean="0"/>
              <a:t>23</a:t>
            </a:fld>
            <a:endParaRPr lang="de-DE"/>
          </a:p>
        </p:txBody>
      </p:sp>
    </p:spTree>
    <p:extLst>
      <p:ext uri="{BB962C8B-B14F-4D97-AF65-F5344CB8AC3E}">
        <p14:creationId xmlns:p14="http://schemas.microsoft.com/office/powerpoint/2010/main" val="814447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F43AEB-01FB-1963-4D4A-480ECB4C6398}"/>
              </a:ext>
            </a:extLst>
          </p:cNvPr>
          <p:cNvSpPr>
            <a:spLocks noGrp="1"/>
          </p:cNvSpPr>
          <p:nvPr>
            <p:ph type="title"/>
          </p:nvPr>
        </p:nvSpPr>
        <p:spPr/>
        <p:txBody>
          <a:bodyPr/>
          <a:lstStyle/>
          <a:p>
            <a:r>
              <a:rPr lang="fr-FR" dirty="0" err="1"/>
              <a:t>Different</a:t>
            </a:r>
            <a:r>
              <a:rPr lang="fr-FR" dirty="0"/>
              <a:t> </a:t>
            </a:r>
            <a:r>
              <a:rPr lang="fr-FR" dirty="0" err="1"/>
              <a:t>processing</a:t>
            </a:r>
            <a:endParaRPr lang="fr-FR" dirty="0"/>
          </a:p>
        </p:txBody>
      </p:sp>
      <p:sp>
        <p:nvSpPr>
          <p:cNvPr id="3" name="Espace réservé du contenu 2">
            <a:extLst>
              <a:ext uri="{FF2B5EF4-FFF2-40B4-BE49-F238E27FC236}">
                <a16:creationId xmlns:a16="http://schemas.microsoft.com/office/drawing/2014/main" id="{D29D7FE8-4F35-25D6-8699-457D6029780D}"/>
              </a:ext>
            </a:extLst>
          </p:cNvPr>
          <p:cNvSpPr>
            <a:spLocks noGrp="1"/>
          </p:cNvSpPr>
          <p:nvPr>
            <p:ph idx="1"/>
          </p:nvPr>
        </p:nvSpPr>
        <p:spPr/>
        <p:txBody>
          <a:bodyPr/>
          <a:lstStyle/>
          <a:p>
            <a:r>
              <a:rPr lang="fr-FR" dirty="0" err="1"/>
              <a:t>Transparency</a:t>
            </a:r>
            <a:r>
              <a:rPr lang="fr-FR" dirty="0"/>
              <a:t> </a:t>
            </a:r>
          </a:p>
          <a:p>
            <a:pPr lvl="1"/>
            <a:r>
              <a:rPr lang="en-US" dirty="0"/>
              <a:t>Keeping the data collection and analysis processes and transparent to allow the assessees to test and verify the results</a:t>
            </a:r>
          </a:p>
          <a:p>
            <a:pPr lvl="1"/>
            <a:r>
              <a:rPr lang="en-US" dirty="0"/>
              <a:t>Communication: </a:t>
            </a:r>
            <a:r>
              <a:rPr lang="en-US" i="1" dirty="0"/>
              <a:t>Be explicit about the criteria</a:t>
            </a:r>
          </a:p>
          <a:p>
            <a:pPr lvl="1"/>
            <a:r>
              <a:rPr lang="en-US" dirty="0"/>
              <a:t>Control (and restriction) of usage</a:t>
            </a:r>
          </a:p>
          <a:p>
            <a:pPr lvl="1"/>
            <a:r>
              <a:rPr lang="en-US" i="1" dirty="0"/>
              <a:t>Inappropriate manipulation of metrics will not be tolerated</a:t>
            </a:r>
            <a:endParaRPr lang="fr-FR" i="1" dirty="0"/>
          </a:p>
          <a:p>
            <a:r>
              <a:rPr lang="fr-FR" dirty="0" err="1"/>
              <a:t>Interactivity</a:t>
            </a:r>
            <a:r>
              <a:rPr lang="fr-FR" dirty="0"/>
              <a:t> (</a:t>
            </a:r>
            <a:r>
              <a:rPr lang="fr-FR" dirty="0" err="1"/>
              <a:t>supporting</a:t>
            </a:r>
            <a:r>
              <a:rPr lang="fr-FR" dirty="0"/>
              <a:t> </a:t>
            </a:r>
            <a:r>
              <a:rPr lang="fr-FR" dirty="0" err="1"/>
              <a:t>different</a:t>
            </a:r>
            <a:r>
              <a:rPr lang="fr-FR" dirty="0"/>
              <a:t> modes of </a:t>
            </a:r>
            <a:r>
              <a:rPr lang="fr-FR" dirty="0" err="1"/>
              <a:t>assessment</a:t>
            </a:r>
            <a:r>
              <a:rPr lang="fr-FR" dirty="0"/>
              <a:t>)</a:t>
            </a:r>
          </a:p>
          <a:p>
            <a:r>
              <a:rPr lang="fr-FR" dirty="0"/>
              <a:t>Open data</a:t>
            </a:r>
          </a:p>
        </p:txBody>
      </p:sp>
      <p:sp>
        <p:nvSpPr>
          <p:cNvPr id="4" name="Espace réservé de la date 3">
            <a:extLst>
              <a:ext uri="{FF2B5EF4-FFF2-40B4-BE49-F238E27FC236}">
                <a16:creationId xmlns:a16="http://schemas.microsoft.com/office/drawing/2014/main" id="{DFC3B779-CFB0-B4AC-E6E6-2ABB5EF73ECD}"/>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05DE731A-AA74-1E87-D579-87C86393C53F}"/>
              </a:ext>
            </a:extLst>
          </p:cNvPr>
          <p:cNvSpPr>
            <a:spLocks noGrp="1"/>
          </p:cNvSpPr>
          <p:nvPr>
            <p:ph type="ftr" sz="quarter" idx="11"/>
          </p:nvPr>
        </p:nvSpPr>
        <p:spPr/>
        <p:txBody>
          <a:bodyPr/>
          <a:lstStyle/>
          <a:p>
            <a:r>
              <a:rPr lang="en-US"/>
              <a:t>4th Int'l Conf on the Ethics of Information &amp; Knowledge Organization</a:t>
            </a:r>
            <a:endParaRPr lang="de-DE" dirty="0"/>
          </a:p>
        </p:txBody>
      </p:sp>
      <p:sp>
        <p:nvSpPr>
          <p:cNvPr id="6" name="Espace réservé du numéro de diapositive 5">
            <a:extLst>
              <a:ext uri="{FF2B5EF4-FFF2-40B4-BE49-F238E27FC236}">
                <a16:creationId xmlns:a16="http://schemas.microsoft.com/office/drawing/2014/main" id="{262C4B89-5D5F-276E-EE53-EB6320BA0DD7}"/>
              </a:ext>
            </a:extLst>
          </p:cNvPr>
          <p:cNvSpPr>
            <a:spLocks noGrp="1"/>
          </p:cNvSpPr>
          <p:nvPr>
            <p:ph type="sldNum" sz="quarter" idx="12"/>
          </p:nvPr>
        </p:nvSpPr>
        <p:spPr/>
        <p:txBody>
          <a:bodyPr/>
          <a:lstStyle/>
          <a:p>
            <a:fld id="{705B6001-F473-4B4D-B3E0-BC4A4CA4B1AD}" type="slidenum">
              <a:rPr lang="de-DE" smtClean="0"/>
              <a:t>24</a:t>
            </a:fld>
            <a:endParaRPr lang="de-DE"/>
          </a:p>
        </p:txBody>
      </p:sp>
    </p:spTree>
    <p:extLst>
      <p:ext uri="{BB962C8B-B14F-4D97-AF65-F5344CB8AC3E}">
        <p14:creationId xmlns:p14="http://schemas.microsoft.com/office/powerpoint/2010/main" val="2403582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E8023A-FBAC-BC5B-9789-4C826CDD2077}"/>
              </a:ext>
            </a:extLst>
          </p:cNvPr>
          <p:cNvSpPr>
            <a:spLocks noGrp="1"/>
          </p:cNvSpPr>
          <p:nvPr>
            <p:ph type="title"/>
          </p:nvPr>
        </p:nvSpPr>
        <p:spPr/>
        <p:txBody>
          <a:bodyPr/>
          <a:lstStyle/>
          <a:p>
            <a:r>
              <a:rPr lang="fr-FR" dirty="0"/>
              <a:t>Other governance</a:t>
            </a:r>
          </a:p>
        </p:txBody>
      </p:sp>
      <p:sp>
        <p:nvSpPr>
          <p:cNvPr id="3" name="Espace réservé du contenu 2">
            <a:extLst>
              <a:ext uri="{FF2B5EF4-FFF2-40B4-BE49-F238E27FC236}">
                <a16:creationId xmlns:a16="http://schemas.microsoft.com/office/drawing/2014/main" id="{96336918-D205-CE98-BD9D-AA4E2CDEE5BD}"/>
              </a:ext>
            </a:extLst>
          </p:cNvPr>
          <p:cNvSpPr>
            <a:spLocks noGrp="1"/>
          </p:cNvSpPr>
          <p:nvPr>
            <p:ph idx="1"/>
          </p:nvPr>
        </p:nvSpPr>
        <p:spPr/>
        <p:txBody>
          <a:bodyPr/>
          <a:lstStyle/>
          <a:p>
            <a:r>
              <a:rPr lang="en-US" dirty="0"/>
              <a:t>(More) community control (stewardship)</a:t>
            </a:r>
          </a:p>
          <a:p>
            <a:r>
              <a:rPr lang="en-US" dirty="0"/>
              <a:t>Open source</a:t>
            </a:r>
          </a:p>
          <a:p>
            <a:pPr lvl="1"/>
            <a:r>
              <a:rPr lang="en-US" dirty="0"/>
              <a:t>Community-driven development</a:t>
            </a:r>
          </a:p>
          <a:p>
            <a:r>
              <a:rPr lang="en-US" dirty="0"/>
              <a:t>Respect of all communities</a:t>
            </a:r>
          </a:p>
          <a:p>
            <a:r>
              <a:rPr lang="en-US" dirty="0"/>
              <a:t>Sustainability </a:t>
            </a:r>
          </a:p>
          <a:p>
            <a:pPr lvl="1"/>
            <a:r>
              <a:rPr lang="en-US" dirty="0"/>
              <a:t>No vendor lock-in</a:t>
            </a:r>
          </a:p>
          <a:p>
            <a:endParaRPr lang="en-US" dirty="0"/>
          </a:p>
          <a:p>
            <a:endParaRPr lang="en-US" dirty="0"/>
          </a:p>
        </p:txBody>
      </p:sp>
      <p:sp>
        <p:nvSpPr>
          <p:cNvPr id="4" name="Espace réservé de la date 3">
            <a:extLst>
              <a:ext uri="{FF2B5EF4-FFF2-40B4-BE49-F238E27FC236}">
                <a16:creationId xmlns:a16="http://schemas.microsoft.com/office/drawing/2014/main" id="{F0C668A0-EF35-50E9-B778-C980532EF327}"/>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E0F640ED-35E4-E983-AF54-785A059F7BD0}"/>
              </a:ext>
            </a:extLst>
          </p:cNvPr>
          <p:cNvSpPr>
            <a:spLocks noGrp="1"/>
          </p:cNvSpPr>
          <p:nvPr>
            <p:ph type="ftr" sz="quarter" idx="11"/>
          </p:nvPr>
        </p:nvSpPr>
        <p:spPr/>
        <p:txBody>
          <a:bodyPr/>
          <a:lstStyle/>
          <a:p>
            <a:r>
              <a:rPr lang="en-US"/>
              <a:t>4th Int'l Conf on the Ethics of Information &amp; Knowledge Organization</a:t>
            </a:r>
            <a:endParaRPr lang="de-DE" dirty="0"/>
          </a:p>
        </p:txBody>
      </p:sp>
      <p:sp>
        <p:nvSpPr>
          <p:cNvPr id="6" name="Espace réservé du numéro de diapositive 5">
            <a:extLst>
              <a:ext uri="{FF2B5EF4-FFF2-40B4-BE49-F238E27FC236}">
                <a16:creationId xmlns:a16="http://schemas.microsoft.com/office/drawing/2014/main" id="{1B5E2FE4-DEB0-CBF8-6F89-AACE2D22B266}"/>
              </a:ext>
            </a:extLst>
          </p:cNvPr>
          <p:cNvSpPr>
            <a:spLocks noGrp="1"/>
          </p:cNvSpPr>
          <p:nvPr>
            <p:ph type="sldNum" sz="quarter" idx="12"/>
          </p:nvPr>
        </p:nvSpPr>
        <p:spPr/>
        <p:txBody>
          <a:bodyPr/>
          <a:lstStyle/>
          <a:p>
            <a:fld id="{705B6001-F473-4B4D-B3E0-BC4A4CA4B1AD}" type="slidenum">
              <a:rPr lang="de-DE" smtClean="0"/>
              <a:t>25</a:t>
            </a:fld>
            <a:endParaRPr lang="de-DE"/>
          </a:p>
        </p:txBody>
      </p:sp>
    </p:spTree>
    <p:extLst>
      <p:ext uri="{BB962C8B-B14F-4D97-AF65-F5344CB8AC3E}">
        <p14:creationId xmlns:p14="http://schemas.microsoft.com/office/powerpoint/2010/main" val="2274626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DB660-EF18-BB80-AD2C-C71E6BB619B2}"/>
              </a:ext>
            </a:extLst>
          </p:cNvPr>
          <p:cNvSpPr>
            <a:spLocks noGrp="1"/>
          </p:cNvSpPr>
          <p:nvPr>
            <p:ph type="title"/>
          </p:nvPr>
        </p:nvSpPr>
        <p:spPr>
          <a:xfrm>
            <a:off x="831849" y="1709738"/>
            <a:ext cx="11127269" cy="2852737"/>
          </a:xfrm>
        </p:spPr>
        <p:txBody>
          <a:bodyPr/>
          <a:lstStyle/>
          <a:p>
            <a:r>
              <a:rPr lang="fr-FR" dirty="0"/>
              <a:t>(5) CRIS as an </a:t>
            </a:r>
            <a:r>
              <a:rPr lang="fr-FR" dirty="0" err="1"/>
              <a:t>ethical</a:t>
            </a:r>
            <a:r>
              <a:rPr lang="fr-FR" dirty="0"/>
              <a:t> infrastructure</a:t>
            </a:r>
          </a:p>
        </p:txBody>
      </p:sp>
      <p:sp>
        <p:nvSpPr>
          <p:cNvPr id="3" name="Espace réservé du texte 2">
            <a:extLst>
              <a:ext uri="{FF2B5EF4-FFF2-40B4-BE49-F238E27FC236}">
                <a16:creationId xmlns:a16="http://schemas.microsoft.com/office/drawing/2014/main" id="{2BC89C82-C8D9-8107-6916-0DEF30675D09}"/>
              </a:ext>
            </a:extLst>
          </p:cNvPr>
          <p:cNvSpPr>
            <a:spLocks noGrp="1"/>
          </p:cNvSpPr>
          <p:nvPr>
            <p:ph type="body" idx="1"/>
          </p:nvPr>
        </p:nvSpPr>
        <p:spPr/>
        <p:txBody>
          <a:bodyPr/>
          <a:lstStyle/>
          <a:p>
            <a:r>
              <a:rPr lang="fr-FR" dirty="0" err="1"/>
              <a:t>Being</a:t>
            </a:r>
            <a:r>
              <a:rPr lang="fr-FR" dirty="0"/>
              <a:t> </a:t>
            </a:r>
            <a:r>
              <a:rPr lang="fr-FR" dirty="0" err="1"/>
              <a:t>ethical</a:t>
            </a:r>
            <a:endParaRPr lang="fr-FR" dirty="0"/>
          </a:p>
        </p:txBody>
      </p:sp>
      <p:sp>
        <p:nvSpPr>
          <p:cNvPr id="4" name="Espace réservé de la date 3">
            <a:extLst>
              <a:ext uri="{FF2B5EF4-FFF2-40B4-BE49-F238E27FC236}">
                <a16:creationId xmlns:a16="http://schemas.microsoft.com/office/drawing/2014/main" id="{52760C9B-0B35-07CB-C5F4-F3A685882EC3}"/>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F0AB417D-5B64-F305-0F45-BE66BFEEAC75}"/>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6" name="Espace réservé du numéro de diapositive 5">
            <a:extLst>
              <a:ext uri="{FF2B5EF4-FFF2-40B4-BE49-F238E27FC236}">
                <a16:creationId xmlns:a16="http://schemas.microsoft.com/office/drawing/2014/main" id="{5ADB5429-6226-E73D-1CD7-D5F924F49902}"/>
              </a:ext>
            </a:extLst>
          </p:cNvPr>
          <p:cNvSpPr>
            <a:spLocks noGrp="1"/>
          </p:cNvSpPr>
          <p:nvPr>
            <p:ph type="sldNum" sz="quarter" idx="12"/>
          </p:nvPr>
        </p:nvSpPr>
        <p:spPr/>
        <p:txBody>
          <a:bodyPr/>
          <a:lstStyle/>
          <a:p>
            <a:fld id="{705B6001-F473-4B4D-B3E0-BC4A4CA4B1AD}" type="slidenum">
              <a:rPr lang="de-DE" smtClean="0"/>
              <a:t>26</a:t>
            </a:fld>
            <a:endParaRPr lang="de-DE"/>
          </a:p>
        </p:txBody>
      </p:sp>
    </p:spTree>
    <p:extLst>
      <p:ext uri="{BB962C8B-B14F-4D97-AF65-F5344CB8AC3E}">
        <p14:creationId xmlns:p14="http://schemas.microsoft.com/office/powerpoint/2010/main" val="2505652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7682A3-CEB1-2BF1-83B2-77C465D8DC35}"/>
              </a:ext>
            </a:extLst>
          </p:cNvPr>
          <p:cNvSpPr>
            <a:spLocks noGrp="1"/>
          </p:cNvSpPr>
          <p:nvPr>
            <p:ph type="title"/>
          </p:nvPr>
        </p:nvSpPr>
        <p:spPr/>
        <p:txBody>
          <a:bodyPr/>
          <a:lstStyle/>
          <a:p>
            <a:r>
              <a:rPr lang="fr-FR" dirty="0"/>
              <a:t>Survey </a:t>
            </a:r>
            <a:r>
              <a:rPr lang="fr-FR" dirty="0" err="1"/>
              <a:t>results</a:t>
            </a:r>
            <a:endParaRPr lang="fr-FR" dirty="0"/>
          </a:p>
        </p:txBody>
      </p:sp>
      <p:sp>
        <p:nvSpPr>
          <p:cNvPr id="3" name="Espace réservé du contenu 2">
            <a:extLst>
              <a:ext uri="{FF2B5EF4-FFF2-40B4-BE49-F238E27FC236}">
                <a16:creationId xmlns:a16="http://schemas.microsoft.com/office/drawing/2014/main" id="{39D98B17-5A0D-83D1-9614-933AEA847D59}"/>
              </a:ext>
            </a:extLst>
          </p:cNvPr>
          <p:cNvSpPr>
            <a:spLocks noGrp="1"/>
          </p:cNvSpPr>
          <p:nvPr>
            <p:ph idx="1"/>
          </p:nvPr>
        </p:nvSpPr>
        <p:spPr>
          <a:xfrm>
            <a:off x="838200" y="1825625"/>
            <a:ext cx="10679130" cy="4351338"/>
          </a:xfrm>
        </p:spPr>
        <p:txBody>
          <a:bodyPr>
            <a:normAutofit/>
          </a:bodyPr>
          <a:lstStyle/>
          <a:p>
            <a:r>
              <a:rPr lang="en-US" dirty="0"/>
              <a:t>The disparity between ethics committees and CRIS remains significant.</a:t>
            </a:r>
          </a:p>
          <a:p>
            <a:r>
              <a:rPr lang="en-US" dirty="0"/>
              <a:t>The debate regarding ethics, transparency, integrity, and the advancement of research evaluation has not fully caught up with the ongoing discussion about enhancing research information management systems.</a:t>
            </a:r>
          </a:p>
          <a:p>
            <a:r>
              <a:rPr lang="en-US" dirty="0"/>
              <a:t>Members of ethics committees appear to be convinced of the value of CRIS in their work, indicating a strong possibility of acceptance for these systems in this community.</a:t>
            </a:r>
          </a:p>
          <a:p>
            <a:endParaRPr lang="fr-FR" dirty="0"/>
          </a:p>
        </p:txBody>
      </p:sp>
      <p:sp>
        <p:nvSpPr>
          <p:cNvPr id="4" name="Espace réservé de la date 3">
            <a:extLst>
              <a:ext uri="{FF2B5EF4-FFF2-40B4-BE49-F238E27FC236}">
                <a16:creationId xmlns:a16="http://schemas.microsoft.com/office/drawing/2014/main" id="{A122B4D6-4DC0-2562-C9B8-1C5ACD2D079C}"/>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A7D6AB25-0A24-72AC-C706-7DBE371F1A38}"/>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6" name="Espace réservé du numéro de diapositive 5">
            <a:extLst>
              <a:ext uri="{FF2B5EF4-FFF2-40B4-BE49-F238E27FC236}">
                <a16:creationId xmlns:a16="http://schemas.microsoft.com/office/drawing/2014/main" id="{C9ADDCCB-9475-66B3-C35D-0E36B47118EE}"/>
              </a:ext>
            </a:extLst>
          </p:cNvPr>
          <p:cNvSpPr>
            <a:spLocks noGrp="1"/>
          </p:cNvSpPr>
          <p:nvPr>
            <p:ph type="sldNum" sz="quarter" idx="12"/>
          </p:nvPr>
        </p:nvSpPr>
        <p:spPr/>
        <p:txBody>
          <a:bodyPr/>
          <a:lstStyle/>
          <a:p>
            <a:fld id="{705B6001-F473-4B4D-B3E0-BC4A4CA4B1AD}" type="slidenum">
              <a:rPr lang="de-DE" smtClean="0"/>
              <a:t>27</a:t>
            </a:fld>
            <a:endParaRPr lang="de-DE"/>
          </a:p>
        </p:txBody>
      </p:sp>
    </p:spTree>
    <p:extLst>
      <p:ext uri="{BB962C8B-B14F-4D97-AF65-F5344CB8AC3E}">
        <p14:creationId xmlns:p14="http://schemas.microsoft.com/office/powerpoint/2010/main" val="1619575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DFD0D3-4F6F-9BDF-0975-15A2E9D1B69C}"/>
              </a:ext>
            </a:extLst>
          </p:cNvPr>
          <p:cNvSpPr>
            <a:spLocks noGrp="1"/>
          </p:cNvSpPr>
          <p:nvPr>
            <p:ph type="title"/>
          </p:nvPr>
        </p:nvSpPr>
        <p:spPr/>
        <p:txBody>
          <a:bodyPr/>
          <a:lstStyle/>
          <a:p>
            <a:r>
              <a:rPr lang="fr-FR" dirty="0" err="1"/>
              <a:t>Towards</a:t>
            </a:r>
            <a:r>
              <a:rPr lang="fr-FR" dirty="0"/>
              <a:t> </a:t>
            </a:r>
            <a:r>
              <a:rPr lang="fr-FR" dirty="0" err="1"/>
              <a:t>ethical</a:t>
            </a:r>
            <a:r>
              <a:rPr lang="fr-FR" dirty="0"/>
              <a:t> CRIS – a </a:t>
            </a:r>
            <a:r>
              <a:rPr lang="fr-FR" dirty="0" err="1"/>
              <a:t>proposal</a:t>
            </a:r>
            <a:r>
              <a:rPr lang="fr-FR" dirty="0"/>
              <a:t>*</a:t>
            </a:r>
          </a:p>
        </p:txBody>
      </p:sp>
      <p:sp>
        <p:nvSpPr>
          <p:cNvPr id="3" name="Espace réservé du contenu 2">
            <a:extLst>
              <a:ext uri="{FF2B5EF4-FFF2-40B4-BE49-F238E27FC236}">
                <a16:creationId xmlns:a16="http://schemas.microsoft.com/office/drawing/2014/main" id="{88A83375-D640-9934-9D79-5A1D9D80884A}"/>
              </a:ext>
            </a:extLst>
          </p:cNvPr>
          <p:cNvSpPr>
            <a:spLocks noGrp="1"/>
          </p:cNvSpPr>
          <p:nvPr>
            <p:ph idx="1"/>
          </p:nvPr>
        </p:nvSpPr>
        <p:spPr/>
        <p:txBody>
          <a:bodyPr/>
          <a:lstStyle/>
          <a:p>
            <a:pPr marL="0" indent="0">
              <a:buNone/>
            </a:pPr>
            <a:r>
              <a:rPr lang="en-US" dirty="0"/>
              <a:t>A CRIS should be considered as ethical if and insofar it is </a:t>
            </a:r>
          </a:p>
          <a:p>
            <a:r>
              <a:rPr lang="en-US" dirty="0"/>
              <a:t>beneficial to, and respectful of, people and the environment; </a:t>
            </a:r>
          </a:p>
          <a:p>
            <a:r>
              <a:rPr lang="en-US" dirty="0"/>
              <a:t>robust and secure; </a:t>
            </a:r>
          </a:p>
          <a:p>
            <a:r>
              <a:rPr lang="en-US" dirty="0"/>
              <a:t>respectful of human values; </a:t>
            </a:r>
          </a:p>
          <a:p>
            <a:r>
              <a:rPr lang="en-US" dirty="0"/>
              <a:t>fair; and </a:t>
            </a:r>
          </a:p>
          <a:p>
            <a:r>
              <a:rPr lang="en-US" dirty="0"/>
              <a:t>explainable, accountable and understandable.</a:t>
            </a:r>
          </a:p>
          <a:p>
            <a:endParaRPr lang="fr-FR" dirty="0"/>
          </a:p>
        </p:txBody>
      </p:sp>
      <p:sp>
        <p:nvSpPr>
          <p:cNvPr id="4" name="Espace réservé de la date 3">
            <a:extLst>
              <a:ext uri="{FF2B5EF4-FFF2-40B4-BE49-F238E27FC236}">
                <a16:creationId xmlns:a16="http://schemas.microsoft.com/office/drawing/2014/main" id="{9D2F73B5-5451-FB67-6F9A-D4FF1DF081F7}"/>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0073505C-F33A-DE2E-CE2E-EA117C102367}"/>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6" name="Espace réservé du numéro de diapositive 5">
            <a:extLst>
              <a:ext uri="{FF2B5EF4-FFF2-40B4-BE49-F238E27FC236}">
                <a16:creationId xmlns:a16="http://schemas.microsoft.com/office/drawing/2014/main" id="{FBEF8CF9-8454-3F76-8CA5-236BC26E5B3F}"/>
              </a:ext>
            </a:extLst>
          </p:cNvPr>
          <p:cNvSpPr>
            <a:spLocks noGrp="1"/>
          </p:cNvSpPr>
          <p:nvPr>
            <p:ph type="sldNum" sz="quarter" idx="12"/>
          </p:nvPr>
        </p:nvSpPr>
        <p:spPr/>
        <p:txBody>
          <a:bodyPr/>
          <a:lstStyle/>
          <a:p>
            <a:fld id="{705B6001-F473-4B4D-B3E0-BC4A4CA4B1AD}" type="slidenum">
              <a:rPr lang="de-DE" smtClean="0"/>
              <a:t>28</a:t>
            </a:fld>
            <a:endParaRPr lang="de-DE"/>
          </a:p>
        </p:txBody>
      </p:sp>
      <p:sp>
        <p:nvSpPr>
          <p:cNvPr id="8" name="ZoneTexte 7">
            <a:extLst>
              <a:ext uri="{FF2B5EF4-FFF2-40B4-BE49-F238E27FC236}">
                <a16:creationId xmlns:a16="http://schemas.microsoft.com/office/drawing/2014/main" id="{8AB74DB0-F615-25B4-F3D2-0B19545D6C24}"/>
              </a:ext>
            </a:extLst>
          </p:cNvPr>
          <p:cNvSpPr txBox="1"/>
          <p:nvPr/>
        </p:nvSpPr>
        <p:spPr>
          <a:xfrm>
            <a:off x="552964" y="5665893"/>
            <a:ext cx="10897629" cy="1022139"/>
          </a:xfrm>
          <a:prstGeom prst="rect">
            <a:avLst/>
          </a:prstGeom>
          <a:solidFill>
            <a:schemeClr val="bg1"/>
          </a:solidFill>
          <a:ln>
            <a:solidFill>
              <a:schemeClr val="tx1"/>
            </a:solidFill>
          </a:ln>
        </p:spPr>
        <p:txBody>
          <a:bodyPr wrap="square">
            <a:spAutoFit/>
          </a:bodyPr>
          <a:lstStyle/>
          <a:p>
            <a:pPr marL="304800">
              <a:lnSpc>
                <a:spcPct val="115000"/>
              </a:lnSpc>
              <a:spcBef>
                <a:spcPts val="1000"/>
              </a:spcBef>
              <a:spcAft>
                <a:spcPts val="0"/>
              </a:spcAft>
            </a:pPr>
            <a:r>
              <a:rPr lang="en-US" sz="1800" dirty="0">
                <a:effectLst/>
                <a:latin typeface="Times New Roman" panose="02020603050405020304" pitchFamily="18" charset="0"/>
                <a:ea typeface="Times New Roman" panose="02020603050405020304" pitchFamily="18" charset="0"/>
              </a:rPr>
              <a:t>* Based on Morley, J. et al. (2020). From What to How: An Initial Review of Publicly Available AI Ethics Tools, Methods and Research to Translate Principles into Practices. </a:t>
            </a:r>
            <a:r>
              <a:rPr lang="en-US" sz="1800" i="1" dirty="0">
                <a:effectLst/>
                <a:latin typeface="Times New Roman" panose="02020603050405020304" pitchFamily="18" charset="0"/>
                <a:ea typeface="Times New Roman" panose="02020603050405020304" pitchFamily="18" charset="0"/>
              </a:rPr>
              <a:t>Science and Engineering Ethics</a:t>
            </a:r>
            <a:r>
              <a:rPr lang="en-US" sz="1800" dirty="0">
                <a:effectLst/>
                <a:latin typeface="Times New Roman" panose="02020603050405020304" pitchFamily="18" charset="0"/>
                <a:ea typeface="Times New Roman" panose="02020603050405020304" pitchFamily="18" charset="0"/>
              </a:rPr>
              <a:t>, 26(4), 2141–2168. </a:t>
            </a:r>
            <a:r>
              <a:rPr lang="en-US" sz="1800" dirty="0">
                <a:solidFill>
                  <a:srgbClr val="1155CC"/>
                </a:solidFill>
                <a:effectLst/>
                <a:latin typeface="Times New Roman" panose="02020603050405020304" pitchFamily="18" charset="0"/>
                <a:ea typeface="Times New Roman" panose="02020603050405020304" pitchFamily="18" charset="0"/>
                <a:hlinkClick r:id="rId2"/>
              </a:rPr>
              <a:t>https://doi.org/10.1007/s11948-019-00165-5</a:t>
            </a:r>
            <a:endParaRPr lang="fr-FR" sz="1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524473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6EEBAE-9CE6-4B10-4F71-0D405385002C}"/>
              </a:ext>
            </a:extLst>
          </p:cNvPr>
          <p:cNvSpPr>
            <a:spLocks noGrp="1"/>
          </p:cNvSpPr>
          <p:nvPr>
            <p:ph type="title"/>
          </p:nvPr>
        </p:nvSpPr>
        <p:spPr/>
        <p:txBody>
          <a:bodyPr/>
          <a:lstStyle/>
          <a:p>
            <a:r>
              <a:rPr lang="fr-FR" dirty="0" err="1"/>
              <a:t>What</a:t>
            </a:r>
            <a:r>
              <a:rPr lang="fr-FR" dirty="0"/>
              <a:t> </a:t>
            </a:r>
            <a:r>
              <a:rPr lang="fr-FR" dirty="0" err="1"/>
              <a:t>does</a:t>
            </a:r>
            <a:r>
              <a:rPr lang="fr-FR" dirty="0"/>
              <a:t> </a:t>
            </a:r>
            <a:r>
              <a:rPr lang="fr-FR" dirty="0" err="1"/>
              <a:t>this</a:t>
            </a:r>
            <a:r>
              <a:rPr lang="fr-FR" dirty="0"/>
              <a:t> </a:t>
            </a:r>
            <a:r>
              <a:rPr lang="fr-FR" dirty="0" err="1"/>
              <a:t>mean</a:t>
            </a:r>
            <a:r>
              <a:rPr lang="fr-FR" dirty="0"/>
              <a:t>?</a:t>
            </a:r>
          </a:p>
        </p:txBody>
      </p:sp>
      <p:sp>
        <p:nvSpPr>
          <p:cNvPr id="3" name="Espace réservé du contenu 2">
            <a:extLst>
              <a:ext uri="{FF2B5EF4-FFF2-40B4-BE49-F238E27FC236}">
                <a16:creationId xmlns:a16="http://schemas.microsoft.com/office/drawing/2014/main" id="{E6F86E1D-929A-23FF-18F4-639049FDD797}"/>
              </a:ext>
            </a:extLst>
          </p:cNvPr>
          <p:cNvSpPr>
            <a:spLocks noGrp="1"/>
          </p:cNvSpPr>
          <p:nvPr>
            <p:ph idx="1"/>
          </p:nvPr>
        </p:nvSpPr>
        <p:spPr/>
        <p:txBody>
          <a:bodyPr>
            <a:normAutofit/>
          </a:bodyPr>
          <a:lstStyle/>
          <a:p>
            <a:r>
              <a:rPr lang="en-US" dirty="0"/>
              <a:t>From an ethical point of view, a CRIS is not morally good in itself. </a:t>
            </a:r>
          </a:p>
          <a:p>
            <a:r>
              <a:rPr lang="en-US" dirty="0"/>
              <a:t>Based on our survey data and on other studies on ethics of information systems, the implementation and management of CRIS should pay attention to five points:</a:t>
            </a:r>
          </a:p>
          <a:p>
            <a:pPr lvl="1"/>
            <a:r>
              <a:rPr lang="en-US" dirty="0"/>
              <a:t>A careful and consensual (acceptable) choice of indicators;</a:t>
            </a:r>
          </a:p>
          <a:p>
            <a:pPr lvl="1"/>
            <a:r>
              <a:rPr lang="en-US" dirty="0"/>
              <a:t>The selection of reliable sources of information;</a:t>
            </a:r>
          </a:p>
          <a:p>
            <a:pPr lvl="1"/>
            <a:r>
              <a:rPr lang="en-US" dirty="0"/>
              <a:t>Compliance with the legal framework (RGPD), with secure and, if possible, anonymized processing;</a:t>
            </a:r>
          </a:p>
          <a:p>
            <a:pPr lvl="1"/>
            <a:r>
              <a:rPr lang="en-US" dirty="0"/>
              <a:t>Strict control of access to this data;</a:t>
            </a:r>
          </a:p>
          <a:p>
            <a:pPr lvl="1"/>
            <a:r>
              <a:rPr lang="en-US" dirty="0"/>
              <a:t>Strictly supervised use.</a:t>
            </a:r>
          </a:p>
          <a:p>
            <a:endParaRPr lang="fr-FR" dirty="0"/>
          </a:p>
        </p:txBody>
      </p:sp>
      <p:sp>
        <p:nvSpPr>
          <p:cNvPr id="4" name="Espace réservé de la date 3">
            <a:extLst>
              <a:ext uri="{FF2B5EF4-FFF2-40B4-BE49-F238E27FC236}">
                <a16:creationId xmlns:a16="http://schemas.microsoft.com/office/drawing/2014/main" id="{97CCE699-3D13-905A-AE75-6CA4A53A9A38}"/>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85D101C1-01FC-BED4-AC95-6AC3DA9FD278}"/>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6" name="Espace réservé du numéro de diapositive 5">
            <a:extLst>
              <a:ext uri="{FF2B5EF4-FFF2-40B4-BE49-F238E27FC236}">
                <a16:creationId xmlns:a16="http://schemas.microsoft.com/office/drawing/2014/main" id="{C3F30E69-2A82-6863-EA1C-599B7750EB57}"/>
              </a:ext>
            </a:extLst>
          </p:cNvPr>
          <p:cNvSpPr>
            <a:spLocks noGrp="1"/>
          </p:cNvSpPr>
          <p:nvPr>
            <p:ph type="sldNum" sz="quarter" idx="12"/>
          </p:nvPr>
        </p:nvSpPr>
        <p:spPr/>
        <p:txBody>
          <a:bodyPr/>
          <a:lstStyle/>
          <a:p>
            <a:fld id="{705B6001-F473-4B4D-B3E0-BC4A4CA4B1AD}" type="slidenum">
              <a:rPr lang="de-DE" smtClean="0"/>
              <a:t>29</a:t>
            </a:fld>
            <a:endParaRPr lang="de-DE"/>
          </a:p>
        </p:txBody>
      </p:sp>
    </p:spTree>
    <p:extLst>
      <p:ext uri="{BB962C8B-B14F-4D97-AF65-F5344CB8AC3E}">
        <p14:creationId xmlns:p14="http://schemas.microsoft.com/office/powerpoint/2010/main" val="1835840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C8F767-3E26-A4CA-115A-0FA927CDC0AB}"/>
              </a:ext>
            </a:extLst>
          </p:cNvPr>
          <p:cNvSpPr>
            <a:spLocks noGrp="1"/>
          </p:cNvSpPr>
          <p:nvPr>
            <p:ph type="title"/>
          </p:nvPr>
        </p:nvSpPr>
        <p:spPr/>
        <p:txBody>
          <a:bodyPr/>
          <a:lstStyle/>
          <a:p>
            <a:r>
              <a:rPr lang="fr-FR" dirty="0" err="1"/>
              <a:t>Research</a:t>
            </a:r>
            <a:r>
              <a:rPr lang="fr-FR" dirty="0"/>
              <a:t> information management</a:t>
            </a:r>
          </a:p>
        </p:txBody>
      </p:sp>
      <p:sp>
        <p:nvSpPr>
          <p:cNvPr id="3" name="Espace réservé du contenu 2">
            <a:extLst>
              <a:ext uri="{FF2B5EF4-FFF2-40B4-BE49-F238E27FC236}">
                <a16:creationId xmlns:a16="http://schemas.microsoft.com/office/drawing/2014/main" id="{C96D91DF-993C-6EE9-7BCB-FA389963DCDD}"/>
              </a:ext>
            </a:extLst>
          </p:cNvPr>
          <p:cNvSpPr>
            <a:spLocks noGrp="1"/>
          </p:cNvSpPr>
          <p:nvPr>
            <p:ph sz="half" idx="1"/>
          </p:nvPr>
        </p:nvSpPr>
        <p:spPr>
          <a:xfrm>
            <a:off x="838200" y="1825625"/>
            <a:ext cx="5257800" cy="4351338"/>
          </a:xfrm>
        </p:spPr>
        <p:txBody>
          <a:bodyPr>
            <a:normAutofit fontScale="92500" lnSpcReduction="10000"/>
          </a:bodyPr>
          <a:lstStyle/>
          <a:p>
            <a:r>
              <a:rPr lang="fr-FR" dirty="0" err="1"/>
              <a:t>Research</a:t>
            </a:r>
            <a:r>
              <a:rPr lang="fr-FR" dirty="0"/>
              <a:t> information = information about </a:t>
            </a:r>
            <a:r>
              <a:rPr lang="fr-FR" dirty="0" err="1"/>
              <a:t>research</a:t>
            </a:r>
            <a:endParaRPr lang="fr-FR" dirty="0"/>
          </a:p>
          <a:p>
            <a:r>
              <a:rPr lang="fr-FR" dirty="0"/>
              <a:t>Data, information and </a:t>
            </a:r>
            <a:r>
              <a:rPr lang="fr-FR" dirty="0" err="1"/>
              <a:t>knowledge</a:t>
            </a:r>
            <a:r>
              <a:rPr lang="fr-FR" dirty="0"/>
              <a:t> about </a:t>
            </a:r>
            <a:r>
              <a:rPr lang="fr-FR" dirty="0" err="1"/>
              <a:t>organizations</a:t>
            </a:r>
            <a:r>
              <a:rPr lang="fr-FR" dirty="0"/>
              <a:t>, </a:t>
            </a:r>
            <a:r>
              <a:rPr lang="fr-FR" dirty="0" err="1"/>
              <a:t>persons</a:t>
            </a:r>
            <a:r>
              <a:rPr lang="fr-FR" dirty="0"/>
              <a:t>, performance, </a:t>
            </a:r>
            <a:r>
              <a:rPr lang="fr-FR" dirty="0" err="1"/>
              <a:t>facilities</a:t>
            </a:r>
            <a:r>
              <a:rPr lang="fr-FR" dirty="0"/>
              <a:t> etc.</a:t>
            </a:r>
          </a:p>
          <a:p>
            <a:pPr lvl="1"/>
            <a:r>
              <a:rPr lang="en-US" dirty="0"/>
              <a:t>Projects, activities, outcomes, structures, individuals, infrastructures, equipment, facilities, and more</a:t>
            </a:r>
            <a:endParaRPr lang="fr-FR" dirty="0"/>
          </a:p>
          <a:p>
            <a:r>
              <a:rPr lang="fr-FR" dirty="0" err="1"/>
              <a:t>Assessment</a:t>
            </a:r>
            <a:r>
              <a:rPr lang="fr-FR" dirty="0"/>
              <a:t>, monitoring</a:t>
            </a:r>
          </a:p>
          <a:p>
            <a:pPr lvl="1"/>
            <a:r>
              <a:rPr lang="fr-FR" dirty="0"/>
              <a:t>Key performance </a:t>
            </a:r>
            <a:r>
              <a:rPr lang="fr-FR" dirty="0" err="1"/>
              <a:t>indicators</a:t>
            </a:r>
            <a:endParaRPr lang="fr-FR" dirty="0"/>
          </a:p>
          <a:p>
            <a:pPr lvl="1"/>
            <a:r>
              <a:rPr lang="fr-FR" dirty="0" err="1"/>
              <a:t>Knowledge</a:t>
            </a:r>
            <a:r>
              <a:rPr lang="fr-FR" dirty="0"/>
              <a:t> </a:t>
            </a:r>
            <a:r>
              <a:rPr lang="fr-FR" dirty="0" err="1"/>
              <a:t>organization</a:t>
            </a:r>
            <a:endParaRPr lang="fr-FR" dirty="0"/>
          </a:p>
          <a:p>
            <a:pPr lvl="1"/>
            <a:r>
              <a:rPr lang="fr-FR" dirty="0" err="1"/>
              <a:t>Decision</a:t>
            </a:r>
            <a:r>
              <a:rPr lang="fr-FR" dirty="0"/>
              <a:t> </a:t>
            </a:r>
            <a:r>
              <a:rPr lang="fr-FR" dirty="0" err="1"/>
              <a:t>making</a:t>
            </a:r>
            <a:endParaRPr lang="fr-FR" dirty="0"/>
          </a:p>
        </p:txBody>
      </p:sp>
      <p:sp>
        <p:nvSpPr>
          <p:cNvPr id="5" name="Espace réservé de la date 4">
            <a:extLst>
              <a:ext uri="{FF2B5EF4-FFF2-40B4-BE49-F238E27FC236}">
                <a16:creationId xmlns:a16="http://schemas.microsoft.com/office/drawing/2014/main" id="{60380CE3-8E45-F6DA-6869-064AE6DCE229}"/>
              </a:ext>
            </a:extLst>
          </p:cNvPr>
          <p:cNvSpPr>
            <a:spLocks noGrp="1"/>
          </p:cNvSpPr>
          <p:nvPr>
            <p:ph type="dt" sz="half" idx="10"/>
          </p:nvPr>
        </p:nvSpPr>
        <p:spPr/>
        <p:txBody>
          <a:bodyPr/>
          <a:lstStyle/>
          <a:p>
            <a:r>
              <a:rPr lang="fr-FR"/>
              <a:t>June 9, 2023</a:t>
            </a:r>
            <a:endParaRPr lang="de-DE"/>
          </a:p>
        </p:txBody>
      </p:sp>
      <p:sp>
        <p:nvSpPr>
          <p:cNvPr id="6" name="Espace réservé du pied de page 5">
            <a:extLst>
              <a:ext uri="{FF2B5EF4-FFF2-40B4-BE49-F238E27FC236}">
                <a16:creationId xmlns:a16="http://schemas.microsoft.com/office/drawing/2014/main" id="{72736713-1329-6555-FE0D-F38D2E8683AA}"/>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7" name="Espace réservé du numéro de diapositive 6">
            <a:extLst>
              <a:ext uri="{FF2B5EF4-FFF2-40B4-BE49-F238E27FC236}">
                <a16:creationId xmlns:a16="http://schemas.microsoft.com/office/drawing/2014/main" id="{AC3FB937-831F-7B4A-B72B-321D3F48F6AD}"/>
              </a:ext>
            </a:extLst>
          </p:cNvPr>
          <p:cNvSpPr>
            <a:spLocks noGrp="1"/>
          </p:cNvSpPr>
          <p:nvPr>
            <p:ph type="sldNum" sz="quarter" idx="12"/>
          </p:nvPr>
        </p:nvSpPr>
        <p:spPr/>
        <p:txBody>
          <a:bodyPr/>
          <a:lstStyle/>
          <a:p>
            <a:fld id="{705B6001-F473-4B4D-B3E0-BC4A4CA4B1AD}" type="slidenum">
              <a:rPr lang="de-DE" smtClean="0"/>
              <a:t>3</a:t>
            </a:fld>
            <a:endParaRPr lang="de-DE"/>
          </a:p>
        </p:txBody>
      </p:sp>
      <p:pic>
        <p:nvPicPr>
          <p:cNvPr id="2050" name="Picture 2" descr="Image illustrative de l’article Paris-Saclay">
            <a:hlinkClick r:id="rId2"/>
            <a:extLst>
              <a:ext uri="{FF2B5EF4-FFF2-40B4-BE49-F238E27FC236}">
                <a16:creationId xmlns:a16="http://schemas.microsoft.com/office/drawing/2014/main" id="{4128E0E6-E832-B5A7-7F84-5D732C46737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39328" y="2273251"/>
            <a:ext cx="5181600" cy="34560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102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FCA413-7737-3AD4-BB75-4E34B6E20E39}"/>
              </a:ext>
            </a:extLst>
          </p:cNvPr>
          <p:cNvSpPr>
            <a:spLocks noGrp="1"/>
          </p:cNvSpPr>
          <p:nvPr>
            <p:ph type="title"/>
          </p:nvPr>
        </p:nvSpPr>
        <p:spPr/>
        <p:txBody>
          <a:bodyPr/>
          <a:lstStyle/>
          <a:p>
            <a:r>
              <a:rPr lang="fr-FR" dirty="0"/>
              <a:t>(6) Perspectives</a:t>
            </a:r>
          </a:p>
        </p:txBody>
      </p:sp>
      <p:sp>
        <p:nvSpPr>
          <p:cNvPr id="3" name="Espace réservé du texte 2">
            <a:extLst>
              <a:ext uri="{FF2B5EF4-FFF2-40B4-BE49-F238E27FC236}">
                <a16:creationId xmlns:a16="http://schemas.microsoft.com/office/drawing/2014/main" id="{9926652A-C527-731D-8B8B-F6B1D8C32CD4}"/>
              </a:ext>
            </a:extLst>
          </p:cNvPr>
          <p:cNvSpPr>
            <a:spLocks noGrp="1"/>
          </p:cNvSpPr>
          <p:nvPr>
            <p:ph type="body" idx="1"/>
          </p:nvPr>
        </p:nvSpPr>
        <p:spPr/>
        <p:txBody>
          <a:bodyPr/>
          <a:lstStyle/>
          <a:p>
            <a:r>
              <a:rPr lang="fr-FR" dirty="0" err="1"/>
              <a:t>ERaCRIS</a:t>
            </a:r>
            <a:r>
              <a:rPr lang="fr-FR" dirty="0"/>
              <a:t> </a:t>
            </a:r>
            <a:r>
              <a:rPr lang="fr-FR" dirty="0" err="1"/>
              <a:t>proposal</a:t>
            </a:r>
            <a:r>
              <a:rPr lang="fr-FR" dirty="0"/>
              <a:t> (ANR DFG FRAL 2023)</a:t>
            </a:r>
          </a:p>
        </p:txBody>
      </p:sp>
      <p:sp>
        <p:nvSpPr>
          <p:cNvPr id="4" name="Espace réservé de la date 3">
            <a:extLst>
              <a:ext uri="{FF2B5EF4-FFF2-40B4-BE49-F238E27FC236}">
                <a16:creationId xmlns:a16="http://schemas.microsoft.com/office/drawing/2014/main" id="{993CBD54-B028-4850-1955-B7FA9ECC8C96}"/>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0052B32E-21CE-DC32-6A0A-FBE88D043B3F}"/>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6" name="Espace réservé du numéro de diapositive 5">
            <a:extLst>
              <a:ext uri="{FF2B5EF4-FFF2-40B4-BE49-F238E27FC236}">
                <a16:creationId xmlns:a16="http://schemas.microsoft.com/office/drawing/2014/main" id="{EB552DE3-5659-E98A-7FB1-41581C66981A}"/>
              </a:ext>
            </a:extLst>
          </p:cNvPr>
          <p:cNvSpPr>
            <a:spLocks noGrp="1"/>
          </p:cNvSpPr>
          <p:nvPr>
            <p:ph type="sldNum" sz="quarter" idx="12"/>
          </p:nvPr>
        </p:nvSpPr>
        <p:spPr/>
        <p:txBody>
          <a:bodyPr/>
          <a:lstStyle/>
          <a:p>
            <a:fld id="{705B6001-F473-4B4D-B3E0-BC4A4CA4B1AD}" type="slidenum">
              <a:rPr lang="de-DE" smtClean="0"/>
              <a:t>30</a:t>
            </a:fld>
            <a:endParaRPr lang="de-DE"/>
          </a:p>
        </p:txBody>
      </p:sp>
    </p:spTree>
    <p:extLst>
      <p:ext uri="{BB962C8B-B14F-4D97-AF65-F5344CB8AC3E}">
        <p14:creationId xmlns:p14="http://schemas.microsoft.com/office/powerpoint/2010/main" val="1801518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040C10-5652-42AD-F1BF-4A6BF72C3EE4}"/>
              </a:ext>
            </a:extLst>
          </p:cNvPr>
          <p:cNvSpPr>
            <a:spLocks noGrp="1"/>
          </p:cNvSpPr>
          <p:nvPr>
            <p:ph type="title"/>
          </p:nvPr>
        </p:nvSpPr>
        <p:spPr/>
        <p:txBody>
          <a:bodyPr/>
          <a:lstStyle/>
          <a:p>
            <a:r>
              <a:rPr lang="fr-FR" dirty="0"/>
              <a:t>A new </a:t>
            </a:r>
            <a:r>
              <a:rPr lang="fr-FR" dirty="0" err="1"/>
              <a:t>proposal</a:t>
            </a:r>
            <a:endParaRPr lang="fr-FR" dirty="0"/>
          </a:p>
        </p:txBody>
      </p:sp>
      <p:sp>
        <p:nvSpPr>
          <p:cNvPr id="3" name="Espace réservé du contenu 2">
            <a:extLst>
              <a:ext uri="{FF2B5EF4-FFF2-40B4-BE49-F238E27FC236}">
                <a16:creationId xmlns:a16="http://schemas.microsoft.com/office/drawing/2014/main" id="{355DAC64-21FD-2DDE-A628-8FD0F8D1A64F}"/>
              </a:ext>
            </a:extLst>
          </p:cNvPr>
          <p:cNvSpPr>
            <a:spLocks noGrp="1"/>
          </p:cNvSpPr>
          <p:nvPr>
            <p:ph sz="half" idx="1"/>
          </p:nvPr>
        </p:nvSpPr>
        <p:spPr/>
        <p:txBody>
          <a:bodyPr>
            <a:normAutofit fontScale="85000" lnSpcReduction="20000"/>
          </a:bodyPr>
          <a:lstStyle/>
          <a:p>
            <a:r>
              <a:rPr lang="fr-FR" dirty="0"/>
              <a:t>A Franco-German </a:t>
            </a:r>
            <a:r>
              <a:rPr lang="fr-FR" dirty="0" err="1"/>
              <a:t>cooperation</a:t>
            </a:r>
            <a:endParaRPr lang="fr-FR" dirty="0"/>
          </a:p>
          <a:p>
            <a:pPr lvl="1"/>
            <a:r>
              <a:rPr lang="fr-FR" dirty="0"/>
              <a:t>ANR and DFG call in SS&amp;H</a:t>
            </a:r>
          </a:p>
          <a:p>
            <a:r>
              <a:rPr lang="fr-FR" dirty="0" err="1"/>
              <a:t>Ten</a:t>
            </a:r>
            <a:r>
              <a:rPr lang="fr-FR" dirty="0"/>
              <a:t> </a:t>
            </a:r>
            <a:r>
              <a:rPr lang="fr-FR" dirty="0" err="1"/>
              <a:t>Higher</a:t>
            </a:r>
            <a:r>
              <a:rPr lang="fr-FR" dirty="0"/>
              <a:t> Education and </a:t>
            </a:r>
            <a:r>
              <a:rPr lang="fr-FR" dirty="0" err="1"/>
              <a:t>research</a:t>
            </a:r>
            <a:r>
              <a:rPr lang="fr-FR" dirty="0"/>
              <a:t> </a:t>
            </a:r>
            <a:r>
              <a:rPr lang="fr-FR" dirty="0" err="1"/>
              <a:t>organizations</a:t>
            </a:r>
            <a:endParaRPr lang="fr-FR" dirty="0"/>
          </a:p>
          <a:p>
            <a:pPr lvl="1"/>
            <a:r>
              <a:rPr lang="fr-FR" dirty="0"/>
              <a:t>French leader: </a:t>
            </a:r>
            <a:r>
              <a:rPr lang="fr-FR" dirty="0" err="1"/>
              <a:t>University</a:t>
            </a:r>
            <a:r>
              <a:rPr lang="fr-FR" dirty="0"/>
              <a:t> of Lille</a:t>
            </a:r>
          </a:p>
          <a:p>
            <a:pPr lvl="1"/>
            <a:r>
              <a:rPr lang="fr-FR" dirty="0"/>
              <a:t>German leader: </a:t>
            </a:r>
            <a:r>
              <a:rPr lang="fr-FR" dirty="0" err="1"/>
              <a:t>Fernuniversität</a:t>
            </a:r>
            <a:r>
              <a:rPr lang="fr-FR" dirty="0"/>
              <a:t> Hagen</a:t>
            </a:r>
          </a:p>
          <a:p>
            <a:r>
              <a:rPr lang="fr-FR" dirty="0"/>
              <a:t>22 </a:t>
            </a:r>
            <a:r>
              <a:rPr lang="fr-FR" dirty="0" err="1"/>
              <a:t>scientists</a:t>
            </a:r>
            <a:endParaRPr lang="fr-FR" dirty="0"/>
          </a:p>
          <a:p>
            <a:r>
              <a:rPr lang="fr-FR" dirty="0"/>
              <a:t>2024-2026</a:t>
            </a:r>
          </a:p>
          <a:p>
            <a:r>
              <a:rPr lang="fr-FR" dirty="0" err="1"/>
              <a:t>Resources</a:t>
            </a:r>
            <a:r>
              <a:rPr lang="fr-FR" dirty="0"/>
              <a:t> </a:t>
            </a:r>
            <a:r>
              <a:rPr lang="fr-FR" dirty="0" err="1"/>
              <a:t>required</a:t>
            </a:r>
            <a:r>
              <a:rPr lang="fr-FR" dirty="0"/>
              <a:t>: € 1.6m</a:t>
            </a:r>
          </a:p>
          <a:p>
            <a:pPr lvl="1"/>
            <a:r>
              <a:rPr lang="fr-FR" dirty="0" err="1"/>
              <a:t>Including</a:t>
            </a:r>
            <a:r>
              <a:rPr lang="fr-FR" dirty="0"/>
              <a:t> </a:t>
            </a:r>
            <a:r>
              <a:rPr lang="fr-FR" dirty="0" err="1"/>
              <a:t>two</a:t>
            </a:r>
            <a:r>
              <a:rPr lang="fr-FR" dirty="0"/>
              <a:t> </a:t>
            </a:r>
            <a:r>
              <a:rPr lang="fr-FR" dirty="0" err="1"/>
              <a:t>PhDs</a:t>
            </a:r>
            <a:r>
              <a:rPr lang="fr-FR" dirty="0"/>
              <a:t>, </a:t>
            </a:r>
            <a:r>
              <a:rPr lang="fr-FR" dirty="0" err="1"/>
              <a:t>three</a:t>
            </a:r>
            <a:r>
              <a:rPr lang="fr-FR" dirty="0"/>
              <a:t> postdocs and </a:t>
            </a:r>
            <a:r>
              <a:rPr lang="fr-FR" dirty="0" err="1"/>
              <a:t>other</a:t>
            </a:r>
            <a:r>
              <a:rPr lang="fr-FR" dirty="0"/>
              <a:t> positions</a:t>
            </a:r>
          </a:p>
        </p:txBody>
      </p:sp>
      <p:sp>
        <p:nvSpPr>
          <p:cNvPr id="4" name="Espace réservé du contenu 3">
            <a:extLst>
              <a:ext uri="{FF2B5EF4-FFF2-40B4-BE49-F238E27FC236}">
                <a16:creationId xmlns:a16="http://schemas.microsoft.com/office/drawing/2014/main" id="{C01CC796-3037-B0C6-9A42-DE686239786B}"/>
              </a:ext>
            </a:extLst>
          </p:cNvPr>
          <p:cNvSpPr>
            <a:spLocks noGrp="1"/>
          </p:cNvSpPr>
          <p:nvPr>
            <p:ph sz="half" idx="2"/>
          </p:nvPr>
        </p:nvSpPr>
        <p:spPr/>
        <p:txBody>
          <a:bodyPr>
            <a:normAutofit fontScale="85000" lnSpcReduction="20000"/>
          </a:bodyPr>
          <a:lstStyle/>
          <a:p>
            <a:r>
              <a:rPr lang="en-US" dirty="0"/>
              <a:t>Connecting fundamental and applied research</a:t>
            </a:r>
          </a:p>
          <a:p>
            <a:pPr lvl="1"/>
            <a:r>
              <a:rPr lang="en-US" dirty="0"/>
              <a:t>Including CRIS providers (VIVO, 4science) and relevant networks (</a:t>
            </a:r>
            <a:r>
              <a:rPr lang="en-US" dirty="0" err="1"/>
              <a:t>euroCRIS</a:t>
            </a:r>
            <a:r>
              <a:rPr lang="en-US" dirty="0"/>
              <a:t>, DINI, SFSIC GER GENIC) and initiatives (</a:t>
            </a:r>
            <a:r>
              <a:rPr lang="en-US" dirty="0" err="1"/>
              <a:t>CoARA</a:t>
            </a:r>
            <a:r>
              <a:rPr lang="en-US" dirty="0"/>
              <a:t>, RDA, EOSC, </a:t>
            </a:r>
            <a:r>
              <a:rPr lang="en-US" dirty="0" err="1"/>
              <a:t>KFiD</a:t>
            </a:r>
            <a:r>
              <a:rPr lang="en-US" dirty="0"/>
              <a:t>…).</a:t>
            </a:r>
          </a:p>
          <a:p>
            <a:r>
              <a:rPr lang="en-US" dirty="0"/>
              <a:t>Fostering interdisciplinarity </a:t>
            </a:r>
          </a:p>
          <a:p>
            <a:pPr lvl="1"/>
            <a:r>
              <a:rPr lang="en-US" dirty="0"/>
              <a:t>Information sciences and digital humanities (information systems, knowledge organization, usage of data and systems…), computer sciences (databases, business systems), philosophy (digital ethics), economics (strategic dimensions of information infrastructures), and sociology (social practice, norms). </a:t>
            </a:r>
          </a:p>
          <a:p>
            <a:r>
              <a:rPr lang="en-US" dirty="0"/>
              <a:t>Promoting interculturality</a:t>
            </a:r>
            <a:endParaRPr lang="fr-FR" dirty="0"/>
          </a:p>
        </p:txBody>
      </p:sp>
      <p:sp>
        <p:nvSpPr>
          <p:cNvPr id="5" name="Espace réservé de la date 4">
            <a:extLst>
              <a:ext uri="{FF2B5EF4-FFF2-40B4-BE49-F238E27FC236}">
                <a16:creationId xmlns:a16="http://schemas.microsoft.com/office/drawing/2014/main" id="{C6CAB909-97E1-3FF8-4BFB-8983F481CCAE}"/>
              </a:ext>
            </a:extLst>
          </p:cNvPr>
          <p:cNvSpPr>
            <a:spLocks noGrp="1"/>
          </p:cNvSpPr>
          <p:nvPr>
            <p:ph type="dt" sz="half" idx="10"/>
          </p:nvPr>
        </p:nvSpPr>
        <p:spPr/>
        <p:txBody>
          <a:bodyPr/>
          <a:lstStyle/>
          <a:p>
            <a:r>
              <a:rPr lang="fr-FR"/>
              <a:t>June 9, 2023</a:t>
            </a:r>
            <a:endParaRPr lang="de-DE"/>
          </a:p>
        </p:txBody>
      </p:sp>
      <p:sp>
        <p:nvSpPr>
          <p:cNvPr id="6" name="Espace réservé du pied de page 5">
            <a:extLst>
              <a:ext uri="{FF2B5EF4-FFF2-40B4-BE49-F238E27FC236}">
                <a16:creationId xmlns:a16="http://schemas.microsoft.com/office/drawing/2014/main" id="{4BAB8BA5-97AE-5E74-4C10-97DBA7B4705A}"/>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7" name="Espace réservé du numéro de diapositive 6">
            <a:extLst>
              <a:ext uri="{FF2B5EF4-FFF2-40B4-BE49-F238E27FC236}">
                <a16:creationId xmlns:a16="http://schemas.microsoft.com/office/drawing/2014/main" id="{6A1D9F38-D2B5-8B75-B9D7-31666D484752}"/>
              </a:ext>
            </a:extLst>
          </p:cNvPr>
          <p:cNvSpPr>
            <a:spLocks noGrp="1"/>
          </p:cNvSpPr>
          <p:nvPr>
            <p:ph type="sldNum" sz="quarter" idx="12"/>
          </p:nvPr>
        </p:nvSpPr>
        <p:spPr/>
        <p:txBody>
          <a:bodyPr/>
          <a:lstStyle/>
          <a:p>
            <a:fld id="{705B6001-F473-4B4D-B3E0-BC4A4CA4B1AD}" type="slidenum">
              <a:rPr lang="de-DE" smtClean="0"/>
              <a:t>31</a:t>
            </a:fld>
            <a:endParaRPr lang="de-DE"/>
          </a:p>
        </p:txBody>
      </p:sp>
    </p:spTree>
    <p:extLst>
      <p:ext uri="{BB962C8B-B14F-4D97-AF65-F5344CB8AC3E}">
        <p14:creationId xmlns:p14="http://schemas.microsoft.com/office/powerpoint/2010/main" val="2179686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074E7D-61D8-FE5B-9FBA-E44EFFC49F01}"/>
              </a:ext>
            </a:extLst>
          </p:cNvPr>
          <p:cNvSpPr>
            <a:spLocks noGrp="1"/>
          </p:cNvSpPr>
          <p:nvPr>
            <p:ph type="title"/>
          </p:nvPr>
        </p:nvSpPr>
        <p:spPr/>
        <p:txBody>
          <a:bodyPr/>
          <a:lstStyle/>
          <a:p>
            <a:r>
              <a:rPr lang="fr-FR" dirty="0"/>
              <a:t>Five objectives</a:t>
            </a:r>
          </a:p>
        </p:txBody>
      </p:sp>
      <p:sp>
        <p:nvSpPr>
          <p:cNvPr id="3" name="Espace réservé du contenu 2">
            <a:extLst>
              <a:ext uri="{FF2B5EF4-FFF2-40B4-BE49-F238E27FC236}">
                <a16:creationId xmlns:a16="http://schemas.microsoft.com/office/drawing/2014/main" id="{B32735A5-3C6E-FE63-A678-1C5297C1C516}"/>
              </a:ext>
            </a:extLst>
          </p:cNvPr>
          <p:cNvSpPr>
            <a:spLocks noGrp="1"/>
          </p:cNvSpPr>
          <p:nvPr>
            <p:ph idx="1"/>
          </p:nvPr>
        </p:nvSpPr>
        <p:spPr/>
        <p:txBody>
          <a:bodyPr>
            <a:normAutofit fontScale="85000" lnSpcReduction="20000"/>
          </a:bodyPr>
          <a:lstStyle/>
          <a:p>
            <a:r>
              <a:rPr lang="en-US" dirty="0"/>
              <a:t>To provide a precise, valid and exhaustive catalogue of measurable key performance indicators of research ethics that can be translated into data models of research information management systems. </a:t>
            </a:r>
          </a:p>
          <a:p>
            <a:r>
              <a:rPr lang="en-US" dirty="0"/>
              <a:t>To assess responsible research information management, i.e., the analysis of the development, implementation, governance, and usage of these systems from an ethical point of view.</a:t>
            </a:r>
          </a:p>
          <a:p>
            <a:r>
              <a:rPr lang="en-US" dirty="0"/>
              <a:t>To provide insight on the impact on CRIS of recent initiatives to transform research assessment.</a:t>
            </a:r>
          </a:p>
          <a:p>
            <a:r>
              <a:rPr lang="en-US" dirty="0"/>
              <a:t>To investigate the CRIS ecosystem from an ethical point of view (roles and responsibilities of stakeholders, security of CRIS data in the context of vertical integration of infrastructures and of “surveillance publishing”…).</a:t>
            </a:r>
          </a:p>
          <a:p>
            <a:r>
              <a:rPr lang="en-US" dirty="0"/>
              <a:t>To provide opportunities and useful information to contribute to and foster the communication between ethics and CRIS communities. </a:t>
            </a:r>
            <a:endParaRPr lang="fr-FR" dirty="0"/>
          </a:p>
        </p:txBody>
      </p:sp>
      <p:sp>
        <p:nvSpPr>
          <p:cNvPr id="4" name="Espace réservé de la date 3">
            <a:extLst>
              <a:ext uri="{FF2B5EF4-FFF2-40B4-BE49-F238E27FC236}">
                <a16:creationId xmlns:a16="http://schemas.microsoft.com/office/drawing/2014/main" id="{613110AE-3B1D-7118-773F-D4FD416B361D}"/>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4DE0DBBE-C75B-3B16-04E9-597F46442FE8}"/>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6" name="Espace réservé du numéro de diapositive 5">
            <a:extLst>
              <a:ext uri="{FF2B5EF4-FFF2-40B4-BE49-F238E27FC236}">
                <a16:creationId xmlns:a16="http://schemas.microsoft.com/office/drawing/2014/main" id="{FC100F88-377D-42FC-7C17-37E3D925BC5E}"/>
              </a:ext>
            </a:extLst>
          </p:cNvPr>
          <p:cNvSpPr>
            <a:spLocks noGrp="1"/>
          </p:cNvSpPr>
          <p:nvPr>
            <p:ph type="sldNum" sz="quarter" idx="12"/>
          </p:nvPr>
        </p:nvSpPr>
        <p:spPr/>
        <p:txBody>
          <a:bodyPr/>
          <a:lstStyle/>
          <a:p>
            <a:fld id="{705B6001-F473-4B4D-B3E0-BC4A4CA4B1AD}" type="slidenum">
              <a:rPr lang="de-DE" smtClean="0"/>
              <a:t>32</a:t>
            </a:fld>
            <a:endParaRPr lang="de-DE"/>
          </a:p>
        </p:txBody>
      </p:sp>
    </p:spTree>
    <p:extLst>
      <p:ext uri="{BB962C8B-B14F-4D97-AF65-F5344CB8AC3E}">
        <p14:creationId xmlns:p14="http://schemas.microsoft.com/office/powerpoint/2010/main" val="3358695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EEF0E2-1649-2A4A-B13C-DCA7109CF885}"/>
              </a:ext>
            </a:extLst>
          </p:cNvPr>
          <p:cNvSpPr>
            <a:spLocks noGrp="1"/>
          </p:cNvSpPr>
          <p:nvPr>
            <p:ph type="title"/>
          </p:nvPr>
        </p:nvSpPr>
        <p:spPr/>
        <p:txBody>
          <a:bodyPr/>
          <a:lstStyle/>
          <a:p>
            <a:r>
              <a:rPr lang="fr-FR" dirty="0" err="1"/>
              <a:t>Further</a:t>
            </a:r>
            <a:r>
              <a:rPr lang="fr-FR" dirty="0"/>
              <a:t> </a:t>
            </a:r>
            <a:r>
              <a:rPr lang="fr-FR" dirty="0" err="1"/>
              <a:t>reading</a:t>
            </a:r>
            <a:endParaRPr lang="fr-FR" dirty="0"/>
          </a:p>
        </p:txBody>
      </p:sp>
      <p:sp>
        <p:nvSpPr>
          <p:cNvPr id="3" name="Espace réservé du contenu 2">
            <a:extLst>
              <a:ext uri="{FF2B5EF4-FFF2-40B4-BE49-F238E27FC236}">
                <a16:creationId xmlns:a16="http://schemas.microsoft.com/office/drawing/2014/main" id="{C7DBC501-29D6-1A78-5594-22F3C9D92836}"/>
              </a:ext>
            </a:extLst>
          </p:cNvPr>
          <p:cNvSpPr>
            <a:spLocks noGrp="1"/>
          </p:cNvSpPr>
          <p:nvPr>
            <p:ph idx="1"/>
          </p:nvPr>
        </p:nvSpPr>
        <p:spPr>
          <a:xfrm>
            <a:off x="838200" y="1825625"/>
            <a:ext cx="10515600" cy="4667250"/>
          </a:xfrm>
        </p:spPr>
        <p:txBody>
          <a:bodyPr>
            <a:normAutofit/>
          </a:bodyPr>
          <a:lstStyle/>
          <a:p>
            <a:pPr marL="0" indent="0">
              <a:buNone/>
            </a:pPr>
            <a:r>
              <a:rPr lang="de-DE" sz="1800" dirty="0" err="1">
                <a:effectLst/>
                <a:latin typeface="Times New Roman" panose="02020603050405020304" pitchFamily="18" charset="0"/>
                <a:ea typeface="Arial" panose="020B0604020202020204" pitchFamily="34" charset="0"/>
                <a:cs typeface="Arial" panose="020B0604020202020204" pitchFamily="34" charset="0"/>
              </a:rPr>
              <a:t>Azeroual</a:t>
            </a:r>
            <a:r>
              <a:rPr lang="de-DE" sz="1800" dirty="0">
                <a:effectLst/>
                <a:latin typeface="Times New Roman" panose="02020603050405020304" pitchFamily="18" charset="0"/>
                <a:ea typeface="Arial" panose="020B0604020202020204" pitchFamily="34" charset="0"/>
                <a:cs typeface="Arial" panose="020B0604020202020204" pitchFamily="34" charset="0"/>
              </a:rPr>
              <a:t>, O. &amp; </a:t>
            </a:r>
            <a:r>
              <a:rPr lang="de-DE" sz="1800" dirty="0" err="1">
                <a:effectLst/>
                <a:latin typeface="Times New Roman" panose="02020603050405020304" pitchFamily="18" charset="0"/>
                <a:ea typeface="Arial" panose="020B0604020202020204" pitchFamily="34" charset="0"/>
                <a:cs typeface="Arial" panose="020B0604020202020204" pitchFamily="34" charset="0"/>
              </a:rPr>
              <a:t>Schöpfel</a:t>
            </a:r>
            <a:r>
              <a:rPr lang="de-DE" sz="1800" dirty="0">
                <a:effectLst/>
                <a:latin typeface="Times New Roman" panose="02020603050405020304" pitchFamily="18" charset="0"/>
                <a:ea typeface="Arial" panose="020B0604020202020204" pitchFamily="34" charset="0"/>
                <a:cs typeface="Arial" panose="020B0604020202020204" pitchFamily="34" charset="0"/>
              </a:rPr>
              <a:t>, J. (2022). Forschungsinformationssysteme und Ethik: eine doppelte Herausforderung. </a:t>
            </a:r>
            <a:r>
              <a:rPr lang="en-US" sz="1800" i="1" dirty="0">
                <a:effectLst/>
                <a:latin typeface="Times New Roman" panose="02020603050405020304" pitchFamily="18" charset="0"/>
                <a:ea typeface="Arial" panose="020B0604020202020204" pitchFamily="34" charset="0"/>
                <a:cs typeface="Arial" panose="020B0604020202020204" pitchFamily="34" charset="0"/>
              </a:rPr>
              <a:t>Information – </a:t>
            </a:r>
            <a:r>
              <a:rPr lang="en-US" sz="1800" i="1" dirty="0" err="1">
                <a:effectLst/>
                <a:latin typeface="Times New Roman" panose="02020603050405020304" pitchFamily="18" charset="0"/>
                <a:ea typeface="Arial" panose="020B0604020202020204" pitchFamily="34" charset="0"/>
                <a:cs typeface="Arial" panose="020B0604020202020204" pitchFamily="34" charset="0"/>
              </a:rPr>
              <a:t>Wissenschaft</a:t>
            </a:r>
            <a:r>
              <a:rPr lang="en-US" sz="1800" i="1" dirty="0">
                <a:effectLst/>
                <a:latin typeface="Times New Roman" panose="02020603050405020304" pitchFamily="18" charset="0"/>
                <a:ea typeface="Arial" panose="020B0604020202020204" pitchFamily="34" charset="0"/>
                <a:cs typeface="Arial" panose="020B0604020202020204" pitchFamily="34" charset="0"/>
              </a:rPr>
              <a:t> &amp; Praxis</a:t>
            </a:r>
            <a:r>
              <a:rPr lang="en-US" sz="1800" dirty="0">
                <a:effectLst/>
                <a:latin typeface="Times New Roman" panose="02020603050405020304" pitchFamily="18" charset="0"/>
                <a:ea typeface="Arial" panose="020B0604020202020204" pitchFamily="34" charset="0"/>
                <a:cs typeface="Arial" panose="020B0604020202020204" pitchFamily="34" charset="0"/>
              </a:rPr>
              <a:t>, 73(4), 179–186.</a:t>
            </a:r>
            <a:r>
              <a:rPr lang="fr-FR" sz="1800" u="none" strike="noStrike" dirty="0">
                <a:solidFill>
                  <a:srgbClr val="0000FF"/>
                </a:solidFill>
                <a:effectLst/>
                <a:latin typeface="Times New Roman" panose="02020603050405020304" pitchFamily="18" charset="0"/>
                <a:ea typeface="Arial" panose="020B0604020202020204" pitchFamily="34" charset="0"/>
                <a:cs typeface="Arial" panose="020B0604020202020204" pitchFamily="34" charset="0"/>
                <a:hlinkClick r:id="rId2"/>
              </a:rPr>
              <a:t> </a:t>
            </a:r>
            <a:r>
              <a:rPr lang="en-US" sz="1800" u="sng" dirty="0">
                <a:solidFill>
                  <a:srgbClr val="1155CC"/>
                </a:solidFill>
                <a:effectLst/>
                <a:latin typeface="Times New Roman" panose="02020603050405020304" pitchFamily="18" charset="0"/>
                <a:ea typeface="Arial" panose="020B0604020202020204" pitchFamily="34" charset="0"/>
                <a:cs typeface="Arial" panose="020B0604020202020204" pitchFamily="34" charset="0"/>
                <a:hlinkClick r:id="rId2"/>
              </a:rPr>
              <a:t>https://doi.org/10.1515/iwp-2021-2208</a:t>
            </a:r>
            <a:endParaRPr lang="en-US" sz="1800" u="sng" dirty="0">
              <a:solidFill>
                <a:srgbClr val="1155CC"/>
              </a:solidFill>
              <a:effectLst/>
              <a:latin typeface="Times New Roman" panose="02020603050405020304" pitchFamily="18" charset="0"/>
              <a:ea typeface="Arial" panose="020B0604020202020204" pitchFamily="34" charset="0"/>
              <a:cs typeface="Arial" panose="020B0604020202020204" pitchFamily="34" charset="0"/>
            </a:endParaRPr>
          </a:p>
          <a:p>
            <a:pPr marL="0" indent="0">
              <a:buNone/>
            </a:pPr>
            <a:r>
              <a:rPr lang="en-US" sz="1800" dirty="0" err="1">
                <a:effectLst/>
                <a:latin typeface="Times New Roman" panose="02020603050405020304" pitchFamily="18" charset="0"/>
                <a:ea typeface="Arial" panose="020B0604020202020204" pitchFamily="34" charset="0"/>
                <a:cs typeface="Arial" panose="020B0604020202020204" pitchFamily="34" charset="0"/>
              </a:rPr>
              <a:t>Schöpfel</a:t>
            </a:r>
            <a:r>
              <a:rPr lang="en-US" sz="1800" dirty="0">
                <a:effectLst/>
                <a:latin typeface="Times New Roman" panose="02020603050405020304" pitchFamily="18" charset="0"/>
                <a:ea typeface="Arial" panose="020B0604020202020204" pitchFamily="34" charset="0"/>
                <a:cs typeface="Arial" panose="020B0604020202020204" pitchFamily="34" charset="0"/>
              </a:rPr>
              <a:t>, J. &amp; </a:t>
            </a:r>
            <a:r>
              <a:rPr lang="en-US" sz="1800" dirty="0" err="1">
                <a:effectLst/>
                <a:latin typeface="Times New Roman" panose="02020603050405020304" pitchFamily="18" charset="0"/>
                <a:ea typeface="Arial" panose="020B0604020202020204" pitchFamily="34" charset="0"/>
                <a:cs typeface="Arial" panose="020B0604020202020204" pitchFamily="34" charset="0"/>
              </a:rPr>
              <a:t>Azeroual</a:t>
            </a:r>
            <a:r>
              <a:rPr lang="en-US" sz="1800" dirty="0">
                <a:effectLst/>
                <a:latin typeface="Times New Roman" panose="02020603050405020304" pitchFamily="18" charset="0"/>
                <a:ea typeface="Arial" panose="020B0604020202020204" pitchFamily="34" charset="0"/>
                <a:cs typeface="Arial" panose="020B0604020202020204" pitchFamily="34" charset="0"/>
              </a:rPr>
              <a:t>, O. (2022). </a:t>
            </a:r>
            <a:r>
              <a:rPr lang="fr-FR" sz="1800" dirty="0">
                <a:effectLst/>
                <a:latin typeface="Times New Roman" panose="02020603050405020304" pitchFamily="18" charset="0"/>
                <a:ea typeface="Arial" panose="020B0604020202020204" pitchFamily="34" charset="0"/>
                <a:cs typeface="Arial" panose="020B0604020202020204" pitchFamily="34" charset="0"/>
              </a:rPr>
              <a:t>Les systèmes d’information recherche comme un nouvel objet du questionnement éthique. </a:t>
            </a:r>
            <a:r>
              <a:rPr lang="fr-FR" sz="1800" i="1" dirty="0">
                <a:effectLst/>
                <a:latin typeface="Times New Roman" panose="02020603050405020304" pitchFamily="18" charset="0"/>
                <a:ea typeface="Arial" panose="020B0604020202020204" pitchFamily="34" charset="0"/>
                <a:cs typeface="Arial" panose="020B0604020202020204" pitchFamily="34" charset="0"/>
              </a:rPr>
              <a:t>RFSIC Revue Française des Sciences de l’Information et de la Communication</a:t>
            </a:r>
            <a:r>
              <a:rPr lang="fr-FR" sz="1800" dirty="0">
                <a:effectLst/>
                <a:latin typeface="Times New Roman" panose="02020603050405020304" pitchFamily="18" charset="0"/>
                <a:ea typeface="Arial" panose="020B0604020202020204" pitchFamily="34" charset="0"/>
                <a:cs typeface="Arial" panose="020B0604020202020204" pitchFamily="34" charset="0"/>
              </a:rPr>
              <a:t>, 25.</a:t>
            </a:r>
            <a:r>
              <a:rPr lang="fr-FR" sz="1800" u="sng" dirty="0">
                <a:solidFill>
                  <a:srgbClr val="1155CC"/>
                </a:solidFill>
                <a:effectLst/>
                <a:latin typeface="Times New Roman" panose="02020603050405020304" pitchFamily="18" charset="0"/>
                <a:ea typeface="Arial" panose="020B0604020202020204" pitchFamily="34" charset="0"/>
                <a:cs typeface="Arial" panose="020B0604020202020204" pitchFamily="34" charset="0"/>
                <a:hlinkClick r:id="rId3"/>
              </a:rPr>
              <a:t> </a:t>
            </a:r>
            <a:r>
              <a:rPr lang="en-US" sz="1800" u="sng" dirty="0">
                <a:solidFill>
                  <a:srgbClr val="1155CC"/>
                </a:solidFill>
                <a:effectLst/>
                <a:latin typeface="Times New Roman" panose="02020603050405020304" pitchFamily="18" charset="0"/>
                <a:ea typeface="Arial" panose="020B0604020202020204" pitchFamily="34" charset="0"/>
                <a:cs typeface="Arial" panose="020B0604020202020204" pitchFamily="34" charset="0"/>
                <a:hlinkClick r:id="rId3"/>
              </a:rPr>
              <a:t>https://journals.openedition.org/rfsic/13254</a:t>
            </a:r>
            <a:endParaRPr lang="en-US" sz="1800" u="sng" dirty="0">
              <a:solidFill>
                <a:srgbClr val="1155CC"/>
              </a:solidFill>
              <a:effectLst/>
              <a:latin typeface="Times New Roman" panose="02020603050405020304" pitchFamily="18" charset="0"/>
              <a:ea typeface="Arial" panose="020B0604020202020204" pitchFamily="34" charset="0"/>
              <a:cs typeface="Arial" panose="020B0604020202020204" pitchFamily="34" charset="0"/>
            </a:endParaRPr>
          </a:p>
          <a:p>
            <a:pPr marL="0" indent="0">
              <a:buNone/>
            </a:pPr>
            <a:r>
              <a:rPr lang="de-DE" sz="1800" dirty="0" err="1">
                <a:effectLst/>
                <a:latin typeface="Times New Roman" panose="02020603050405020304" pitchFamily="18" charset="0"/>
                <a:ea typeface="Arial" panose="020B0604020202020204" pitchFamily="34" charset="0"/>
                <a:cs typeface="Arial" panose="020B0604020202020204" pitchFamily="34" charset="0"/>
              </a:rPr>
              <a:t>Schöpfel</a:t>
            </a:r>
            <a:r>
              <a:rPr lang="de-DE" sz="1800" dirty="0">
                <a:effectLst/>
                <a:latin typeface="Times New Roman" panose="02020603050405020304" pitchFamily="18" charset="0"/>
                <a:ea typeface="Arial" panose="020B0604020202020204" pitchFamily="34" charset="0"/>
                <a:cs typeface="Arial" panose="020B0604020202020204" pitchFamily="34" charset="0"/>
              </a:rPr>
              <a:t>, J. &amp; </a:t>
            </a:r>
            <a:r>
              <a:rPr lang="de-DE" sz="1800" dirty="0" err="1">
                <a:effectLst/>
                <a:latin typeface="Times New Roman" panose="02020603050405020304" pitchFamily="18" charset="0"/>
                <a:ea typeface="Arial" panose="020B0604020202020204" pitchFamily="34" charset="0"/>
                <a:cs typeface="Arial" panose="020B0604020202020204" pitchFamily="34" charset="0"/>
              </a:rPr>
              <a:t>Azeroual</a:t>
            </a:r>
            <a:r>
              <a:rPr lang="de-DE" sz="1800" dirty="0">
                <a:effectLst/>
                <a:latin typeface="Times New Roman" panose="02020603050405020304" pitchFamily="18" charset="0"/>
                <a:ea typeface="Arial" panose="020B0604020202020204" pitchFamily="34" charset="0"/>
                <a:cs typeface="Arial" panose="020B0604020202020204" pitchFamily="34" charset="0"/>
              </a:rPr>
              <a:t>, O. (2022). </a:t>
            </a:r>
            <a:r>
              <a:rPr lang="en-US" sz="1800" dirty="0">
                <a:effectLst/>
                <a:latin typeface="Times New Roman" panose="02020603050405020304" pitchFamily="18" charset="0"/>
                <a:ea typeface="Arial" panose="020B0604020202020204" pitchFamily="34" charset="0"/>
                <a:cs typeface="Arial" panose="020B0604020202020204" pitchFamily="34" charset="0"/>
              </a:rPr>
              <a:t>What Does DORA Mean for CRIS? </a:t>
            </a:r>
            <a:r>
              <a:rPr lang="en-US" sz="1800" i="1" dirty="0" err="1">
                <a:effectLst/>
                <a:latin typeface="Times New Roman" panose="02020603050405020304" pitchFamily="18" charset="0"/>
                <a:ea typeface="Arial" panose="020B0604020202020204" pitchFamily="34" charset="0"/>
                <a:cs typeface="Arial" panose="020B0604020202020204" pitchFamily="34" charset="0"/>
              </a:rPr>
              <a:t>euroCRIS</a:t>
            </a:r>
            <a:r>
              <a:rPr lang="en-US" sz="1800" i="1" dirty="0">
                <a:effectLst/>
                <a:latin typeface="Times New Roman" panose="02020603050405020304" pitchFamily="18" charset="0"/>
                <a:ea typeface="Arial" panose="020B0604020202020204" pitchFamily="34" charset="0"/>
                <a:cs typeface="Arial" panose="020B0604020202020204" pitchFamily="34" charset="0"/>
              </a:rPr>
              <a:t> Membership Meeting</a:t>
            </a:r>
            <a:r>
              <a:rPr lang="en-US" sz="1800" dirty="0">
                <a:effectLst/>
                <a:latin typeface="Times New Roman" panose="02020603050405020304" pitchFamily="18" charset="0"/>
                <a:ea typeface="Arial" panose="020B0604020202020204" pitchFamily="34" charset="0"/>
                <a:cs typeface="Arial" panose="020B0604020202020204" pitchFamily="34" charset="0"/>
              </a:rPr>
              <a:t>, Nijmegen, Nov 30 - Dec 2, 2022.</a:t>
            </a:r>
            <a:r>
              <a:rPr lang="fr-FR" sz="1800" u="none" strike="noStrike" dirty="0">
                <a:solidFill>
                  <a:srgbClr val="0000FF"/>
                </a:solidFill>
                <a:effectLst/>
                <a:latin typeface="Times New Roman" panose="02020603050405020304" pitchFamily="18" charset="0"/>
                <a:ea typeface="Arial" panose="020B0604020202020204" pitchFamily="34" charset="0"/>
                <a:cs typeface="Arial" panose="020B0604020202020204" pitchFamily="34" charset="0"/>
                <a:hlinkClick r:id="rId4"/>
              </a:rPr>
              <a:t> </a:t>
            </a:r>
            <a:r>
              <a:rPr lang="en-US" sz="1800" u="sng" dirty="0">
                <a:solidFill>
                  <a:srgbClr val="1155CC"/>
                </a:solidFill>
                <a:effectLst/>
                <a:latin typeface="Times New Roman" panose="02020603050405020304" pitchFamily="18" charset="0"/>
                <a:ea typeface="Arial" panose="020B0604020202020204" pitchFamily="34" charset="0"/>
                <a:cs typeface="Arial" panose="020B0604020202020204" pitchFamily="34" charset="0"/>
                <a:hlinkClick r:id="rId4"/>
              </a:rPr>
              <a:t>https://hal.univ-lille.fr/hal-03883806</a:t>
            </a:r>
            <a:endParaRPr lang="en-US" sz="1800" u="sng" dirty="0">
              <a:solidFill>
                <a:srgbClr val="1155CC"/>
              </a:solidFill>
              <a:effectLst/>
              <a:latin typeface="Times New Roman" panose="02020603050405020304" pitchFamily="18" charset="0"/>
              <a:ea typeface="Arial" panose="020B0604020202020204" pitchFamily="34" charset="0"/>
              <a:cs typeface="Arial" panose="020B0604020202020204" pitchFamily="34" charset="0"/>
            </a:endParaRPr>
          </a:p>
          <a:p>
            <a:pPr marL="0" indent="0">
              <a:buNone/>
            </a:pPr>
            <a:r>
              <a:rPr lang="en-US" sz="1800" dirty="0" err="1">
                <a:effectLst/>
                <a:latin typeface="Times New Roman" panose="02020603050405020304" pitchFamily="18" charset="0"/>
                <a:ea typeface="Arial" panose="020B0604020202020204" pitchFamily="34" charset="0"/>
                <a:cs typeface="Arial" panose="020B0604020202020204" pitchFamily="34" charset="0"/>
              </a:rPr>
              <a:t>Schöpfel</a:t>
            </a:r>
            <a:r>
              <a:rPr lang="en-US" sz="1800" dirty="0">
                <a:effectLst/>
                <a:latin typeface="Times New Roman" panose="02020603050405020304" pitchFamily="18" charset="0"/>
                <a:ea typeface="Arial" panose="020B0604020202020204" pitchFamily="34" charset="0"/>
                <a:cs typeface="Arial" panose="020B0604020202020204" pitchFamily="34" charset="0"/>
              </a:rPr>
              <a:t>, J. &amp; </a:t>
            </a:r>
            <a:r>
              <a:rPr lang="en-US" sz="1800" dirty="0" err="1">
                <a:effectLst/>
                <a:latin typeface="Times New Roman" panose="02020603050405020304" pitchFamily="18" charset="0"/>
                <a:ea typeface="Arial" panose="020B0604020202020204" pitchFamily="34" charset="0"/>
                <a:cs typeface="Arial" panose="020B0604020202020204" pitchFamily="34" charset="0"/>
              </a:rPr>
              <a:t>Azeroual</a:t>
            </a:r>
            <a:r>
              <a:rPr lang="en-US" sz="1800" dirty="0">
                <a:effectLst/>
                <a:latin typeface="Times New Roman" panose="02020603050405020304" pitchFamily="18" charset="0"/>
                <a:ea typeface="Arial" panose="020B0604020202020204" pitchFamily="34" charset="0"/>
                <a:cs typeface="Arial" panose="020B0604020202020204" pitchFamily="34" charset="0"/>
              </a:rPr>
              <a:t>, O. (2023). Ethical Dimensions of Research Information Management. A New Challenge for Information Professionals. In C. </a:t>
            </a:r>
            <a:r>
              <a:rPr lang="en-US" sz="1800" dirty="0" err="1">
                <a:effectLst/>
                <a:latin typeface="Times New Roman" panose="02020603050405020304" pitchFamily="18" charset="0"/>
                <a:ea typeface="Arial" panose="020B0604020202020204" pitchFamily="34" charset="0"/>
                <a:cs typeface="Arial" panose="020B0604020202020204" pitchFamily="34" charset="0"/>
              </a:rPr>
              <a:t>Chisita</a:t>
            </a:r>
            <a:r>
              <a:rPr lang="en-US" sz="1800" dirty="0">
                <a:effectLst/>
                <a:latin typeface="Times New Roman" panose="02020603050405020304" pitchFamily="18" charset="0"/>
                <a:ea typeface="Arial" panose="020B0604020202020204" pitchFamily="34" charset="0"/>
                <a:cs typeface="Arial" panose="020B0604020202020204" pitchFamily="34" charset="0"/>
              </a:rPr>
              <a:t>, M. </a:t>
            </a:r>
            <a:r>
              <a:rPr lang="en-US" sz="1800" dirty="0" err="1">
                <a:effectLst/>
                <a:latin typeface="Times New Roman" panose="02020603050405020304" pitchFamily="18" charset="0"/>
                <a:ea typeface="Arial" panose="020B0604020202020204" pitchFamily="34" charset="0"/>
                <a:cs typeface="Arial" panose="020B0604020202020204" pitchFamily="34" charset="0"/>
              </a:rPr>
              <a:t>Fombad</a:t>
            </a:r>
            <a:r>
              <a:rPr lang="en-US" sz="1800" dirty="0">
                <a:effectLst/>
                <a:latin typeface="Times New Roman" panose="02020603050405020304" pitchFamily="18" charset="0"/>
                <a:ea typeface="Arial" panose="020B0604020202020204" pitchFamily="34" charset="0"/>
                <a:cs typeface="Arial" panose="020B0604020202020204" pitchFamily="34" charset="0"/>
              </a:rPr>
              <a:t>, M. </a:t>
            </a:r>
            <a:r>
              <a:rPr lang="en-US" sz="1800" dirty="0" err="1">
                <a:effectLst/>
                <a:latin typeface="Times New Roman" panose="02020603050405020304" pitchFamily="18" charset="0"/>
                <a:ea typeface="Arial" panose="020B0604020202020204" pitchFamily="34" charset="0"/>
                <a:cs typeface="Arial" panose="020B0604020202020204" pitchFamily="34" charset="0"/>
              </a:rPr>
              <a:t>Majanja</a:t>
            </a:r>
            <a:r>
              <a:rPr lang="en-US" sz="1800" dirty="0">
                <a:effectLst/>
                <a:latin typeface="Times New Roman" panose="02020603050405020304" pitchFamily="18" charset="0"/>
                <a:ea typeface="Arial" panose="020B0604020202020204" pitchFamily="34" charset="0"/>
                <a:cs typeface="Arial" panose="020B0604020202020204" pitchFamily="34" charset="0"/>
              </a:rPr>
              <a:t> &amp; O. B. </a:t>
            </a:r>
            <a:r>
              <a:rPr lang="en-US" sz="1800" dirty="0" err="1">
                <a:effectLst/>
                <a:latin typeface="Times New Roman" panose="02020603050405020304" pitchFamily="18" charset="0"/>
                <a:ea typeface="Arial" panose="020B0604020202020204" pitchFamily="34" charset="0"/>
                <a:cs typeface="Arial" panose="020B0604020202020204" pitchFamily="34" charset="0"/>
              </a:rPr>
              <a:t>Onyancha</a:t>
            </a:r>
            <a:r>
              <a:rPr lang="en-US" sz="1800" dirty="0">
                <a:effectLst/>
                <a:latin typeface="Times New Roman" panose="02020603050405020304" pitchFamily="18" charset="0"/>
                <a:ea typeface="Arial" panose="020B0604020202020204" pitchFamily="34" charset="0"/>
                <a:cs typeface="Arial" panose="020B0604020202020204" pitchFamily="34" charset="0"/>
              </a:rPr>
              <a:t> (eds.), </a:t>
            </a:r>
            <a:r>
              <a:rPr lang="en-US" sz="1800" i="1" dirty="0">
                <a:effectLst/>
                <a:latin typeface="Times New Roman" panose="02020603050405020304" pitchFamily="18" charset="0"/>
                <a:ea typeface="Arial" panose="020B0604020202020204" pitchFamily="34" charset="0"/>
                <a:cs typeface="Arial" panose="020B0604020202020204" pitchFamily="34" charset="0"/>
              </a:rPr>
              <a:t>Information Services for a Sustainable Society in an Era of Information Disorder</a:t>
            </a:r>
            <a:r>
              <a:rPr lang="en-US" sz="1800" dirty="0">
                <a:effectLst/>
                <a:latin typeface="Times New Roman" panose="02020603050405020304" pitchFamily="18" charset="0"/>
                <a:ea typeface="Arial" panose="020B0604020202020204" pitchFamily="34" charset="0"/>
                <a:cs typeface="Arial" panose="020B0604020202020204" pitchFamily="34" charset="0"/>
              </a:rPr>
              <a:t>. </a:t>
            </a:r>
            <a:r>
              <a:rPr lang="fr-FR" sz="1800" dirty="0">
                <a:effectLst/>
                <a:latin typeface="Times New Roman" panose="02020603050405020304" pitchFamily="18" charset="0"/>
                <a:ea typeface="Arial" panose="020B0604020202020204" pitchFamily="34" charset="0"/>
                <a:cs typeface="Arial" panose="020B0604020202020204" pitchFamily="34" charset="0"/>
              </a:rPr>
              <a:t>Berlin: IFLA De </a:t>
            </a:r>
            <a:r>
              <a:rPr lang="fr-FR" sz="1800" dirty="0" err="1">
                <a:effectLst/>
                <a:latin typeface="Times New Roman" panose="02020603050405020304" pitchFamily="18" charset="0"/>
                <a:ea typeface="Arial" panose="020B0604020202020204" pitchFamily="34" charset="0"/>
                <a:cs typeface="Arial" panose="020B0604020202020204" pitchFamily="34" charset="0"/>
              </a:rPr>
              <a:t>Gruyter</a:t>
            </a:r>
            <a:r>
              <a:rPr lang="fr-FR" sz="1800" dirty="0">
                <a:effectLst/>
                <a:latin typeface="Times New Roman" panose="02020603050405020304" pitchFamily="18" charset="0"/>
                <a:ea typeface="Arial" panose="020B0604020202020204" pitchFamily="34" charset="0"/>
                <a:cs typeface="Arial" panose="020B0604020202020204" pitchFamily="34" charset="0"/>
              </a:rPr>
              <a:t> Saur.</a:t>
            </a:r>
            <a:r>
              <a:rPr lang="fr-FR" sz="1800" u="sng" dirty="0">
                <a:solidFill>
                  <a:srgbClr val="0000FF"/>
                </a:solidFill>
                <a:effectLst/>
                <a:latin typeface="Times New Roman" panose="02020603050405020304" pitchFamily="18" charset="0"/>
                <a:ea typeface="Arial" panose="020B0604020202020204" pitchFamily="34" charset="0"/>
                <a:cs typeface="Arial" panose="020B0604020202020204" pitchFamily="34" charset="0"/>
                <a:hlinkClick r:id="rId5"/>
              </a:rPr>
              <a:t> </a:t>
            </a:r>
            <a:r>
              <a:rPr lang="fr-FR" sz="1800" u="sng" dirty="0">
                <a:solidFill>
                  <a:srgbClr val="1155CC"/>
                </a:solidFill>
                <a:effectLst/>
                <a:latin typeface="Times New Roman" panose="02020603050405020304" pitchFamily="18" charset="0"/>
                <a:ea typeface="Arial" panose="020B0604020202020204" pitchFamily="34" charset="0"/>
                <a:cs typeface="Arial" panose="020B0604020202020204" pitchFamily="34" charset="0"/>
                <a:hlinkClick r:id="rId6"/>
              </a:rPr>
              <a:t>https://www.degruyter.com/document/isbn/9783110772753/html</a:t>
            </a:r>
            <a:endParaRPr lang="fr-FR" sz="1800" u="sng" dirty="0">
              <a:solidFill>
                <a:srgbClr val="1155CC"/>
              </a:solidFill>
              <a:effectLst/>
              <a:latin typeface="Times New Roman" panose="02020603050405020304" pitchFamily="18" charset="0"/>
              <a:ea typeface="Arial" panose="020B0604020202020204" pitchFamily="34" charset="0"/>
              <a:cs typeface="Arial" panose="020B0604020202020204" pitchFamily="34" charset="0"/>
            </a:endParaRPr>
          </a:p>
          <a:p>
            <a:pPr marL="0" indent="0">
              <a:buNone/>
            </a:pPr>
            <a:r>
              <a:rPr lang="de-DE" sz="1800" dirty="0" err="1">
                <a:effectLst/>
                <a:latin typeface="Times New Roman" panose="02020603050405020304" pitchFamily="18" charset="0"/>
                <a:ea typeface="Arial" panose="020B0604020202020204" pitchFamily="34" charset="0"/>
                <a:cs typeface="Arial" panose="020B0604020202020204" pitchFamily="34" charset="0"/>
              </a:rPr>
              <a:t>Schöpfel</a:t>
            </a:r>
            <a:r>
              <a:rPr lang="de-DE" sz="1800" dirty="0">
                <a:effectLst/>
                <a:latin typeface="Times New Roman" panose="02020603050405020304" pitchFamily="18" charset="0"/>
                <a:ea typeface="Arial" panose="020B0604020202020204" pitchFamily="34" charset="0"/>
                <a:cs typeface="Arial" panose="020B0604020202020204" pitchFamily="34" charset="0"/>
              </a:rPr>
              <a:t>, J., </a:t>
            </a:r>
            <a:r>
              <a:rPr lang="de-DE" sz="1800" dirty="0" err="1">
                <a:effectLst/>
                <a:latin typeface="Times New Roman" panose="02020603050405020304" pitchFamily="18" charset="0"/>
                <a:ea typeface="Arial" panose="020B0604020202020204" pitchFamily="34" charset="0"/>
                <a:cs typeface="Arial" panose="020B0604020202020204" pitchFamily="34" charset="0"/>
              </a:rPr>
              <a:t>Azeroual</a:t>
            </a:r>
            <a:r>
              <a:rPr lang="de-DE" sz="1800" dirty="0">
                <a:effectLst/>
                <a:latin typeface="Times New Roman" panose="02020603050405020304" pitchFamily="18" charset="0"/>
                <a:ea typeface="Arial" panose="020B0604020202020204" pitchFamily="34" charset="0"/>
                <a:cs typeface="Arial" panose="020B0604020202020204" pitchFamily="34" charset="0"/>
              </a:rPr>
              <a:t>, O. &amp; Jungbauer-Gans, M. (2020). </a:t>
            </a:r>
            <a:r>
              <a:rPr lang="en-US" sz="1800" dirty="0">
                <a:effectLst/>
                <a:latin typeface="Times New Roman" panose="02020603050405020304" pitchFamily="18" charset="0"/>
                <a:ea typeface="Arial" panose="020B0604020202020204" pitchFamily="34" charset="0"/>
                <a:cs typeface="Arial" panose="020B0604020202020204" pitchFamily="34" charset="0"/>
              </a:rPr>
              <a:t>Research Ethics, Open Science and CRIS. </a:t>
            </a:r>
            <a:r>
              <a:rPr lang="en-US" sz="1800" i="1" dirty="0">
                <a:effectLst/>
                <a:latin typeface="Times New Roman" panose="02020603050405020304" pitchFamily="18" charset="0"/>
                <a:ea typeface="Arial" panose="020B0604020202020204" pitchFamily="34" charset="0"/>
                <a:cs typeface="Arial" panose="020B0604020202020204" pitchFamily="34" charset="0"/>
              </a:rPr>
              <a:t>Publications</a:t>
            </a:r>
            <a:r>
              <a:rPr lang="en-US" sz="1800" dirty="0">
                <a:effectLst/>
                <a:latin typeface="Times New Roman" panose="02020603050405020304" pitchFamily="18" charset="0"/>
                <a:ea typeface="Arial" panose="020B0604020202020204" pitchFamily="34" charset="0"/>
                <a:cs typeface="Arial" panose="020B0604020202020204" pitchFamily="34" charset="0"/>
              </a:rPr>
              <a:t>, 8(4), 51.</a:t>
            </a:r>
            <a:r>
              <a:rPr lang="fr-FR" sz="1800" u="none" strike="noStrike" dirty="0">
                <a:solidFill>
                  <a:srgbClr val="0000FF"/>
                </a:solidFill>
                <a:effectLst/>
                <a:latin typeface="Times New Roman" panose="02020603050405020304" pitchFamily="18" charset="0"/>
                <a:ea typeface="Arial" panose="020B0604020202020204" pitchFamily="34" charset="0"/>
                <a:cs typeface="Arial" panose="020B0604020202020204" pitchFamily="34" charset="0"/>
                <a:hlinkClick r:id="rId7"/>
              </a:rPr>
              <a:t> </a:t>
            </a:r>
            <a:r>
              <a:rPr lang="en-US" sz="1800" u="sng" dirty="0">
                <a:solidFill>
                  <a:srgbClr val="1155CC"/>
                </a:solidFill>
                <a:effectLst/>
                <a:latin typeface="Times New Roman" panose="02020603050405020304" pitchFamily="18" charset="0"/>
                <a:ea typeface="Arial" panose="020B0604020202020204" pitchFamily="34" charset="0"/>
                <a:cs typeface="Arial" panose="020B0604020202020204" pitchFamily="34" charset="0"/>
                <a:hlinkClick r:id="rId7"/>
              </a:rPr>
              <a:t>https://doi.org/10.3390/publications8040051</a:t>
            </a:r>
            <a:endParaRPr lang="en-US" sz="1800" u="sng" dirty="0">
              <a:solidFill>
                <a:srgbClr val="1155CC"/>
              </a:solidFill>
              <a:effectLst/>
              <a:latin typeface="Times New Roman" panose="02020603050405020304" pitchFamily="18" charset="0"/>
              <a:ea typeface="Arial" panose="020B0604020202020204" pitchFamily="34" charset="0"/>
              <a:cs typeface="Arial" panose="020B0604020202020204" pitchFamily="34" charset="0"/>
            </a:endParaRPr>
          </a:p>
          <a:p>
            <a:pPr marL="0" indent="0">
              <a:buNone/>
            </a:pPr>
            <a:r>
              <a:rPr lang="en-US" sz="1800" dirty="0" err="1">
                <a:effectLst/>
                <a:latin typeface="Times New Roman" panose="02020603050405020304" pitchFamily="18" charset="0"/>
                <a:ea typeface="Arial" panose="020B0604020202020204" pitchFamily="34" charset="0"/>
                <a:cs typeface="Arial" panose="020B0604020202020204" pitchFamily="34" charset="0"/>
              </a:rPr>
              <a:t>Schöpfel</a:t>
            </a:r>
            <a:r>
              <a:rPr lang="en-US" sz="1800" dirty="0">
                <a:effectLst/>
                <a:latin typeface="Times New Roman" panose="02020603050405020304" pitchFamily="18" charset="0"/>
                <a:ea typeface="Arial" panose="020B0604020202020204" pitchFamily="34" charset="0"/>
                <a:cs typeface="Arial" panose="020B0604020202020204" pitchFamily="34" charset="0"/>
              </a:rPr>
              <a:t>, J., </a:t>
            </a:r>
            <a:r>
              <a:rPr lang="en-US" sz="1800" dirty="0" err="1">
                <a:effectLst/>
                <a:latin typeface="Times New Roman" panose="02020603050405020304" pitchFamily="18" charset="0"/>
                <a:ea typeface="Arial" panose="020B0604020202020204" pitchFamily="34" charset="0"/>
                <a:cs typeface="Arial" panose="020B0604020202020204" pitchFamily="34" charset="0"/>
              </a:rPr>
              <a:t>Azeroual</a:t>
            </a:r>
            <a:r>
              <a:rPr lang="en-US" sz="1800" dirty="0">
                <a:effectLst/>
                <a:latin typeface="Times New Roman" panose="02020603050405020304" pitchFamily="18" charset="0"/>
                <a:ea typeface="Arial" panose="020B0604020202020204" pitchFamily="34" charset="0"/>
                <a:cs typeface="Arial" panose="020B0604020202020204" pitchFamily="34" charset="0"/>
              </a:rPr>
              <a:t>, O. &amp; de Castro, P. (2022). Research Information Systems and Ethics relating to Open Science. </a:t>
            </a:r>
            <a:r>
              <a:rPr lang="fr-FR" sz="1800" i="1" dirty="0" err="1">
                <a:effectLst/>
                <a:latin typeface="Times New Roman" panose="02020603050405020304" pitchFamily="18" charset="0"/>
                <a:ea typeface="Arial" panose="020B0604020202020204" pitchFamily="34" charset="0"/>
                <a:cs typeface="Arial" panose="020B0604020202020204" pitchFamily="34" charset="0"/>
              </a:rPr>
              <a:t>Procedia</a:t>
            </a:r>
            <a:r>
              <a:rPr lang="fr-FR" sz="1800" i="1" dirty="0">
                <a:effectLst/>
                <a:latin typeface="Times New Roman" panose="02020603050405020304" pitchFamily="18" charset="0"/>
                <a:ea typeface="Arial" panose="020B0604020202020204" pitchFamily="34" charset="0"/>
                <a:cs typeface="Arial" panose="020B0604020202020204" pitchFamily="34" charset="0"/>
              </a:rPr>
              <a:t> Computer Science</a:t>
            </a:r>
            <a:r>
              <a:rPr lang="fr-FR" sz="1800" dirty="0">
                <a:effectLst/>
                <a:latin typeface="Times New Roman" panose="02020603050405020304" pitchFamily="18" charset="0"/>
                <a:ea typeface="Arial" panose="020B0604020202020204" pitchFamily="34" charset="0"/>
                <a:cs typeface="Arial" panose="020B0604020202020204" pitchFamily="34" charset="0"/>
              </a:rPr>
              <a:t>, 211, 36–46.</a:t>
            </a:r>
            <a:r>
              <a:rPr lang="fr-FR" sz="1800" u="none" strike="noStrike" dirty="0">
                <a:solidFill>
                  <a:srgbClr val="0000FF"/>
                </a:solidFill>
                <a:effectLst/>
                <a:latin typeface="Times New Roman" panose="02020603050405020304" pitchFamily="18" charset="0"/>
                <a:ea typeface="Arial" panose="020B0604020202020204" pitchFamily="34" charset="0"/>
                <a:cs typeface="Arial" panose="020B0604020202020204" pitchFamily="34" charset="0"/>
                <a:hlinkClick r:id="rId8"/>
              </a:rPr>
              <a:t> </a:t>
            </a:r>
            <a:r>
              <a:rPr lang="fr-FR" sz="1800" u="sng" dirty="0">
                <a:solidFill>
                  <a:srgbClr val="1155CC"/>
                </a:solidFill>
                <a:effectLst/>
                <a:latin typeface="Times New Roman" panose="02020603050405020304" pitchFamily="18" charset="0"/>
                <a:ea typeface="Arial" panose="020B0604020202020204" pitchFamily="34" charset="0"/>
                <a:cs typeface="Arial" panose="020B0604020202020204" pitchFamily="34" charset="0"/>
                <a:hlinkClick r:id="rId8"/>
              </a:rPr>
              <a:t>https://doi.org/10.1016/j.procs.2022.10.174</a:t>
            </a:r>
            <a:endParaRPr lang="fr-FR" sz="1800" dirty="0">
              <a:effectLst/>
              <a:latin typeface="Times New Roman" panose="02020603050405020304" pitchFamily="18" charset="0"/>
              <a:ea typeface="Arial" panose="020B0604020202020204" pitchFamily="34" charset="0"/>
              <a:cs typeface="Arial" panose="020B0604020202020204" pitchFamily="34" charset="0"/>
            </a:endParaRPr>
          </a:p>
          <a:p>
            <a:pPr marL="0" indent="0">
              <a:buNone/>
            </a:pPr>
            <a:endParaRPr lang="fr-FR" dirty="0"/>
          </a:p>
        </p:txBody>
      </p:sp>
      <p:sp>
        <p:nvSpPr>
          <p:cNvPr id="4" name="Espace réservé de la date 3">
            <a:extLst>
              <a:ext uri="{FF2B5EF4-FFF2-40B4-BE49-F238E27FC236}">
                <a16:creationId xmlns:a16="http://schemas.microsoft.com/office/drawing/2014/main" id="{BCF8E823-388B-E990-AFAD-89471BE4B52C}"/>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A4D04DCC-EE7C-A3E2-707A-AFFE98D9BCFC}"/>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6" name="Espace réservé du numéro de diapositive 5">
            <a:extLst>
              <a:ext uri="{FF2B5EF4-FFF2-40B4-BE49-F238E27FC236}">
                <a16:creationId xmlns:a16="http://schemas.microsoft.com/office/drawing/2014/main" id="{D0F1F143-7E3A-F592-AF31-7982EDDDED4D}"/>
              </a:ext>
            </a:extLst>
          </p:cNvPr>
          <p:cNvSpPr>
            <a:spLocks noGrp="1"/>
          </p:cNvSpPr>
          <p:nvPr>
            <p:ph type="sldNum" sz="quarter" idx="12"/>
          </p:nvPr>
        </p:nvSpPr>
        <p:spPr/>
        <p:txBody>
          <a:bodyPr/>
          <a:lstStyle/>
          <a:p>
            <a:fld id="{705B6001-F473-4B4D-B3E0-BC4A4CA4B1AD}" type="slidenum">
              <a:rPr lang="de-DE" smtClean="0"/>
              <a:t>33</a:t>
            </a:fld>
            <a:endParaRPr lang="de-DE"/>
          </a:p>
        </p:txBody>
      </p:sp>
    </p:spTree>
    <p:extLst>
      <p:ext uri="{BB962C8B-B14F-4D97-AF65-F5344CB8AC3E}">
        <p14:creationId xmlns:p14="http://schemas.microsoft.com/office/powerpoint/2010/main" val="1806905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985551"/>
          </a:xfrm>
        </p:spPr>
        <p:txBody>
          <a:bodyPr/>
          <a:lstStyle/>
          <a:p>
            <a:r>
              <a:rPr lang="fr-FR" dirty="0" err="1"/>
              <a:t>Thank</a:t>
            </a:r>
            <a:r>
              <a:rPr lang="fr-FR" dirty="0"/>
              <a:t> </a:t>
            </a:r>
            <a:r>
              <a:rPr lang="fr-FR" dirty="0" err="1"/>
              <a:t>you</a:t>
            </a:r>
            <a:endParaRPr lang="fr-FR" dirty="0"/>
          </a:p>
        </p:txBody>
      </p:sp>
      <p:sp>
        <p:nvSpPr>
          <p:cNvPr id="3" name="Espace réservé du texte 2"/>
          <p:cNvSpPr>
            <a:spLocks noGrp="1"/>
          </p:cNvSpPr>
          <p:nvPr>
            <p:ph type="body" idx="1"/>
          </p:nvPr>
        </p:nvSpPr>
        <p:spPr>
          <a:xfrm>
            <a:off x="831850" y="4772707"/>
            <a:ext cx="10515600" cy="1316943"/>
          </a:xfrm>
        </p:spPr>
        <p:txBody>
          <a:bodyPr>
            <a:normAutofit/>
          </a:bodyPr>
          <a:lstStyle/>
          <a:p>
            <a:r>
              <a:rPr lang="fr-FR" dirty="0">
                <a:hlinkClick r:id="rId2"/>
              </a:rPr>
              <a:t>joachim.schopfel@univ-lille.fr</a:t>
            </a:r>
            <a:endParaRPr lang="fr-FR" dirty="0"/>
          </a:p>
          <a:p>
            <a:r>
              <a:rPr lang="fr-FR" dirty="0">
                <a:hlinkClick r:id="rId2"/>
              </a:rPr>
              <a:t>azeroual@dzhw.eu</a:t>
            </a:r>
            <a:r>
              <a:rPr lang="fr-FR" dirty="0"/>
              <a:t> </a:t>
            </a:r>
          </a:p>
        </p:txBody>
      </p:sp>
      <p:sp>
        <p:nvSpPr>
          <p:cNvPr id="9" name="Espace réservé de la date 8"/>
          <p:cNvSpPr>
            <a:spLocks noGrp="1"/>
          </p:cNvSpPr>
          <p:nvPr>
            <p:ph type="dt" sz="half" idx="10"/>
          </p:nvPr>
        </p:nvSpPr>
        <p:spPr/>
        <p:txBody>
          <a:bodyPr/>
          <a:lstStyle/>
          <a:p>
            <a:r>
              <a:rPr lang="fr-FR"/>
              <a:t>June 9, 2023</a:t>
            </a:r>
          </a:p>
        </p:txBody>
      </p:sp>
      <p:sp>
        <p:nvSpPr>
          <p:cNvPr id="10" name="Espace réservé du pied de page 9"/>
          <p:cNvSpPr>
            <a:spLocks noGrp="1"/>
          </p:cNvSpPr>
          <p:nvPr>
            <p:ph type="ftr" sz="quarter" idx="11"/>
          </p:nvPr>
        </p:nvSpPr>
        <p:spPr/>
        <p:txBody>
          <a:bodyPr/>
          <a:lstStyle/>
          <a:p>
            <a:r>
              <a:rPr lang="en-US"/>
              <a:t>4th Int'l Conf on the Ethics of Information &amp; Knowledge Organization</a:t>
            </a:r>
            <a:endParaRPr lang="fr-FR"/>
          </a:p>
        </p:txBody>
      </p:sp>
      <p:sp>
        <p:nvSpPr>
          <p:cNvPr id="11" name="Espace réservé du numéro de diapositive 10"/>
          <p:cNvSpPr>
            <a:spLocks noGrp="1"/>
          </p:cNvSpPr>
          <p:nvPr>
            <p:ph type="sldNum" sz="quarter" idx="12"/>
          </p:nvPr>
        </p:nvSpPr>
        <p:spPr/>
        <p:txBody>
          <a:bodyPr/>
          <a:lstStyle/>
          <a:p>
            <a:fld id="{B33B0FFD-858C-4810-B882-2EA17BAE65F7}" type="slidenum">
              <a:rPr lang="fr-FR" smtClean="0"/>
              <a:t>34</a:t>
            </a:fld>
            <a:endParaRPr lang="fr-FR"/>
          </a:p>
        </p:txBody>
      </p:sp>
      <p:sp>
        <p:nvSpPr>
          <p:cNvPr id="13" name="Espace réservé du contenu 2">
            <a:extLst>
              <a:ext uri="{FF2B5EF4-FFF2-40B4-BE49-F238E27FC236}">
                <a16:creationId xmlns:a16="http://schemas.microsoft.com/office/drawing/2014/main" id="{4F74E89F-CD3C-4E59-8739-1CCE3444FC50}"/>
              </a:ext>
            </a:extLst>
          </p:cNvPr>
          <p:cNvSpPr txBox="1">
            <a:spLocks/>
          </p:cNvSpPr>
          <p:nvPr/>
        </p:nvSpPr>
        <p:spPr>
          <a:xfrm>
            <a:off x="968477" y="576262"/>
            <a:ext cx="10944171" cy="28527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fr-FR" dirty="0"/>
          </a:p>
        </p:txBody>
      </p:sp>
      <p:sp>
        <p:nvSpPr>
          <p:cNvPr id="16" name="Espace réservé du contenu 2">
            <a:extLst>
              <a:ext uri="{FF2B5EF4-FFF2-40B4-BE49-F238E27FC236}">
                <a16:creationId xmlns:a16="http://schemas.microsoft.com/office/drawing/2014/main" id="{C2D316B8-4E17-4EDE-8E4D-746407832AB8}"/>
              </a:ext>
            </a:extLst>
          </p:cNvPr>
          <p:cNvSpPr txBox="1">
            <a:spLocks/>
          </p:cNvSpPr>
          <p:nvPr/>
        </p:nvSpPr>
        <p:spPr>
          <a:xfrm>
            <a:off x="968477" y="501650"/>
            <a:ext cx="10944171" cy="29273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dirty="0">
              <a:solidFill>
                <a:schemeClr val="tx1"/>
              </a:solidFill>
            </a:endParaRPr>
          </a:p>
        </p:txBody>
      </p:sp>
      <p:pic>
        <p:nvPicPr>
          <p:cNvPr id="17" name="Picture 4" descr="DZHW news | DZHW">
            <a:extLst>
              <a:ext uri="{FF2B5EF4-FFF2-40B4-BE49-F238E27FC236}">
                <a16:creationId xmlns:a16="http://schemas.microsoft.com/office/drawing/2014/main" id="{0987ECE1-25B8-461C-8019-3A3FE3023D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0353" y="1586177"/>
            <a:ext cx="2143724" cy="8884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CE47013C-203C-42CF-B7E8-B34C3D4B8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477" y="653860"/>
            <a:ext cx="3650469" cy="1311465"/>
          </a:xfrm>
          <a:prstGeom prst="rect">
            <a:avLst/>
          </a:prstGeom>
          <a:solidFill>
            <a:schemeClr val="bg1"/>
          </a:solidFill>
        </p:spPr>
      </p:pic>
      <p:pic>
        <p:nvPicPr>
          <p:cNvPr id="4" name="Image 3">
            <a:extLst>
              <a:ext uri="{FF2B5EF4-FFF2-40B4-BE49-F238E27FC236}">
                <a16:creationId xmlns:a16="http://schemas.microsoft.com/office/drawing/2014/main" id="{EDD85791-3AB9-ABEE-AB52-63898455265B}"/>
              </a:ext>
            </a:extLst>
          </p:cNvPr>
          <p:cNvPicPr>
            <a:picLocks noChangeAspect="1"/>
          </p:cNvPicPr>
          <p:nvPr/>
        </p:nvPicPr>
        <p:blipFill>
          <a:blip r:embed="rId5"/>
          <a:stretch>
            <a:fillRect/>
          </a:stretch>
        </p:blipFill>
        <p:spPr>
          <a:xfrm>
            <a:off x="8905875" y="73025"/>
            <a:ext cx="3286125" cy="1390650"/>
          </a:xfrm>
          <a:prstGeom prst="rect">
            <a:avLst/>
          </a:prstGeom>
        </p:spPr>
      </p:pic>
    </p:spTree>
    <p:extLst>
      <p:ext uri="{BB962C8B-B14F-4D97-AF65-F5344CB8AC3E}">
        <p14:creationId xmlns:p14="http://schemas.microsoft.com/office/powerpoint/2010/main" val="389981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8CCCA-7828-33B7-8193-DFE24D6AAFD8}"/>
              </a:ext>
            </a:extLst>
          </p:cNvPr>
          <p:cNvSpPr>
            <a:spLocks noGrp="1"/>
          </p:cNvSpPr>
          <p:nvPr>
            <p:ph type="title"/>
          </p:nvPr>
        </p:nvSpPr>
        <p:spPr/>
        <p:txBody>
          <a:bodyPr/>
          <a:lstStyle/>
          <a:p>
            <a:r>
              <a:rPr lang="fr-FR" dirty="0"/>
              <a:t>RIMS – or CRIS</a:t>
            </a:r>
          </a:p>
        </p:txBody>
      </p:sp>
      <p:sp>
        <p:nvSpPr>
          <p:cNvPr id="3" name="Espace réservé du contenu 2">
            <a:extLst>
              <a:ext uri="{FF2B5EF4-FFF2-40B4-BE49-F238E27FC236}">
                <a16:creationId xmlns:a16="http://schemas.microsoft.com/office/drawing/2014/main" id="{86A85DB5-25B1-1DD0-474B-09FF794D36C9}"/>
              </a:ext>
            </a:extLst>
          </p:cNvPr>
          <p:cNvSpPr>
            <a:spLocks noGrp="1"/>
          </p:cNvSpPr>
          <p:nvPr>
            <p:ph sz="half" idx="1"/>
          </p:nvPr>
        </p:nvSpPr>
        <p:spPr>
          <a:xfrm>
            <a:off x="838199" y="1825625"/>
            <a:ext cx="5646815" cy="4351338"/>
          </a:xfrm>
        </p:spPr>
        <p:txBody>
          <a:bodyPr>
            <a:normAutofit fontScale="77500" lnSpcReduction="20000"/>
          </a:bodyPr>
          <a:lstStyle/>
          <a:p>
            <a:r>
              <a:rPr lang="en-US" dirty="0"/>
              <a:t>Software that aggregate, organizes, and processes metadata related to research activities</a:t>
            </a:r>
          </a:p>
          <a:p>
            <a:r>
              <a:rPr lang="en-US" dirty="0"/>
              <a:t>Primary objectives: </a:t>
            </a:r>
          </a:p>
          <a:p>
            <a:pPr lvl="1"/>
            <a:r>
              <a:rPr lang="en-US" dirty="0"/>
              <a:t>to generate valuable and dependable knowledge about research </a:t>
            </a:r>
          </a:p>
          <a:p>
            <a:pPr lvl="1"/>
            <a:r>
              <a:rPr lang="en-US" dirty="0"/>
              <a:t>to assist research institutions in providing funding information and facilitating reporting processes </a:t>
            </a:r>
          </a:p>
          <a:p>
            <a:r>
              <a:rPr lang="en-US" dirty="0"/>
              <a:t>A particular kind of knowledge organization systems, understood as a generic term for tools designed to support the organization of knowledge and information in order to make their management and retrieval easier</a:t>
            </a:r>
          </a:p>
          <a:p>
            <a:r>
              <a:rPr lang="en-US" dirty="0"/>
              <a:t>A marketplace with a large variety of providers, systems, and solutions</a:t>
            </a:r>
          </a:p>
        </p:txBody>
      </p:sp>
      <p:sp>
        <p:nvSpPr>
          <p:cNvPr id="5" name="Espace réservé de la date 4">
            <a:extLst>
              <a:ext uri="{FF2B5EF4-FFF2-40B4-BE49-F238E27FC236}">
                <a16:creationId xmlns:a16="http://schemas.microsoft.com/office/drawing/2014/main" id="{D45ED7C4-8240-E687-B24C-B173CE0716D5}"/>
              </a:ext>
            </a:extLst>
          </p:cNvPr>
          <p:cNvSpPr>
            <a:spLocks noGrp="1"/>
          </p:cNvSpPr>
          <p:nvPr>
            <p:ph type="dt" sz="half" idx="10"/>
          </p:nvPr>
        </p:nvSpPr>
        <p:spPr>
          <a:xfrm>
            <a:off x="838200" y="6721475"/>
            <a:ext cx="2743200" cy="365125"/>
          </a:xfrm>
        </p:spPr>
        <p:txBody>
          <a:bodyPr/>
          <a:lstStyle/>
          <a:p>
            <a:r>
              <a:rPr lang="fr-FR"/>
              <a:t>June 9, 2023</a:t>
            </a:r>
            <a:endParaRPr lang="de-DE"/>
          </a:p>
        </p:txBody>
      </p:sp>
      <p:sp>
        <p:nvSpPr>
          <p:cNvPr id="6" name="Espace réservé du pied de page 5">
            <a:extLst>
              <a:ext uri="{FF2B5EF4-FFF2-40B4-BE49-F238E27FC236}">
                <a16:creationId xmlns:a16="http://schemas.microsoft.com/office/drawing/2014/main" id="{E1CDBDD8-A4C7-A3BD-3E72-3A064476F621}"/>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7" name="Espace réservé du numéro de diapositive 6">
            <a:extLst>
              <a:ext uri="{FF2B5EF4-FFF2-40B4-BE49-F238E27FC236}">
                <a16:creationId xmlns:a16="http://schemas.microsoft.com/office/drawing/2014/main" id="{5F08796A-DEE9-2EAB-F38C-2B9031F5E9D9}"/>
              </a:ext>
            </a:extLst>
          </p:cNvPr>
          <p:cNvSpPr>
            <a:spLocks noGrp="1"/>
          </p:cNvSpPr>
          <p:nvPr>
            <p:ph type="sldNum" sz="quarter" idx="12"/>
          </p:nvPr>
        </p:nvSpPr>
        <p:spPr/>
        <p:txBody>
          <a:bodyPr/>
          <a:lstStyle/>
          <a:p>
            <a:fld id="{705B6001-F473-4B4D-B3E0-BC4A4CA4B1AD}" type="slidenum">
              <a:rPr lang="de-DE" smtClean="0"/>
              <a:t>4</a:t>
            </a:fld>
            <a:endParaRPr lang="de-DE"/>
          </a:p>
        </p:txBody>
      </p:sp>
      <p:pic>
        <p:nvPicPr>
          <p:cNvPr id="3074" name="Picture 2" descr="Impact and engagement">
            <a:extLst>
              <a:ext uri="{FF2B5EF4-FFF2-40B4-BE49-F238E27FC236}">
                <a16:creationId xmlns:a16="http://schemas.microsoft.com/office/drawing/2014/main" id="{0A3CD6F3-2CF5-4778-FE1A-F4B40E2BB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4412" y="197820"/>
            <a:ext cx="3133725" cy="14573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a liste mondiale des Chercheurs fréquemment cités 2019 révèle les  meilleurs talents dans le domaine des sciences et des sciences sociales">
            <a:extLst>
              <a:ext uri="{FF2B5EF4-FFF2-40B4-BE49-F238E27FC236}">
                <a16:creationId xmlns:a16="http://schemas.microsoft.com/office/drawing/2014/main" id="{334FAA65-4A86-BCB6-A941-3CD25029F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137" y="1433313"/>
            <a:ext cx="3181350" cy="14382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SPACE-CRIS - 4Science">
            <a:extLst>
              <a:ext uri="{FF2B5EF4-FFF2-40B4-BE49-F238E27FC236}">
                <a16:creationId xmlns:a16="http://schemas.microsoft.com/office/drawing/2014/main" id="{B6B6869C-CE82-256B-0994-455E9A879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9406" y="189812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oU VIVO - euroCRIS.docx">
            <a:extLst>
              <a:ext uri="{FF2B5EF4-FFF2-40B4-BE49-F238E27FC236}">
                <a16:creationId xmlns:a16="http://schemas.microsoft.com/office/drawing/2014/main" id="{6484490B-01B8-90DC-7576-528FF8805D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4779" y="4235414"/>
            <a:ext cx="3509199" cy="82792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aplab] 3 questions à Alain Richard et Cléo Boninsegna | Factuel | le site  d'actu de l'Université de Lorraine">
            <a:extLst>
              <a:ext uri="{FF2B5EF4-FFF2-40B4-BE49-F238E27FC236}">
                <a16:creationId xmlns:a16="http://schemas.microsoft.com/office/drawing/2014/main" id="{A321295D-8B8A-3828-2B20-9126853C6C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4204" y="2822182"/>
            <a:ext cx="1245175" cy="118365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euroCRIS | The international organisation for research information">
            <a:extLst>
              <a:ext uri="{FF2B5EF4-FFF2-40B4-BE49-F238E27FC236}">
                <a16:creationId xmlns:a16="http://schemas.microsoft.com/office/drawing/2014/main" id="{DC38D5FA-50F9-8781-F132-E10B2C20BC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5123" y="5222097"/>
            <a:ext cx="2961507" cy="105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548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AD48E-4EC0-4C4E-B042-E8D42B671AC7}"/>
              </a:ext>
            </a:extLst>
          </p:cNvPr>
          <p:cNvSpPr>
            <a:spLocks noGrp="1"/>
          </p:cNvSpPr>
          <p:nvPr>
            <p:ph type="title"/>
          </p:nvPr>
        </p:nvSpPr>
        <p:spPr/>
        <p:txBody>
          <a:bodyPr/>
          <a:lstStyle/>
          <a:p>
            <a:r>
              <a:rPr lang="fr-FR" dirty="0"/>
              <a:t>(1) The challenge of </a:t>
            </a:r>
            <a:r>
              <a:rPr lang="fr-FR" dirty="0" err="1"/>
              <a:t>ethics</a:t>
            </a:r>
            <a:endParaRPr lang="fr-FR" dirty="0"/>
          </a:p>
        </p:txBody>
      </p:sp>
      <p:sp>
        <p:nvSpPr>
          <p:cNvPr id="3" name="Espace réservé du texte 2">
            <a:extLst>
              <a:ext uri="{FF2B5EF4-FFF2-40B4-BE49-F238E27FC236}">
                <a16:creationId xmlns:a16="http://schemas.microsoft.com/office/drawing/2014/main" id="{D710826B-1F28-45EE-A7B7-5D355434B0E6}"/>
              </a:ext>
            </a:extLst>
          </p:cNvPr>
          <p:cNvSpPr>
            <a:spLocks noGrp="1"/>
          </p:cNvSpPr>
          <p:nvPr>
            <p:ph type="body" idx="1"/>
          </p:nvPr>
        </p:nvSpPr>
        <p:spPr/>
        <p:txBody>
          <a:bodyPr/>
          <a:lstStyle/>
          <a:p>
            <a:endParaRPr lang="fr-FR" dirty="0"/>
          </a:p>
        </p:txBody>
      </p:sp>
      <p:sp>
        <p:nvSpPr>
          <p:cNvPr id="4" name="Espace réservé de la date 3">
            <a:extLst>
              <a:ext uri="{FF2B5EF4-FFF2-40B4-BE49-F238E27FC236}">
                <a16:creationId xmlns:a16="http://schemas.microsoft.com/office/drawing/2014/main" id="{5722E43C-4FBE-4B66-A176-1BF7923AE694}"/>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B36786C6-CC7F-4713-A2B6-F20DD3B80A44}"/>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6" name="Espace réservé du numéro de diapositive 5">
            <a:extLst>
              <a:ext uri="{FF2B5EF4-FFF2-40B4-BE49-F238E27FC236}">
                <a16:creationId xmlns:a16="http://schemas.microsoft.com/office/drawing/2014/main" id="{65CA1C76-E339-4793-BB1E-B95D48111642}"/>
              </a:ext>
            </a:extLst>
          </p:cNvPr>
          <p:cNvSpPr>
            <a:spLocks noGrp="1"/>
          </p:cNvSpPr>
          <p:nvPr>
            <p:ph type="sldNum" sz="quarter" idx="12"/>
          </p:nvPr>
        </p:nvSpPr>
        <p:spPr/>
        <p:txBody>
          <a:bodyPr/>
          <a:lstStyle/>
          <a:p>
            <a:fld id="{705B6001-F473-4B4D-B3E0-BC4A4CA4B1AD}" type="slidenum">
              <a:rPr lang="de-DE" smtClean="0"/>
              <a:t>5</a:t>
            </a:fld>
            <a:endParaRPr lang="de-DE"/>
          </a:p>
        </p:txBody>
      </p:sp>
    </p:spTree>
    <p:extLst>
      <p:ext uri="{BB962C8B-B14F-4D97-AF65-F5344CB8AC3E}">
        <p14:creationId xmlns:p14="http://schemas.microsoft.com/office/powerpoint/2010/main" val="4063996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BC1956-4436-6326-48A2-937146C9D1D0}"/>
              </a:ext>
            </a:extLst>
          </p:cNvPr>
          <p:cNvSpPr>
            <a:spLocks noGrp="1"/>
          </p:cNvSpPr>
          <p:nvPr>
            <p:ph type="title"/>
          </p:nvPr>
        </p:nvSpPr>
        <p:spPr/>
        <p:txBody>
          <a:bodyPr/>
          <a:lstStyle/>
          <a:p>
            <a:r>
              <a:rPr lang="fr-FR" i="1" dirty="0" err="1"/>
              <a:t>Doi</a:t>
            </a:r>
            <a:r>
              <a:rPr lang="en-US" i="1" dirty="0"/>
              <a:t>ng good science in a good manner</a:t>
            </a:r>
            <a:endParaRPr lang="fr-FR" i="1" dirty="0"/>
          </a:p>
        </p:txBody>
      </p:sp>
      <p:sp>
        <p:nvSpPr>
          <p:cNvPr id="3" name="Espace réservé du contenu 2">
            <a:extLst>
              <a:ext uri="{FF2B5EF4-FFF2-40B4-BE49-F238E27FC236}">
                <a16:creationId xmlns:a16="http://schemas.microsoft.com/office/drawing/2014/main" id="{277D4EBB-B88C-B4DF-3DC4-D6EF46BE5168}"/>
              </a:ext>
            </a:extLst>
          </p:cNvPr>
          <p:cNvSpPr>
            <a:spLocks noGrp="1"/>
          </p:cNvSpPr>
          <p:nvPr>
            <p:ph idx="1"/>
          </p:nvPr>
        </p:nvSpPr>
        <p:spPr>
          <a:xfrm>
            <a:off x="838200" y="1825625"/>
            <a:ext cx="10515600" cy="4895850"/>
          </a:xfrm>
        </p:spPr>
        <p:txBody>
          <a:bodyPr>
            <a:normAutofit/>
          </a:bodyPr>
          <a:lstStyle/>
          <a:p>
            <a:r>
              <a:rPr lang="en-US" dirty="0"/>
              <a:t>Research ethics provides concepts and recommendations of “right” and “wrong” scientific practice, especially norms of conduct that distinguish between acceptable (responsible) and unacceptable scientific behavior. </a:t>
            </a:r>
          </a:p>
          <a:p>
            <a:pPr lvl="1"/>
            <a:r>
              <a:rPr lang="en-US" dirty="0"/>
              <a:t>Academic interest in research ethics and research integrity is steadily increasing, above all in medical and health sciences. </a:t>
            </a:r>
          </a:p>
          <a:p>
            <a:r>
              <a:rPr lang="en-US" dirty="0"/>
              <a:t>Main issues are falsification and fabrication of research data, informed consent, patient safety, plagiarism and conflict of interest.</a:t>
            </a:r>
          </a:p>
          <a:p>
            <a:pPr lvl="1"/>
            <a:r>
              <a:rPr lang="en-US" dirty="0"/>
              <a:t>Regarding technologies and infrastructures, a growing body of research reveals recurrent themes and dimensions of ethics, such as privacy, security, autonomy, justice, human dignity, control of technology and balance of power. </a:t>
            </a:r>
          </a:p>
        </p:txBody>
      </p:sp>
      <p:sp>
        <p:nvSpPr>
          <p:cNvPr id="4" name="Espace réservé de la date 3">
            <a:extLst>
              <a:ext uri="{FF2B5EF4-FFF2-40B4-BE49-F238E27FC236}">
                <a16:creationId xmlns:a16="http://schemas.microsoft.com/office/drawing/2014/main" id="{6D9F6319-0E07-6AA0-F719-1A908D133081}"/>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F61E097F-6914-66F2-CAA5-639DB2CE4C3B}"/>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6" name="Espace réservé du numéro de diapositive 5">
            <a:extLst>
              <a:ext uri="{FF2B5EF4-FFF2-40B4-BE49-F238E27FC236}">
                <a16:creationId xmlns:a16="http://schemas.microsoft.com/office/drawing/2014/main" id="{F942F2FD-B21C-FE69-1AC0-5EEC9B63B889}"/>
              </a:ext>
            </a:extLst>
          </p:cNvPr>
          <p:cNvSpPr>
            <a:spLocks noGrp="1"/>
          </p:cNvSpPr>
          <p:nvPr>
            <p:ph type="sldNum" sz="quarter" idx="12"/>
          </p:nvPr>
        </p:nvSpPr>
        <p:spPr/>
        <p:txBody>
          <a:bodyPr/>
          <a:lstStyle/>
          <a:p>
            <a:fld id="{705B6001-F473-4B4D-B3E0-BC4A4CA4B1AD}" type="slidenum">
              <a:rPr lang="de-DE" smtClean="0"/>
              <a:t>6</a:t>
            </a:fld>
            <a:endParaRPr lang="de-DE"/>
          </a:p>
        </p:txBody>
      </p:sp>
    </p:spTree>
    <p:extLst>
      <p:ext uri="{BB962C8B-B14F-4D97-AF65-F5344CB8AC3E}">
        <p14:creationId xmlns:p14="http://schemas.microsoft.com/office/powerpoint/2010/main" val="123432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160266-5001-46A4-9436-7703BF7E54A0}"/>
              </a:ext>
            </a:extLst>
          </p:cNvPr>
          <p:cNvSpPr>
            <a:spLocks noGrp="1"/>
          </p:cNvSpPr>
          <p:nvPr>
            <p:ph type="title"/>
          </p:nvPr>
        </p:nvSpPr>
        <p:spPr/>
        <p:txBody>
          <a:bodyPr/>
          <a:lstStyle/>
          <a:p>
            <a:r>
              <a:rPr lang="fr-FR" dirty="0"/>
              <a:t>A double challenge for CRIS</a:t>
            </a:r>
          </a:p>
        </p:txBody>
      </p:sp>
      <p:sp>
        <p:nvSpPr>
          <p:cNvPr id="3" name="Espace réservé du contenu 2">
            <a:extLst>
              <a:ext uri="{FF2B5EF4-FFF2-40B4-BE49-F238E27FC236}">
                <a16:creationId xmlns:a16="http://schemas.microsoft.com/office/drawing/2014/main" id="{700EFF78-4F23-4F76-B4CA-775B9FADB42E}"/>
              </a:ext>
            </a:extLst>
          </p:cNvPr>
          <p:cNvSpPr>
            <a:spLocks noGrp="1"/>
          </p:cNvSpPr>
          <p:nvPr>
            <p:ph idx="1"/>
          </p:nvPr>
        </p:nvSpPr>
        <p:spPr>
          <a:xfrm>
            <a:off x="838199" y="1825625"/>
            <a:ext cx="10658475" cy="4365625"/>
          </a:xfrm>
        </p:spPr>
        <p:txBody>
          <a:bodyPr/>
          <a:lstStyle/>
          <a:p>
            <a:pPr algn="just"/>
            <a:r>
              <a:rPr lang="en-US" b="0" i="0" dirty="0">
                <a:solidFill>
                  <a:srgbClr val="222222"/>
                </a:solidFill>
                <a:effectLst/>
                <a:latin typeface="Arial" panose="020B0604020202020204" pitchFamily="34" charset="0"/>
              </a:rPr>
              <a:t>Research ethics is highly relevant for the evaluation, the monitoring and the governance of research activities</a:t>
            </a:r>
          </a:p>
          <a:p>
            <a:pPr algn="just"/>
            <a:r>
              <a:rPr lang="en-US" b="0" i="0" dirty="0">
                <a:solidFill>
                  <a:srgbClr val="222222"/>
                </a:solidFill>
                <a:effectLst/>
                <a:latin typeface="Arial" panose="020B0604020202020204" pitchFamily="34" charset="0"/>
              </a:rPr>
              <a:t>Research ethics is a double challenge for CRIS</a:t>
            </a:r>
          </a:p>
          <a:p>
            <a:pPr lvl="1" algn="just"/>
            <a:r>
              <a:rPr lang="en-US" b="0" i="0" dirty="0">
                <a:solidFill>
                  <a:srgbClr val="222222"/>
                </a:solidFill>
                <a:effectLst/>
                <a:latin typeface="inherit"/>
              </a:rPr>
              <a:t>The CRIS data models should be able to represent ethical aspects of research.</a:t>
            </a:r>
          </a:p>
          <a:p>
            <a:pPr lvl="1" algn="just"/>
            <a:r>
              <a:rPr lang="en-US" b="0" i="0" dirty="0">
                <a:solidFill>
                  <a:srgbClr val="222222"/>
                </a:solidFill>
                <a:effectLst/>
                <a:latin typeface="inherit"/>
              </a:rPr>
              <a:t>The design, implementation and functioning of CRIS should be compliant with usual ethical standards of scientific research.</a:t>
            </a:r>
          </a:p>
          <a:p>
            <a:pPr algn="just"/>
            <a:r>
              <a:rPr lang="en-US" b="0" i="0" dirty="0">
                <a:solidFill>
                  <a:srgbClr val="222222"/>
                </a:solidFill>
                <a:effectLst/>
                <a:latin typeface="Arial" panose="020B0604020202020204" pitchFamily="34" charset="0"/>
              </a:rPr>
              <a:t>CRIS as a special case of KO systems</a:t>
            </a:r>
          </a:p>
          <a:p>
            <a:pPr marL="457200" lvl="1" indent="0" algn="just">
              <a:buNone/>
            </a:pPr>
            <a:endParaRPr lang="en-US" b="0" i="0" dirty="0">
              <a:solidFill>
                <a:srgbClr val="222222"/>
              </a:solidFill>
              <a:effectLst/>
              <a:latin typeface="inherit"/>
            </a:endParaRPr>
          </a:p>
          <a:p>
            <a:endParaRPr lang="fr-FR" dirty="0"/>
          </a:p>
        </p:txBody>
      </p:sp>
      <p:sp>
        <p:nvSpPr>
          <p:cNvPr id="4" name="Espace réservé de la date 3">
            <a:extLst>
              <a:ext uri="{FF2B5EF4-FFF2-40B4-BE49-F238E27FC236}">
                <a16:creationId xmlns:a16="http://schemas.microsoft.com/office/drawing/2014/main" id="{1536EBEC-4391-401F-B7D9-35EAA1926728}"/>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E9CFAAFB-DBC7-466C-BB87-A3641CBC434C}"/>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6" name="Espace réservé du numéro de diapositive 5">
            <a:extLst>
              <a:ext uri="{FF2B5EF4-FFF2-40B4-BE49-F238E27FC236}">
                <a16:creationId xmlns:a16="http://schemas.microsoft.com/office/drawing/2014/main" id="{D20EBD44-6787-4BE1-8876-380B190152FF}"/>
              </a:ext>
            </a:extLst>
          </p:cNvPr>
          <p:cNvSpPr>
            <a:spLocks noGrp="1"/>
          </p:cNvSpPr>
          <p:nvPr>
            <p:ph type="sldNum" sz="quarter" idx="12"/>
          </p:nvPr>
        </p:nvSpPr>
        <p:spPr/>
        <p:txBody>
          <a:bodyPr/>
          <a:lstStyle/>
          <a:p>
            <a:fld id="{705B6001-F473-4B4D-B3E0-BC4A4CA4B1AD}" type="slidenum">
              <a:rPr lang="de-DE" smtClean="0"/>
              <a:t>7</a:t>
            </a:fld>
            <a:endParaRPr lang="de-DE"/>
          </a:p>
        </p:txBody>
      </p:sp>
    </p:spTree>
    <p:extLst>
      <p:ext uri="{BB962C8B-B14F-4D97-AF65-F5344CB8AC3E}">
        <p14:creationId xmlns:p14="http://schemas.microsoft.com/office/powerpoint/2010/main" val="28232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416943-4CAE-85E9-8CDD-7FB06315642F}"/>
              </a:ext>
            </a:extLst>
          </p:cNvPr>
          <p:cNvSpPr>
            <a:spLocks noGrp="1"/>
          </p:cNvSpPr>
          <p:nvPr>
            <p:ph type="title"/>
          </p:nvPr>
        </p:nvSpPr>
        <p:spPr/>
        <p:txBody>
          <a:bodyPr/>
          <a:lstStyle/>
          <a:p>
            <a:r>
              <a:rPr lang="fr-FR" dirty="0"/>
              <a:t>The </a:t>
            </a:r>
            <a:r>
              <a:rPr lang="fr-FR" dirty="0" err="1"/>
              <a:t>potential</a:t>
            </a:r>
            <a:r>
              <a:rPr lang="fr-FR" dirty="0"/>
              <a:t> of CRIS</a:t>
            </a:r>
          </a:p>
        </p:txBody>
      </p:sp>
      <p:sp>
        <p:nvSpPr>
          <p:cNvPr id="3" name="Espace réservé du texte 2">
            <a:extLst>
              <a:ext uri="{FF2B5EF4-FFF2-40B4-BE49-F238E27FC236}">
                <a16:creationId xmlns:a16="http://schemas.microsoft.com/office/drawing/2014/main" id="{0E928F64-7565-0A03-66F1-3D63588395DD}"/>
              </a:ext>
            </a:extLst>
          </p:cNvPr>
          <p:cNvSpPr>
            <a:spLocks noGrp="1"/>
          </p:cNvSpPr>
          <p:nvPr>
            <p:ph type="body" idx="1"/>
          </p:nvPr>
        </p:nvSpPr>
        <p:spPr/>
        <p:txBody>
          <a:bodyPr/>
          <a:lstStyle/>
          <a:p>
            <a:r>
              <a:rPr lang="fr-FR" dirty="0"/>
              <a:t>Most CRIS do not </a:t>
            </a:r>
            <a:r>
              <a:rPr lang="fr-FR" dirty="0" err="1"/>
              <a:t>provide</a:t>
            </a:r>
            <a:r>
              <a:rPr lang="fr-FR" dirty="0"/>
              <a:t> </a:t>
            </a:r>
            <a:r>
              <a:rPr lang="fr-FR" dirty="0" err="1"/>
              <a:t>ethics-related</a:t>
            </a:r>
            <a:r>
              <a:rPr lang="fr-FR" dirty="0"/>
              <a:t> </a:t>
            </a:r>
            <a:r>
              <a:rPr lang="fr-FR" dirty="0" err="1"/>
              <a:t>assessment</a:t>
            </a:r>
            <a:endParaRPr lang="fr-FR" dirty="0"/>
          </a:p>
        </p:txBody>
      </p:sp>
      <p:sp>
        <p:nvSpPr>
          <p:cNvPr id="5" name="Espace réservé du texte 4">
            <a:extLst>
              <a:ext uri="{FF2B5EF4-FFF2-40B4-BE49-F238E27FC236}">
                <a16:creationId xmlns:a16="http://schemas.microsoft.com/office/drawing/2014/main" id="{B5753EF5-CAB8-2AD7-D049-21E32C781BCE}"/>
              </a:ext>
            </a:extLst>
          </p:cNvPr>
          <p:cNvSpPr>
            <a:spLocks noGrp="1"/>
          </p:cNvSpPr>
          <p:nvPr>
            <p:ph type="body" sz="quarter" idx="3"/>
          </p:nvPr>
        </p:nvSpPr>
        <p:spPr/>
        <p:txBody>
          <a:bodyPr/>
          <a:lstStyle/>
          <a:p>
            <a:r>
              <a:rPr lang="fr-FR" dirty="0"/>
              <a:t>But </a:t>
            </a:r>
            <a:r>
              <a:rPr lang="fr-FR" dirty="0" err="1"/>
              <a:t>they</a:t>
            </a:r>
            <a:r>
              <a:rPr lang="fr-FR" dirty="0"/>
              <a:t> </a:t>
            </a:r>
            <a:r>
              <a:rPr lang="fr-FR" dirty="0" err="1"/>
              <a:t>should</a:t>
            </a:r>
            <a:r>
              <a:rPr lang="fr-FR" dirty="0"/>
              <a:t>…</a:t>
            </a:r>
          </a:p>
        </p:txBody>
      </p:sp>
      <p:sp>
        <p:nvSpPr>
          <p:cNvPr id="7" name="Espace réservé de la date 6">
            <a:extLst>
              <a:ext uri="{FF2B5EF4-FFF2-40B4-BE49-F238E27FC236}">
                <a16:creationId xmlns:a16="http://schemas.microsoft.com/office/drawing/2014/main" id="{702C972B-B9E5-8084-969B-22C6272B14B1}"/>
              </a:ext>
            </a:extLst>
          </p:cNvPr>
          <p:cNvSpPr>
            <a:spLocks noGrp="1"/>
          </p:cNvSpPr>
          <p:nvPr>
            <p:ph type="dt" sz="half" idx="10"/>
          </p:nvPr>
        </p:nvSpPr>
        <p:spPr/>
        <p:txBody>
          <a:bodyPr/>
          <a:lstStyle/>
          <a:p>
            <a:r>
              <a:rPr lang="fr-FR"/>
              <a:t>June 9, 2023</a:t>
            </a:r>
            <a:endParaRPr lang="de-DE"/>
          </a:p>
        </p:txBody>
      </p:sp>
      <p:sp>
        <p:nvSpPr>
          <p:cNvPr id="8" name="Espace réservé du pied de page 7">
            <a:extLst>
              <a:ext uri="{FF2B5EF4-FFF2-40B4-BE49-F238E27FC236}">
                <a16:creationId xmlns:a16="http://schemas.microsoft.com/office/drawing/2014/main" id="{49A2EDA8-E27C-DB16-7019-407D8EC0701D}"/>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9" name="Espace réservé du numéro de diapositive 8">
            <a:extLst>
              <a:ext uri="{FF2B5EF4-FFF2-40B4-BE49-F238E27FC236}">
                <a16:creationId xmlns:a16="http://schemas.microsoft.com/office/drawing/2014/main" id="{3965D26C-8E1F-4BE3-648D-2B6FCE12005F}"/>
              </a:ext>
            </a:extLst>
          </p:cNvPr>
          <p:cNvSpPr>
            <a:spLocks noGrp="1"/>
          </p:cNvSpPr>
          <p:nvPr>
            <p:ph type="sldNum" sz="quarter" idx="12"/>
          </p:nvPr>
        </p:nvSpPr>
        <p:spPr/>
        <p:txBody>
          <a:bodyPr/>
          <a:lstStyle/>
          <a:p>
            <a:fld id="{705B6001-F473-4B4D-B3E0-BC4A4CA4B1AD}" type="slidenum">
              <a:rPr lang="de-DE" smtClean="0"/>
              <a:t>8</a:t>
            </a:fld>
            <a:endParaRPr lang="de-DE"/>
          </a:p>
        </p:txBody>
      </p:sp>
      <p:pic>
        <p:nvPicPr>
          <p:cNvPr id="10" name="Grafik 3">
            <a:extLst>
              <a:ext uri="{FF2B5EF4-FFF2-40B4-BE49-F238E27FC236}">
                <a16:creationId xmlns:a16="http://schemas.microsoft.com/office/drawing/2014/main" id="{9D9829CF-A3B0-48E1-CA27-4A3C78E40727}"/>
              </a:ext>
            </a:extLst>
          </p:cNvPr>
          <p:cNvPicPr>
            <a:picLocks noGrp="1" noChangeAspect="1"/>
          </p:cNvPicPr>
          <p:nvPr>
            <p:ph sz="half" idx="2"/>
          </p:nvPr>
        </p:nvPicPr>
        <p:blipFill>
          <a:blip r:embed="rId2"/>
          <a:stretch>
            <a:fillRect/>
          </a:stretch>
        </p:blipFill>
        <p:spPr>
          <a:xfrm>
            <a:off x="1294606" y="3166269"/>
            <a:ext cx="4248150" cy="2362200"/>
          </a:xfrm>
          <a:prstGeom prst="rect">
            <a:avLst/>
          </a:prstGeom>
        </p:spPr>
      </p:pic>
      <p:pic>
        <p:nvPicPr>
          <p:cNvPr id="14" name="Grafik 3">
            <a:extLst>
              <a:ext uri="{FF2B5EF4-FFF2-40B4-BE49-F238E27FC236}">
                <a16:creationId xmlns:a16="http://schemas.microsoft.com/office/drawing/2014/main" id="{333917D5-1CB2-E3A5-7BE2-AF390D119F6A}"/>
              </a:ext>
            </a:extLst>
          </p:cNvPr>
          <p:cNvPicPr>
            <a:picLocks noGrp="1" noChangeAspect="1"/>
          </p:cNvPicPr>
          <p:nvPr>
            <p:ph sz="quarter" idx="4"/>
          </p:nvPr>
        </p:nvPicPr>
        <p:blipFill>
          <a:blip r:embed="rId3"/>
          <a:stretch>
            <a:fillRect/>
          </a:stretch>
        </p:blipFill>
        <p:spPr>
          <a:xfrm>
            <a:off x="6172200" y="3439941"/>
            <a:ext cx="5183188" cy="1814855"/>
          </a:xfrm>
          <a:prstGeom prst="rect">
            <a:avLst/>
          </a:prstGeom>
        </p:spPr>
      </p:pic>
    </p:spTree>
    <p:extLst>
      <p:ext uri="{BB962C8B-B14F-4D97-AF65-F5344CB8AC3E}">
        <p14:creationId xmlns:p14="http://schemas.microsoft.com/office/powerpoint/2010/main" val="3122730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4E5BA9-897B-D333-22D3-57861FE88CBA}"/>
              </a:ext>
            </a:extLst>
          </p:cNvPr>
          <p:cNvSpPr>
            <a:spLocks noGrp="1"/>
          </p:cNvSpPr>
          <p:nvPr>
            <p:ph type="title"/>
          </p:nvPr>
        </p:nvSpPr>
        <p:spPr/>
        <p:txBody>
          <a:bodyPr/>
          <a:lstStyle/>
          <a:p>
            <a:r>
              <a:rPr lang="fr-FR" dirty="0"/>
              <a:t>(2) </a:t>
            </a:r>
            <a:r>
              <a:rPr lang="fr-FR" dirty="0" err="1"/>
              <a:t>Representing</a:t>
            </a:r>
            <a:r>
              <a:rPr lang="fr-FR" dirty="0"/>
              <a:t> </a:t>
            </a:r>
            <a:r>
              <a:rPr lang="fr-FR" dirty="0" err="1"/>
              <a:t>research</a:t>
            </a:r>
            <a:r>
              <a:rPr lang="fr-FR" dirty="0"/>
              <a:t> </a:t>
            </a:r>
            <a:r>
              <a:rPr lang="fr-FR" dirty="0" err="1"/>
              <a:t>ethics</a:t>
            </a:r>
            <a:endParaRPr lang="fr-FR" dirty="0"/>
          </a:p>
        </p:txBody>
      </p:sp>
      <p:sp>
        <p:nvSpPr>
          <p:cNvPr id="3" name="Espace réservé du texte 2">
            <a:extLst>
              <a:ext uri="{FF2B5EF4-FFF2-40B4-BE49-F238E27FC236}">
                <a16:creationId xmlns:a16="http://schemas.microsoft.com/office/drawing/2014/main" id="{031D924A-F469-30A5-2C7E-B22BB79C253A}"/>
              </a:ext>
            </a:extLst>
          </p:cNvPr>
          <p:cNvSpPr>
            <a:spLocks noGrp="1"/>
          </p:cNvSpPr>
          <p:nvPr>
            <p:ph type="body" idx="1"/>
          </p:nvPr>
        </p:nvSpPr>
        <p:spPr/>
        <p:txBody>
          <a:bodyPr/>
          <a:lstStyle/>
          <a:p>
            <a:r>
              <a:rPr lang="fr-FR" dirty="0"/>
              <a:t>Handling </a:t>
            </a:r>
            <a:r>
              <a:rPr lang="fr-FR" dirty="0" err="1"/>
              <a:t>ethics</a:t>
            </a:r>
            <a:endParaRPr lang="fr-FR" dirty="0"/>
          </a:p>
        </p:txBody>
      </p:sp>
      <p:sp>
        <p:nvSpPr>
          <p:cNvPr id="4" name="Espace réservé de la date 3">
            <a:extLst>
              <a:ext uri="{FF2B5EF4-FFF2-40B4-BE49-F238E27FC236}">
                <a16:creationId xmlns:a16="http://schemas.microsoft.com/office/drawing/2014/main" id="{938721BF-229F-8494-7AC8-E42B8DBBA099}"/>
              </a:ext>
            </a:extLst>
          </p:cNvPr>
          <p:cNvSpPr>
            <a:spLocks noGrp="1"/>
          </p:cNvSpPr>
          <p:nvPr>
            <p:ph type="dt" sz="half" idx="10"/>
          </p:nvPr>
        </p:nvSpPr>
        <p:spPr/>
        <p:txBody>
          <a:bodyPr/>
          <a:lstStyle/>
          <a:p>
            <a:r>
              <a:rPr lang="fr-FR"/>
              <a:t>June 9, 2023</a:t>
            </a:r>
            <a:endParaRPr lang="de-DE"/>
          </a:p>
        </p:txBody>
      </p:sp>
      <p:sp>
        <p:nvSpPr>
          <p:cNvPr id="5" name="Espace réservé du pied de page 4">
            <a:extLst>
              <a:ext uri="{FF2B5EF4-FFF2-40B4-BE49-F238E27FC236}">
                <a16:creationId xmlns:a16="http://schemas.microsoft.com/office/drawing/2014/main" id="{3CA72E13-06EE-C06D-ED86-FC575796A863}"/>
              </a:ext>
            </a:extLst>
          </p:cNvPr>
          <p:cNvSpPr>
            <a:spLocks noGrp="1"/>
          </p:cNvSpPr>
          <p:nvPr>
            <p:ph type="ftr" sz="quarter" idx="11"/>
          </p:nvPr>
        </p:nvSpPr>
        <p:spPr/>
        <p:txBody>
          <a:bodyPr/>
          <a:lstStyle/>
          <a:p>
            <a:r>
              <a:rPr lang="en-US"/>
              <a:t>4th Int'l Conf on the Ethics of Information &amp; Knowledge Organization</a:t>
            </a:r>
            <a:endParaRPr lang="de-DE"/>
          </a:p>
        </p:txBody>
      </p:sp>
      <p:sp>
        <p:nvSpPr>
          <p:cNvPr id="6" name="Espace réservé du numéro de diapositive 5">
            <a:extLst>
              <a:ext uri="{FF2B5EF4-FFF2-40B4-BE49-F238E27FC236}">
                <a16:creationId xmlns:a16="http://schemas.microsoft.com/office/drawing/2014/main" id="{F1D4431A-0C13-FC26-28B8-ACD68B0CB8CE}"/>
              </a:ext>
            </a:extLst>
          </p:cNvPr>
          <p:cNvSpPr>
            <a:spLocks noGrp="1"/>
          </p:cNvSpPr>
          <p:nvPr>
            <p:ph type="sldNum" sz="quarter" idx="12"/>
          </p:nvPr>
        </p:nvSpPr>
        <p:spPr/>
        <p:txBody>
          <a:bodyPr/>
          <a:lstStyle/>
          <a:p>
            <a:fld id="{705B6001-F473-4B4D-B3E0-BC4A4CA4B1AD}" type="slidenum">
              <a:rPr lang="de-DE" smtClean="0"/>
              <a:t>9</a:t>
            </a:fld>
            <a:endParaRPr lang="de-DE"/>
          </a:p>
        </p:txBody>
      </p:sp>
    </p:spTree>
    <p:extLst>
      <p:ext uri="{BB962C8B-B14F-4D97-AF65-F5344CB8AC3E}">
        <p14:creationId xmlns:p14="http://schemas.microsoft.com/office/powerpoint/2010/main" val="1192653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2701</Words>
  <Application>Microsoft Office PowerPoint</Application>
  <PresentationFormat>Grand écran</PresentationFormat>
  <Paragraphs>292</Paragraphs>
  <Slides>34</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34</vt:i4>
      </vt:variant>
    </vt:vector>
  </HeadingPairs>
  <TitlesOfParts>
    <vt:vector size="41" baseType="lpstr">
      <vt:lpstr>Arial</vt:lpstr>
      <vt:lpstr>Calibri</vt:lpstr>
      <vt:lpstr>Calibri Light</vt:lpstr>
      <vt:lpstr>inherit</vt:lpstr>
      <vt:lpstr>Times New Roman</vt:lpstr>
      <vt:lpstr>Wingdings</vt:lpstr>
      <vt:lpstr>Office Theme</vt:lpstr>
      <vt:lpstr>Ethical Issues of the Organization and Management of Research Information</vt:lpstr>
      <vt:lpstr>About research information management systems</vt:lpstr>
      <vt:lpstr>Research information management</vt:lpstr>
      <vt:lpstr>RIMS – or CRIS</vt:lpstr>
      <vt:lpstr>(1) The challenge of ethics</vt:lpstr>
      <vt:lpstr>Doing good science in a good manner</vt:lpstr>
      <vt:lpstr>A double challenge for CRIS</vt:lpstr>
      <vt:lpstr>The potential of CRIS</vt:lpstr>
      <vt:lpstr>(2) Representing research ethics</vt:lpstr>
      <vt:lpstr>Survey results</vt:lpstr>
      <vt:lpstr>Relevant metrics</vt:lpstr>
      <vt:lpstr>Insights</vt:lpstr>
      <vt:lpstr>(3) Compliance with ethical requirements</vt:lpstr>
      <vt:lpstr>Survey results</vt:lpstr>
      <vt:lpstr>Main relevance for CRIS: the usage of results</vt:lpstr>
      <vt:lpstr>Two groups of problems</vt:lpstr>
      <vt:lpstr>Priority action: development of new services, adaptation of data model and selection of data sources</vt:lpstr>
      <vt:lpstr>(4) The impact of open science</vt:lpstr>
      <vt:lpstr>The vision of DORA</vt:lpstr>
      <vt:lpstr>International and national initiatives</vt:lpstr>
      <vt:lpstr>Main purpose of these initiatives</vt:lpstr>
      <vt:lpstr>More diversity: other data</vt:lpstr>
      <vt:lpstr>More diversity: other metrics</vt:lpstr>
      <vt:lpstr>Different processing</vt:lpstr>
      <vt:lpstr>Other governance</vt:lpstr>
      <vt:lpstr>(5) CRIS as an ethical infrastructure</vt:lpstr>
      <vt:lpstr>Survey results</vt:lpstr>
      <vt:lpstr>Towards ethical CRIS – a proposal*</vt:lpstr>
      <vt:lpstr>What does this mean?</vt:lpstr>
      <vt:lpstr>(6) Perspectives</vt:lpstr>
      <vt:lpstr>A new proposal</vt:lpstr>
      <vt:lpstr>Five objectives</vt:lpstr>
      <vt:lpstr>Further reading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Azeroual, Otmane</dc:creator>
  <cp:lastModifiedBy>Joachim Schopfel</cp:lastModifiedBy>
  <cp:revision>74</cp:revision>
  <dcterms:created xsi:type="dcterms:W3CDTF">2021-04-24T16:06:14Z</dcterms:created>
  <dcterms:modified xsi:type="dcterms:W3CDTF">2023-06-06T06:21:42Z</dcterms:modified>
</cp:coreProperties>
</file>