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2"/>
  </p:notesMasterIdLst>
  <p:sldIdLst>
    <p:sldId id="256" r:id="rId2"/>
    <p:sldId id="409" r:id="rId3"/>
    <p:sldId id="260" r:id="rId4"/>
    <p:sldId id="262" r:id="rId5"/>
    <p:sldId id="366" r:id="rId6"/>
    <p:sldId id="418" r:id="rId7"/>
    <p:sldId id="415" r:id="rId8"/>
    <p:sldId id="416" r:id="rId9"/>
    <p:sldId id="417" r:id="rId10"/>
    <p:sldId id="412" r:id="rId11"/>
    <p:sldId id="404" r:id="rId12"/>
    <p:sldId id="414" r:id="rId13"/>
    <p:sldId id="413" r:id="rId14"/>
    <p:sldId id="419" r:id="rId15"/>
    <p:sldId id="406" r:id="rId16"/>
    <p:sldId id="407" r:id="rId17"/>
    <p:sldId id="390" r:id="rId18"/>
    <p:sldId id="403" r:id="rId19"/>
    <p:sldId id="391" r:id="rId20"/>
    <p:sldId id="392" r:id="rId21"/>
    <p:sldId id="393" r:id="rId22"/>
    <p:sldId id="394" r:id="rId23"/>
    <p:sldId id="395" r:id="rId24"/>
    <p:sldId id="396" r:id="rId25"/>
    <p:sldId id="387" r:id="rId26"/>
    <p:sldId id="389" r:id="rId27"/>
    <p:sldId id="277" r:id="rId28"/>
    <p:sldId id="261" r:id="rId29"/>
    <p:sldId id="264" r:id="rId30"/>
    <p:sldId id="263" r:id="rId31"/>
  </p:sldIdLst>
  <p:sldSz cx="9144000" cy="5143500" type="screen16x9"/>
  <p:notesSz cx="6858000" cy="9144000"/>
  <p:embeddedFontLst>
    <p:embeddedFont>
      <p:font typeface="BenchNine" panose="020B0604020202020204" charset="0"/>
      <p:regular r:id="rId33"/>
      <p:bold r:id="rId34"/>
    </p:embeddedFont>
    <p:embeddedFont>
      <p:font typeface="Montserrat" panose="020B0604020202020204" charset="0"/>
      <p:regular r:id="rId35"/>
      <p:bold r:id="rId36"/>
      <p:italic r:id="rId37"/>
      <p:boldItalic r:id="rId38"/>
    </p:embeddedFont>
    <p:embeddedFont>
      <p:font typeface="Segoe UI Symbol" panose="020B0502040204020203" pitchFamily="34" charset="0"/>
      <p:regular r:id="rId39"/>
    </p:embeddedFont>
    <p:embeddedFont>
      <p:font typeface="Staatliches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44"/>
    <a:srgbClr val="FF4C1A"/>
    <a:srgbClr val="EB8DFF"/>
    <a:srgbClr val="000000"/>
    <a:srgbClr val="FF8AD8"/>
    <a:srgbClr val="FF9300"/>
    <a:srgbClr val="F4E1A6"/>
    <a:srgbClr val="0096FF"/>
    <a:srgbClr val="00FDFF"/>
    <a:srgbClr val="F4E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/>
    <p:restoredTop sz="89815"/>
  </p:normalViewPr>
  <p:slideViewPr>
    <p:cSldViewPr snapToGrid="0" snapToObjects="1">
      <p:cViewPr varScale="1">
        <p:scale>
          <a:sx n="79" d="100"/>
          <a:sy n="79" d="100"/>
        </p:scale>
        <p:origin x="11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ximebeaudor\Documents\the&#768;se%20Maxime\Article%20Max\Graphs%20artic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ximebeaudor\Documents\the&#768;se%20Maxime\Article%20Max\Graphs%20articl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3"/>
          <c:order val="0"/>
          <c:tx>
            <c:strRef>
              <c:f>'Graph Watt, Température'!$E$40</c:f>
              <c:strCache>
                <c:ptCount val="1"/>
                <c:pt idx="0">
                  <c:v>70°C, 50 %</c:v>
                </c:pt>
              </c:strCache>
            </c:strRef>
          </c:tx>
          <c:spPr>
            <a:ln w="2222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rgbClr val="FFC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'Graph Watt, Température'!$H$41:$H$50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9.2857262505417176E-2</c:v>
                  </c:pt>
                  <c:pt idx="2">
                    <c:v>0.41577878733769003</c:v>
                  </c:pt>
                  <c:pt idx="3">
                    <c:v>0.13067333316327467</c:v>
                  </c:pt>
                  <c:pt idx="4">
                    <c:v>5.685138520739404E-3</c:v>
                  </c:pt>
                  <c:pt idx="5">
                    <c:v>8.9095454429505228E-2</c:v>
                  </c:pt>
                  <c:pt idx="6">
                    <c:v>0.17341086701818884</c:v>
                  </c:pt>
                  <c:pt idx="7">
                    <c:v>0.40534189124737541</c:v>
                  </c:pt>
                  <c:pt idx="8">
                    <c:v>0.20455184966164491</c:v>
                  </c:pt>
                  <c:pt idx="9">
                    <c:v>9.1556186028034836E-2</c:v>
                  </c:pt>
                </c:numCache>
              </c:numRef>
            </c:plus>
            <c:minus>
              <c:numRef>
                <c:f>'Graph Watt, Température'!$H$41:$H$50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9.2857262505417176E-2</c:v>
                  </c:pt>
                  <c:pt idx="2">
                    <c:v>0.41577878733769003</c:v>
                  </c:pt>
                  <c:pt idx="3">
                    <c:v>0.13067333316327467</c:v>
                  </c:pt>
                  <c:pt idx="4">
                    <c:v>5.685138520739404E-3</c:v>
                  </c:pt>
                  <c:pt idx="5">
                    <c:v>8.9095454429505228E-2</c:v>
                  </c:pt>
                  <c:pt idx="6">
                    <c:v>0.17341086701818884</c:v>
                  </c:pt>
                  <c:pt idx="7">
                    <c:v>0.40534189124737541</c:v>
                  </c:pt>
                  <c:pt idx="8">
                    <c:v>0.20455184966164491</c:v>
                  </c:pt>
                  <c:pt idx="9">
                    <c:v>9.1556186028034836E-2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'Graph Watt, Température'!$A$41:$A$50</c:f>
              <c:numCache>
                <c:formatCode>0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60</c:v>
                </c:pt>
                <c:pt idx="8">
                  <c:v>90</c:v>
                </c:pt>
                <c:pt idx="9">
                  <c:v>120</c:v>
                </c:pt>
              </c:numCache>
            </c:numRef>
          </c:xVal>
          <c:yVal>
            <c:numRef>
              <c:f>'Graph Watt, Température'!$E$41:$E$50</c:f>
              <c:numCache>
                <c:formatCode>0.00</c:formatCode>
                <c:ptCount val="10"/>
                <c:pt idx="0" formatCode="0">
                  <c:v>0</c:v>
                </c:pt>
                <c:pt idx="1">
                  <c:v>6.0261199999999997</c:v>
                </c:pt>
                <c:pt idx="2">
                  <c:v>6.9036400000000002</c:v>
                </c:pt>
                <c:pt idx="3">
                  <c:v>8.0054800000000004</c:v>
                </c:pt>
                <c:pt idx="4">
                  <c:v>8.6144399999999983</c:v>
                </c:pt>
                <c:pt idx="5">
                  <c:v>8.7484800000000007</c:v>
                </c:pt>
                <c:pt idx="6">
                  <c:v>9.0847599999999993</c:v>
                </c:pt>
                <c:pt idx="7">
                  <c:v>10.3996</c:v>
                </c:pt>
                <c:pt idx="8">
                  <c:v>10.33192</c:v>
                </c:pt>
                <c:pt idx="9">
                  <c:v>10.801440000000001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22E-B24A-8F5C-401381CEF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5342559"/>
        <c:axId val="834941423"/>
      </c:scatterChart>
      <c:valAx>
        <c:axId val="815342559"/>
        <c:scaling>
          <c:orientation val="minMax"/>
          <c:max val="6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2000505000000020004" pitchFamily="2" charset="77"/>
                    <a:ea typeface="+mn-ea"/>
                    <a:cs typeface="Times New Roman" panose="02020603050405020304" pitchFamily="18" charset="0"/>
                  </a:defRPr>
                </a:pPr>
                <a:r>
                  <a:rPr lang="fr-FR" dirty="0"/>
                  <a:t>Time (min.)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2000505000000020004" pitchFamily="2" charset="77"/>
                  <a:ea typeface="+mn-ea"/>
                  <a:cs typeface="Times New Roman" panose="02020603050405020304" pitchFamily="18" charset="0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77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834941423"/>
        <c:crosses val="autoZero"/>
        <c:crossBetween val="midCat"/>
      </c:valAx>
      <c:valAx>
        <c:axId val="834941423"/>
        <c:scaling>
          <c:orientation val="minMax"/>
          <c:max val="1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2000505000000020004" pitchFamily="2" charset="77"/>
                    <a:ea typeface="+mn-ea"/>
                    <a:cs typeface="Times New Roman" panose="02020603050405020304" pitchFamily="18" charset="0"/>
                  </a:defRPr>
                </a:pPr>
                <a:r>
                  <a:rPr lang="fr-FR" dirty="0"/>
                  <a:t>TPC (mg GAE.g</a:t>
                </a:r>
                <a:r>
                  <a:rPr lang="fr-FR" baseline="30000" dirty="0"/>
                  <a:t>-1</a:t>
                </a:r>
                <a:r>
                  <a:rPr lang="fr-FR" baseline="0" dirty="0"/>
                  <a:t> DM)</a:t>
                </a:r>
                <a:endParaRPr lang="fr-FR" dirty="0"/>
              </a:p>
            </c:rich>
          </c:tx>
          <c:layout>
            <c:manualLayout>
              <c:xMode val="edge"/>
              <c:yMode val="edge"/>
              <c:x val="1.8207506797349733E-2"/>
              <c:y val="6.74318444519797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2000505000000020004" pitchFamily="2" charset="77"/>
                  <a:ea typeface="+mn-ea"/>
                  <a:cs typeface="Times New Roman" panose="02020603050405020304" pitchFamily="18" charset="0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77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8153425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Montserrat" panose="02000505000000020004" pitchFamily="2" charset="77"/>
          <a:cs typeface="Times New Roman" panose="02020603050405020304" pitchFamily="18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3"/>
          <c:order val="0"/>
          <c:tx>
            <c:strRef>
              <c:f>'Graph Watt, Température'!$K$1</c:f>
              <c:strCache>
                <c:ptCount val="1"/>
                <c:pt idx="0">
                  <c:v>400 W, 50%</c:v>
                </c:pt>
              </c:strCache>
            </c:strRef>
          </c:tx>
          <c:spPr>
            <a:ln w="2222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rgbClr val="FFC000"/>
                </a:solidFill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'Graph Watt, Température'!$AD$2:$AD$11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0.34</c:v>
                  </c:pt>
                  <c:pt idx="2">
                    <c:v>0.31</c:v>
                  </c:pt>
                  <c:pt idx="3">
                    <c:v>0.35</c:v>
                  </c:pt>
                  <c:pt idx="4">
                    <c:v>0.43</c:v>
                  </c:pt>
                  <c:pt idx="5">
                    <c:v>0.36</c:v>
                  </c:pt>
                  <c:pt idx="6">
                    <c:v>0.5</c:v>
                  </c:pt>
                  <c:pt idx="7">
                    <c:v>0.1</c:v>
                  </c:pt>
                  <c:pt idx="8">
                    <c:v>0.13</c:v>
                  </c:pt>
                  <c:pt idx="9">
                    <c:v>0.34</c:v>
                  </c:pt>
                </c:numCache>
              </c:numRef>
            </c:plus>
            <c:minus>
              <c:numRef>
                <c:f>'Graph Watt, Température'!$AD$2:$AD$11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0.34</c:v>
                  </c:pt>
                  <c:pt idx="2">
                    <c:v>0.31</c:v>
                  </c:pt>
                  <c:pt idx="3">
                    <c:v>0.35</c:v>
                  </c:pt>
                  <c:pt idx="4">
                    <c:v>0.43</c:v>
                  </c:pt>
                  <c:pt idx="5">
                    <c:v>0.36</c:v>
                  </c:pt>
                  <c:pt idx="6">
                    <c:v>0.5</c:v>
                  </c:pt>
                  <c:pt idx="7">
                    <c:v>0.1</c:v>
                  </c:pt>
                  <c:pt idx="8">
                    <c:v>0.13</c:v>
                  </c:pt>
                  <c:pt idx="9">
                    <c:v>0.34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'Graph Watt, Température'!$A$2:$A$11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60</c:v>
                </c:pt>
                <c:pt idx="8">
                  <c:v>90</c:v>
                </c:pt>
                <c:pt idx="9">
                  <c:v>120</c:v>
                </c:pt>
              </c:numCache>
            </c:numRef>
          </c:xVal>
          <c:yVal>
            <c:numRef>
              <c:f>'Graph Watt, Température'!$K$2:$K$11</c:f>
              <c:numCache>
                <c:formatCode>General</c:formatCode>
                <c:ptCount val="10"/>
                <c:pt idx="0">
                  <c:v>0</c:v>
                </c:pt>
                <c:pt idx="1">
                  <c:v>9.74</c:v>
                </c:pt>
                <c:pt idx="2">
                  <c:v>10.5</c:v>
                </c:pt>
                <c:pt idx="3">
                  <c:v>11.35</c:v>
                </c:pt>
                <c:pt idx="4">
                  <c:v>11.69</c:v>
                </c:pt>
                <c:pt idx="5">
                  <c:v>11.8</c:v>
                </c:pt>
                <c:pt idx="6">
                  <c:v>11.83</c:v>
                </c:pt>
                <c:pt idx="7">
                  <c:v>12.07</c:v>
                </c:pt>
                <c:pt idx="8">
                  <c:v>12.01</c:v>
                </c:pt>
                <c:pt idx="9">
                  <c:v>11.82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FA6-204C-B82E-4065954B00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8472479"/>
        <c:axId val="1551304191"/>
      </c:scatterChart>
      <c:valAx>
        <c:axId val="1658472479"/>
        <c:scaling>
          <c:orientation val="minMax"/>
          <c:max val="6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2000505000000020004" pitchFamily="2" charset="77"/>
                    <a:ea typeface="+mn-ea"/>
                    <a:cs typeface="Times New Roman" panose="02020603050405020304" pitchFamily="18" charset="0"/>
                  </a:defRPr>
                </a:pPr>
                <a:r>
                  <a:rPr lang="fr-FR" cap="none" dirty="0"/>
                  <a:t>Time (min.)</a:t>
                </a:r>
                <a:endParaRPr lang="fr-F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2000505000000020004" pitchFamily="2" charset="77"/>
                  <a:ea typeface="+mn-ea"/>
                  <a:cs typeface="Times New Roman" panose="02020603050405020304" pitchFamily="18" charset="0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77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551304191"/>
        <c:crosses val="autoZero"/>
        <c:crossBetween val="midCat"/>
      </c:valAx>
      <c:valAx>
        <c:axId val="1551304191"/>
        <c:scaling>
          <c:orientation val="minMax"/>
          <c:max val="1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2000505000000020004" pitchFamily="2" charset="77"/>
                    <a:ea typeface="+mn-ea"/>
                    <a:cs typeface="Times New Roman" panose="02020603050405020304" pitchFamily="18" charset="0"/>
                  </a:defRPr>
                </a:pPr>
                <a:r>
                  <a:rPr lang="fr-FR" dirty="0"/>
                  <a:t>TPC </a:t>
                </a:r>
                <a:r>
                  <a:rPr lang="fr-FR" cap="none" dirty="0"/>
                  <a:t>(mg </a:t>
                </a:r>
                <a:r>
                  <a:rPr lang="fr-FR" dirty="0"/>
                  <a:t>GAE.</a:t>
                </a:r>
                <a:r>
                  <a:rPr lang="fr-FR" cap="none" dirty="0"/>
                  <a:t>g</a:t>
                </a:r>
                <a:r>
                  <a:rPr lang="fr-FR" cap="none" baseline="30000" dirty="0"/>
                  <a:t>-1</a:t>
                </a:r>
                <a:r>
                  <a:rPr lang="fr-FR" cap="none" baseline="0" dirty="0"/>
                  <a:t> DM</a:t>
                </a:r>
                <a:r>
                  <a:rPr lang="fr-FR" dirty="0"/>
                  <a:t>)</a:t>
                </a:r>
              </a:p>
            </c:rich>
          </c:tx>
          <c:layout>
            <c:manualLayout>
              <c:xMode val="edge"/>
              <c:yMode val="edge"/>
              <c:x val="1.5172915080181091E-2"/>
              <c:y val="5.83824919458248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2000505000000020004" pitchFamily="2" charset="77"/>
                  <a:ea typeface="+mn-ea"/>
                  <a:cs typeface="Times New Roman" panose="02020603050405020304" pitchFamily="18" charset="0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77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65847247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Montserrat" panose="02000505000000020004" pitchFamily="2" charset="77"/>
          <a:cs typeface="Times New Roman" panose="02020603050405020304" pitchFamily="18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77"/>
                <a:ea typeface="+mn-ea"/>
                <a:cs typeface="+mn-cs"/>
              </a:defRPr>
            </a:pPr>
            <a:r>
              <a:rPr lang="en-US" sz="1050" dirty="0">
                <a:latin typeface="Montserrat" panose="02000505000000020004" pitchFamily="2" charset="77"/>
              </a:rPr>
              <a:t>Lipase</a:t>
            </a:r>
            <a:r>
              <a:rPr lang="en-US" sz="1050" baseline="0" dirty="0">
                <a:latin typeface="Montserrat" panose="02000505000000020004" pitchFamily="2" charset="77"/>
              </a:rPr>
              <a:t> activity</a:t>
            </a:r>
            <a:endParaRPr lang="en-US" sz="1050" dirty="0">
              <a:latin typeface="Montserrat" panose="02000505000000020004" pitchFamily="2" charset="77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77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Penicillium</c:v>
                </c:pt>
              </c:strCache>
            </c:strRef>
          </c:tx>
          <c:spPr>
            <a:solidFill>
              <a:schemeClr val="accent1"/>
            </a:solidFill>
            <a:ln w="28575"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Feuil1!$D$2:$D$5</c:f>
                <c:numCache>
                  <c:formatCode>General</c:formatCode>
                  <c:ptCount val="4"/>
                  <c:pt idx="0">
                    <c:v>2.8284271247461926E-2</c:v>
                  </c:pt>
                  <c:pt idx="1">
                    <c:v>0.13435028842544386</c:v>
                  </c:pt>
                  <c:pt idx="2">
                    <c:v>0.17677669529663689</c:v>
                  </c:pt>
                  <c:pt idx="3">
                    <c:v>0.14142135623730956</c:v>
                  </c:pt>
                </c:numCache>
              </c:numRef>
            </c:plus>
            <c:minus>
              <c:numRef>
                <c:f>Feuil1!$D$2:$D$5</c:f>
                <c:numCache>
                  <c:formatCode>General</c:formatCode>
                  <c:ptCount val="4"/>
                  <c:pt idx="0">
                    <c:v>2.8284271247461926E-2</c:v>
                  </c:pt>
                  <c:pt idx="1">
                    <c:v>0.13435028842544386</c:v>
                  </c:pt>
                  <c:pt idx="2">
                    <c:v>0.17677669529663689</c:v>
                  </c:pt>
                  <c:pt idx="3">
                    <c:v>0.14142135623730956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Feuil1!$A$2:$A$5</c:f>
              <c:strCache>
                <c:ptCount val="4"/>
                <c:pt idx="0">
                  <c:v>J+3</c:v>
                </c:pt>
                <c:pt idx="1">
                  <c:v>J+5</c:v>
                </c:pt>
                <c:pt idx="2">
                  <c:v>J+7</c:v>
                </c:pt>
                <c:pt idx="3">
                  <c:v>J+10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0.88</c:v>
                </c:pt>
                <c:pt idx="1">
                  <c:v>1.03</c:v>
                </c:pt>
                <c:pt idx="2">
                  <c:v>1.23</c:v>
                </c:pt>
                <c:pt idx="3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26-0E4D-99D6-2941C4EEAB8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Trichoderma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Feuil1!$E$2:$E$5</c:f>
                <c:numCache>
                  <c:formatCode>General</c:formatCode>
                  <c:ptCount val="4"/>
                  <c:pt idx="0">
                    <c:v>2.8284271247461849E-2</c:v>
                  </c:pt>
                  <c:pt idx="1">
                    <c:v>0.13435028842544408</c:v>
                  </c:pt>
                  <c:pt idx="2">
                    <c:v>7.7781745930520216E-2</c:v>
                  </c:pt>
                  <c:pt idx="3">
                    <c:v>1.4142135623730963E-2</c:v>
                  </c:pt>
                </c:numCache>
              </c:numRef>
            </c:plus>
            <c:minus>
              <c:numRef>
                <c:f>Feuil1!$E$2:$E$5</c:f>
                <c:numCache>
                  <c:formatCode>General</c:formatCode>
                  <c:ptCount val="4"/>
                  <c:pt idx="0">
                    <c:v>2.8284271247461849E-2</c:v>
                  </c:pt>
                  <c:pt idx="1">
                    <c:v>0.13435028842544408</c:v>
                  </c:pt>
                  <c:pt idx="2">
                    <c:v>7.7781745930520216E-2</c:v>
                  </c:pt>
                  <c:pt idx="3">
                    <c:v>1.4142135623730963E-2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Feuil1!$A$2:$A$5</c:f>
              <c:strCache>
                <c:ptCount val="4"/>
                <c:pt idx="0">
                  <c:v>J+3</c:v>
                </c:pt>
                <c:pt idx="1">
                  <c:v>J+5</c:v>
                </c:pt>
                <c:pt idx="2">
                  <c:v>J+7</c:v>
                </c:pt>
                <c:pt idx="3">
                  <c:v>J+10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0.56000000000000005</c:v>
                </c:pt>
                <c:pt idx="1">
                  <c:v>0.64</c:v>
                </c:pt>
                <c:pt idx="2">
                  <c:v>0.87</c:v>
                </c:pt>
                <c:pt idx="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26-0E4D-99D6-2941C4EEA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5478848"/>
        <c:axId val="995417280"/>
      </c:barChart>
      <c:catAx>
        <c:axId val="99547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77"/>
                <a:ea typeface="+mn-ea"/>
                <a:cs typeface="+mn-cs"/>
              </a:defRPr>
            </a:pPr>
            <a:endParaRPr lang="fr-FR"/>
          </a:p>
        </c:txPr>
        <c:crossAx val="995417280"/>
        <c:crosses val="autoZero"/>
        <c:auto val="1"/>
        <c:lblAlgn val="ctr"/>
        <c:lblOffset val="100"/>
        <c:noMultiLvlLbl val="0"/>
      </c:catAx>
      <c:valAx>
        <c:axId val="995417280"/>
        <c:scaling>
          <c:orientation val="minMax"/>
          <c:max val="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2000505000000020004" pitchFamily="2" charset="77"/>
                    <a:ea typeface="+mn-ea"/>
                    <a:cs typeface="+mn-cs"/>
                  </a:defRPr>
                </a:pPr>
                <a:r>
                  <a:rPr lang="fr-FR" sz="1000" dirty="0">
                    <a:latin typeface="Montserrat" panose="02000505000000020004" pitchFamily="2" charset="77"/>
                  </a:rPr>
                  <a:t>(U/</a:t>
                </a:r>
                <a:r>
                  <a:rPr lang="fr-FR" sz="1000" dirty="0" err="1">
                    <a:latin typeface="Montserrat" panose="02000505000000020004" pitchFamily="2" charset="77"/>
                  </a:rPr>
                  <a:t>mL</a:t>
                </a:r>
                <a:r>
                  <a:rPr lang="fr-FR" sz="1000" dirty="0">
                    <a:latin typeface="Montserrat" panose="02000505000000020004" pitchFamily="2" charset="77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6983197772626481E-2"/>
              <c:y val="0.327108474175327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2000505000000020004" pitchFamily="2" charset="77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77"/>
                <a:ea typeface="+mn-ea"/>
                <a:cs typeface="+mn-cs"/>
              </a:defRPr>
            </a:pPr>
            <a:endParaRPr lang="fr-FR"/>
          </a:p>
        </c:txPr>
        <c:crossAx val="995478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77"/>
                <a:ea typeface="+mn-ea"/>
                <a:cs typeface="+mn-cs"/>
              </a:defRPr>
            </a:pPr>
            <a:r>
              <a:rPr lang="en-US" sz="1050" dirty="0">
                <a:latin typeface="Montserrat" panose="02000505000000020004" pitchFamily="2" charset="77"/>
              </a:rPr>
              <a:t>Xylanase</a:t>
            </a:r>
            <a:r>
              <a:rPr lang="en-US" sz="1050" baseline="0" dirty="0">
                <a:latin typeface="Montserrat" panose="02000505000000020004" pitchFamily="2" charset="77"/>
              </a:rPr>
              <a:t> activity</a:t>
            </a:r>
            <a:endParaRPr lang="en-US" sz="1050" dirty="0">
              <a:latin typeface="Montserrat" panose="02000505000000020004" pitchFamily="2" charset="77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77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Penicillium</c:v>
                </c:pt>
              </c:strCache>
            </c:strRef>
          </c:tx>
          <c:spPr>
            <a:solidFill>
              <a:schemeClr val="accent1"/>
            </a:solidFill>
            <a:ln w="28575"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Feuil1!$D$2:$D$5</c:f>
                <c:numCache>
                  <c:formatCode>General</c:formatCode>
                  <c:ptCount val="4"/>
                  <c:pt idx="0">
                    <c:v>0.1838477631085022</c:v>
                  </c:pt>
                  <c:pt idx="1">
                    <c:v>9.1923881554251102E-2</c:v>
                  </c:pt>
                  <c:pt idx="2">
                    <c:v>0.12020815280171303</c:v>
                  </c:pt>
                  <c:pt idx="3">
                    <c:v>0.31819805153394648</c:v>
                  </c:pt>
                </c:numCache>
              </c:numRef>
            </c:plus>
            <c:minus>
              <c:numRef>
                <c:f>Feuil1!$D$2:$D$5</c:f>
                <c:numCache>
                  <c:formatCode>General</c:formatCode>
                  <c:ptCount val="4"/>
                  <c:pt idx="0">
                    <c:v>0.1838477631085022</c:v>
                  </c:pt>
                  <c:pt idx="1">
                    <c:v>9.1923881554251102E-2</c:v>
                  </c:pt>
                  <c:pt idx="2">
                    <c:v>0.12020815280171303</c:v>
                  </c:pt>
                  <c:pt idx="3">
                    <c:v>0.31819805153394648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Feuil1!$A$2:$A$5</c:f>
              <c:strCache>
                <c:ptCount val="4"/>
                <c:pt idx="0">
                  <c:v>J+3</c:v>
                </c:pt>
                <c:pt idx="1">
                  <c:v>J+5</c:v>
                </c:pt>
                <c:pt idx="2">
                  <c:v>J+7</c:v>
                </c:pt>
                <c:pt idx="3">
                  <c:v>J+10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4.67</c:v>
                </c:pt>
                <c:pt idx="1">
                  <c:v>6.01</c:v>
                </c:pt>
                <c:pt idx="2">
                  <c:v>8.83</c:v>
                </c:pt>
                <c:pt idx="3">
                  <c:v>5.57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89-EB42-AE9A-D18448FC4B3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Trichoderma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Feuil1!$E$2:$E$5</c:f>
                <c:numCache>
                  <c:formatCode>General</c:formatCode>
                  <c:ptCount val="4"/>
                  <c:pt idx="0">
                    <c:v>0.18384776310850234</c:v>
                  </c:pt>
                  <c:pt idx="1">
                    <c:v>8.4852813742385708E-2</c:v>
                  </c:pt>
                  <c:pt idx="2">
                    <c:v>0.21213203435596409</c:v>
                  </c:pt>
                  <c:pt idx="3">
                    <c:v>0.42426406871192845</c:v>
                  </c:pt>
                </c:numCache>
              </c:numRef>
            </c:plus>
            <c:minus>
              <c:numRef>
                <c:f>Feuil1!$E$2:$E$5</c:f>
                <c:numCache>
                  <c:formatCode>General</c:formatCode>
                  <c:ptCount val="4"/>
                  <c:pt idx="0">
                    <c:v>0.18384776310850234</c:v>
                  </c:pt>
                  <c:pt idx="1">
                    <c:v>8.4852813742385708E-2</c:v>
                  </c:pt>
                  <c:pt idx="2">
                    <c:v>0.21213203435596409</c:v>
                  </c:pt>
                  <c:pt idx="3">
                    <c:v>0.42426406871192845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Feuil1!$A$2:$A$5</c:f>
              <c:strCache>
                <c:ptCount val="4"/>
                <c:pt idx="0">
                  <c:v>J+3</c:v>
                </c:pt>
                <c:pt idx="1">
                  <c:v>J+5</c:v>
                </c:pt>
                <c:pt idx="2">
                  <c:v>J+7</c:v>
                </c:pt>
                <c:pt idx="3">
                  <c:v>J+10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0.37</c:v>
                </c:pt>
                <c:pt idx="1">
                  <c:v>0.57999999999999996</c:v>
                </c:pt>
                <c:pt idx="2">
                  <c:v>1.05</c:v>
                </c:pt>
                <c:pt idx="3">
                  <c:v>1.27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89-EB42-AE9A-D18448FC4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5478848"/>
        <c:axId val="995417280"/>
      </c:barChart>
      <c:catAx>
        <c:axId val="99547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77"/>
                <a:ea typeface="+mn-ea"/>
                <a:cs typeface="+mn-cs"/>
              </a:defRPr>
            </a:pPr>
            <a:endParaRPr lang="fr-FR"/>
          </a:p>
        </c:txPr>
        <c:crossAx val="995417280"/>
        <c:crosses val="autoZero"/>
        <c:auto val="1"/>
        <c:lblAlgn val="ctr"/>
        <c:lblOffset val="100"/>
        <c:noMultiLvlLbl val="0"/>
      </c:catAx>
      <c:valAx>
        <c:axId val="995417280"/>
        <c:scaling>
          <c:orientation val="minMax"/>
          <c:max val="1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2000505000000020004" pitchFamily="2" charset="77"/>
                    <a:ea typeface="+mn-ea"/>
                    <a:cs typeface="+mn-cs"/>
                  </a:defRPr>
                </a:pPr>
                <a:r>
                  <a:rPr lang="fr-FR" sz="1000" dirty="0">
                    <a:latin typeface="Montserrat" panose="02000505000000020004" pitchFamily="2" charset="77"/>
                  </a:rPr>
                  <a:t>(</a:t>
                </a:r>
                <a:r>
                  <a:rPr lang="fr-FR" sz="1000" dirty="0" err="1">
                    <a:latin typeface="Montserrat" panose="02000505000000020004" pitchFamily="2" charset="77"/>
                  </a:rPr>
                  <a:t>mU</a:t>
                </a:r>
                <a:r>
                  <a:rPr lang="fr-FR" sz="1000" dirty="0">
                    <a:latin typeface="Montserrat" panose="02000505000000020004" pitchFamily="2" charset="77"/>
                  </a:rPr>
                  <a:t>/</a:t>
                </a:r>
                <a:r>
                  <a:rPr lang="fr-FR" sz="1000" dirty="0" err="1">
                    <a:latin typeface="Montserrat" panose="02000505000000020004" pitchFamily="2" charset="77"/>
                  </a:rPr>
                  <a:t>mL</a:t>
                </a:r>
                <a:r>
                  <a:rPr lang="fr-FR" sz="1000" dirty="0">
                    <a:latin typeface="Montserrat" panose="02000505000000020004" pitchFamily="2" charset="77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6983197772626481E-2"/>
              <c:y val="0.327108474175327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2000505000000020004" pitchFamily="2" charset="77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77"/>
                <a:ea typeface="+mn-ea"/>
                <a:cs typeface="+mn-cs"/>
              </a:defRPr>
            </a:pPr>
            <a:endParaRPr lang="fr-FR"/>
          </a:p>
        </c:txPr>
        <c:crossAx val="995478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Hello, I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to </a:t>
            </a:r>
            <a:r>
              <a:rPr lang="fr-FR" dirty="0" err="1"/>
              <a:t>start</a:t>
            </a:r>
            <a:r>
              <a:rPr lang="fr-FR" dirty="0"/>
              <a:t> by </a:t>
            </a:r>
            <a:r>
              <a:rPr lang="fr-FR" dirty="0" err="1"/>
              <a:t>thanking</a:t>
            </a:r>
            <a:r>
              <a:rPr lang="fr-FR" dirty="0"/>
              <a:t> the </a:t>
            </a:r>
            <a:r>
              <a:rPr lang="fr-FR" dirty="0" err="1"/>
              <a:t>organization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congress</a:t>
            </a:r>
            <a:r>
              <a:rPr lang="fr-FR" dirty="0"/>
              <a:t> for </a:t>
            </a:r>
            <a:r>
              <a:rPr lang="fr-FR" dirty="0" err="1"/>
              <a:t>allowing</a:t>
            </a:r>
            <a:r>
              <a:rPr lang="fr-FR" dirty="0"/>
              <a:t> me to </a:t>
            </a:r>
            <a:r>
              <a:rPr lang="fr-FR" dirty="0" err="1"/>
              <a:t>share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.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Maxime </a:t>
            </a:r>
            <a:r>
              <a:rPr lang="fr-FR" dirty="0" err="1"/>
              <a:t>Beaudor</a:t>
            </a:r>
            <a:r>
              <a:rPr lang="fr-FR" dirty="0"/>
              <a:t> and i </a:t>
            </a:r>
            <a:r>
              <a:rPr lang="fr-FR" dirty="0" err="1"/>
              <a:t>am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present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 </a:t>
            </a:r>
            <a:r>
              <a:rPr lang="fr-FR" dirty="0" err="1"/>
              <a:t>supervised</a:t>
            </a:r>
            <a:r>
              <a:rPr lang="fr-FR" dirty="0"/>
              <a:t> by Vincent </a:t>
            </a:r>
            <a:r>
              <a:rPr lang="fr-FR" dirty="0" err="1"/>
              <a:t>Phalip</a:t>
            </a:r>
            <a:r>
              <a:rPr lang="fr-FR" dirty="0"/>
              <a:t>, Delphine </a:t>
            </a:r>
            <a:r>
              <a:rPr lang="fr-FR" dirty="0" err="1"/>
              <a:t>Pradal</a:t>
            </a:r>
            <a:r>
              <a:rPr lang="fr-FR" dirty="0"/>
              <a:t> and Peggy </a:t>
            </a:r>
            <a:r>
              <a:rPr lang="fr-FR" dirty="0" err="1"/>
              <a:t>Vauchel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UMRT </a:t>
            </a:r>
            <a:r>
              <a:rPr lang="fr-FR" dirty="0" err="1"/>
              <a:t>BioEcoAgro</a:t>
            </a:r>
            <a:r>
              <a:rPr lang="fr-FR" dirty="0"/>
              <a:t> and the </a:t>
            </a:r>
            <a:r>
              <a:rPr lang="fr-FR" dirty="0" err="1"/>
              <a:t>university</a:t>
            </a:r>
            <a:r>
              <a:rPr lang="fr-FR" dirty="0"/>
              <a:t> of </a:t>
            </a:r>
            <a:r>
              <a:rPr lang="fr-FR" dirty="0" err="1"/>
              <a:t>lille</a:t>
            </a:r>
            <a:r>
              <a:rPr lang="fr-FR" dirty="0"/>
              <a:t>. I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</a:t>
            </a:r>
            <a:r>
              <a:rPr lang="fr-FR" dirty="0" err="1"/>
              <a:t>thank</a:t>
            </a:r>
            <a:r>
              <a:rPr lang="fr-FR" dirty="0"/>
              <a:t> the </a:t>
            </a:r>
            <a:r>
              <a:rPr lang="fr-FR" dirty="0" err="1"/>
              <a:t>company</a:t>
            </a:r>
            <a:r>
              <a:rPr lang="fr-FR" dirty="0"/>
              <a:t> </a:t>
            </a:r>
            <a:r>
              <a:rPr lang="fr-FR" dirty="0" err="1"/>
              <a:t>gecco</a:t>
            </a:r>
            <a:r>
              <a:rPr lang="fr-FR" dirty="0"/>
              <a:t>, the </a:t>
            </a:r>
            <a:r>
              <a:rPr lang="fr-FR" dirty="0" err="1"/>
              <a:t>region</a:t>
            </a:r>
            <a:r>
              <a:rPr lang="fr-FR" dirty="0"/>
              <a:t> haut de </a:t>
            </a:r>
            <a:r>
              <a:rPr lang="fr-FR" dirty="0" err="1"/>
              <a:t>france</a:t>
            </a:r>
            <a:r>
              <a:rPr lang="fr-FR" dirty="0"/>
              <a:t> and the I-site program for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financial</a:t>
            </a:r>
            <a:r>
              <a:rPr lang="fr-FR" dirty="0"/>
              <a:t> support.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9702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702ca88d2a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702ca88d2a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364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ee0fd81581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ee0fd81581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Use the </a:t>
            </a:r>
            <a:r>
              <a:rPr lang="fr-FR" dirty="0" err="1"/>
              <a:t>spent</a:t>
            </a:r>
            <a:r>
              <a:rPr lang="fr-FR" dirty="0"/>
              <a:t> coffee grounds </a:t>
            </a:r>
            <a:r>
              <a:rPr lang="fr-FR" dirty="0" err="1"/>
              <a:t>remaining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polyphenols</a:t>
            </a:r>
            <a:r>
              <a:rPr lang="fr-FR" dirty="0"/>
              <a:t> extraction for </a:t>
            </a:r>
            <a:r>
              <a:rPr lang="fr-FR" dirty="0" err="1"/>
              <a:t>solid</a:t>
            </a:r>
            <a:r>
              <a:rPr lang="fr-FR" dirty="0"/>
              <a:t> state fermentation. At the end, the </a:t>
            </a:r>
            <a:r>
              <a:rPr lang="fr-FR" dirty="0" err="1"/>
              <a:t>spent</a:t>
            </a:r>
            <a:r>
              <a:rPr lang="fr-FR" dirty="0"/>
              <a:t> </a:t>
            </a:r>
            <a:r>
              <a:rPr lang="fr-FR" dirty="0" err="1"/>
              <a:t>coffe</a:t>
            </a:r>
            <a:r>
              <a:rPr lang="fr-FR" dirty="0"/>
              <a:t> </a:t>
            </a:r>
            <a:r>
              <a:rPr lang="fr-FR" dirty="0" err="1"/>
              <a:t>grunds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depleted</a:t>
            </a:r>
            <a:r>
              <a:rPr lang="fr-FR" dirty="0"/>
              <a:t> in </a:t>
            </a:r>
            <a:r>
              <a:rPr lang="fr-FR" dirty="0" err="1"/>
              <a:t>sugars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5312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ee0fd81581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ee0fd81581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Use the </a:t>
            </a:r>
            <a:r>
              <a:rPr lang="fr-FR" dirty="0" err="1"/>
              <a:t>spent</a:t>
            </a:r>
            <a:r>
              <a:rPr lang="fr-FR" dirty="0"/>
              <a:t> coffee grounds </a:t>
            </a:r>
            <a:r>
              <a:rPr lang="fr-FR" dirty="0" err="1"/>
              <a:t>remaining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polyphenols</a:t>
            </a:r>
            <a:r>
              <a:rPr lang="fr-FR" dirty="0"/>
              <a:t> extraction for </a:t>
            </a:r>
            <a:r>
              <a:rPr lang="fr-FR" dirty="0" err="1"/>
              <a:t>solid</a:t>
            </a:r>
            <a:r>
              <a:rPr lang="fr-FR" dirty="0"/>
              <a:t> state fermentation. At the end, the </a:t>
            </a:r>
            <a:r>
              <a:rPr lang="fr-FR" dirty="0" err="1"/>
              <a:t>spent</a:t>
            </a:r>
            <a:r>
              <a:rPr lang="fr-FR" dirty="0"/>
              <a:t> </a:t>
            </a:r>
            <a:r>
              <a:rPr lang="fr-FR" dirty="0" err="1"/>
              <a:t>coffe</a:t>
            </a:r>
            <a:r>
              <a:rPr lang="fr-FR" dirty="0"/>
              <a:t> </a:t>
            </a:r>
            <a:r>
              <a:rPr lang="fr-FR" dirty="0" err="1"/>
              <a:t>grunds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depleted</a:t>
            </a:r>
            <a:r>
              <a:rPr lang="fr-FR" dirty="0"/>
              <a:t> in </a:t>
            </a:r>
            <a:r>
              <a:rPr lang="fr-FR" dirty="0" err="1"/>
              <a:t>sugars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1984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ee0fd81581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ee0fd81581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Use the </a:t>
            </a:r>
            <a:r>
              <a:rPr lang="fr-FR" dirty="0" err="1"/>
              <a:t>spent</a:t>
            </a:r>
            <a:r>
              <a:rPr lang="fr-FR" dirty="0"/>
              <a:t> coffee grounds </a:t>
            </a:r>
            <a:r>
              <a:rPr lang="fr-FR" dirty="0" err="1"/>
              <a:t>remaining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polyphenols</a:t>
            </a:r>
            <a:r>
              <a:rPr lang="fr-FR" dirty="0"/>
              <a:t> extraction for </a:t>
            </a:r>
            <a:r>
              <a:rPr lang="fr-FR" dirty="0" err="1"/>
              <a:t>solid</a:t>
            </a:r>
            <a:r>
              <a:rPr lang="fr-FR" dirty="0"/>
              <a:t> state fermentation. At the end, the </a:t>
            </a:r>
            <a:r>
              <a:rPr lang="fr-FR" dirty="0" err="1"/>
              <a:t>spent</a:t>
            </a:r>
            <a:r>
              <a:rPr lang="fr-FR" dirty="0"/>
              <a:t> </a:t>
            </a:r>
            <a:r>
              <a:rPr lang="fr-FR" dirty="0" err="1"/>
              <a:t>coffe</a:t>
            </a:r>
            <a:r>
              <a:rPr lang="fr-FR" dirty="0"/>
              <a:t> </a:t>
            </a:r>
            <a:r>
              <a:rPr lang="fr-FR" dirty="0" err="1"/>
              <a:t>grunds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depleted</a:t>
            </a:r>
            <a:r>
              <a:rPr lang="fr-FR" dirty="0"/>
              <a:t> in </a:t>
            </a:r>
            <a:r>
              <a:rPr lang="fr-FR" dirty="0" err="1"/>
              <a:t>sugars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5751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of all,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eco</a:t>
            </a:r>
            <a:r>
              <a:rPr lang="fr-FR" dirty="0"/>
              <a:t>-extraction,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use of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a </a:t>
            </a:r>
            <a:r>
              <a:rPr lang="fr-FR" dirty="0" err="1"/>
              <a:t>reduction</a:t>
            </a:r>
            <a:r>
              <a:rPr lang="fr-FR" dirty="0"/>
              <a:t> of the </a:t>
            </a:r>
            <a:r>
              <a:rPr lang="fr-FR" dirty="0" err="1"/>
              <a:t>environmental</a:t>
            </a:r>
            <a:r>
              <a:rPr lang="fr-FR" dirty="0"/>
              <a:t> impact of the extraction. </a:t>
            </a:r>
          </a:p>
          <a:p>
            <a:r>
              <a:rPr lang="fr-FR" dirty="0"/>
              <a:t>This </a:t>
            </a:r>
            <a:r>
              <a:rPr lang="fr-FR" dirty="0" err="1"/>
              <a:t>implies</a:t>
            </a:r>
            <a:r>
              <a:rPr lang="fr-FR" dirty="0"/>
              <a:t> a </a:t>
            </a:r>
            <a:r>
              <a:rPr lang="fr-FR" dirty="0" err="1"/>
              <a:t>decrease</a:t>
            </a:r>
            <a:r>
              <a:rPr lang="fr-FR" dirty="0"/>
              <a:t> in </a:t>
            </a:r>
            <a:r>
              <a:rPr lang="fr-FR" dirty="0" err="1"/>
              <a:t>electricity</a:t>
            </a:r>
            <a:r>
              <a:rPr lang="fr-FR" dirty="0"/>
              <a:t> </a:t>
            </a:r>
            <a:r>
              <a:rPr lang="fr-FR" dirty="0" err="1"/>
              <a:t>consumption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</a:t>
            </a:r>
            <a:r>
              <a:rPr lang="fr-FR" dirty="0" err="1"/>
              <a:t>conventional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and the use of green </a:t>
            </a:r>
            <a:r>
              <a:rPr lang="fr-FR" dirty="0" err="1"/>
              <a:t>solvents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 err="1"/>
              <a:t>ethanol</a:t>
            </a:r>
            <a:r>
              <a:rPr lang="fr-FR" dirty="0"/>
              <a:t> for </a:t>
            </a:r>
            <a:r>
              <a:rPr lang="fr-FR" dirty="0" err="1"/>
              <a:t>example</a:t>
            </a:r>
            <a:r>
              <a:rPr lang="fr-FR" dirty="0"/>
              <a:t>. The </a:t>
            </a:r>
            <a:r>
              <a:rPr lang="fr-FR" dirty="0" err="1"/>
              <a:t>benefits</a:t>
            </a:r>
            <a:r>
              <a:rPr lang="fr-FR" dirty="0"/>
              <a:t> are </a:t>
            </a:r>
            <a:r>
              <a:rPr lang="fr-FR" dirty="0" err="1"/>
              <a:t>numerous</a:t>
            </a:r>
            <a:r>
              <a:rPr lang="fr-FR" dirty="0"/>
              <a:t> and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are </a:t>
            </a:r>
            <a:r>
              <a:rPr lang="fr-FR" dirty="0" err="1"/>
              <a:t>often</a:t>
            </a:r>
            <a:r>
              <a:rPr lang="fr-FR" dirty="0"/>
              <a:t> more efficient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save</a:t>
            </a:r>
            <a:r>
              <a:rPr lang="fr-FR" dirty="0"/>
              <a:t> time.</a:t>
            </a:r>
          </a:p>
          <a:p>
            <a:r>
              <a:rPr lang="fr-FR" dirty="0"/>
              <a:t>the use of </a:t>
            </a:r>
            <a:r>
              <a:rPr lang="fr-FR" dirty="0" err="1"/>
              <a:t>ultrasound</a:t>
            </a:r>
            <a:r>
              <a:rPr lang="fr-FR" dirty="0"/>
              <a:t> to </a:t>
            </a:r>
            <a:r>
              <a:rPr lang="fr-FR" dirty="0" err="1"/>
              <a:t>extract</a:t>
            </a:r>
            <a:r>
              <a:rPr lang="fr-FR" dirty="0"/>
              <a:t> </a:t>
            </a:r>
            <a:r>
              <a:rPr lang="fr-FR" dirty="0" err="1"/>
              <a:t>molecules</a:t>
            </a:r>
            <a:r>
              <a:rPr lang="fr-FR" dirty="0"/>
              <a:t> in </a:t>
            </a:r>
            <a:r>
              <a:rPr lang="fr-FR" dirty="0" err="1"/>
              <a:t>solid-liquid</a:t>
            </a:r>
            <a:r>
              <a:rPr lang="fr-FR" dirty="0"/>
              <a:t> extraction </a:t>
            </a:r>
            <a:r>
              <a:rPr lang="fr-FR" dirty="0" err="1"/>
              <a:t>is</a:t>
            </a:r>
            <a:r>
              <a:rPr lang="fr-FR" dirty="0"/>
              <a:t> part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process</a:t>
            </a:r>
            <a:r>
              <a:rPr lang="fr-FR" dirty="0"/>
              <a:t>.</a:t>
            </a:r>
          </a:p>
          <a:p>
            <a:r>
              <a:rPr lang="fr-FR" dirty="0" err="1"/>
              <a:t>Indeed</a:t>
            </a:r>
            <a:r>
              <a:rPr lang="fr-FR" dirty="0"/>
              <a:t>, </a:t>
            </a:r>
            <a:r>
              <a:rPr lang="fr-FR" dirty="0" err="1"/>
              <a:t>sonotrodes</a:t>
            </a:r>
            <a:r>
              <a:rPr lang="fr-FR" dirty="0"/>
              <a:t> </a:t>
            </a:r>
            <a:r>
              <a:rPr lang="fr-FR" dirty="0" err="1"/>
              <a:t>placed</a:t>
            </a:r>
            <a:r>
              <a:rPr lang="fr-FR" dirty="0"/>
              <a:t> in contact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solvent</a:t>
            </a:r>
            <a:r>
              <a:rPr lang="fr-FR" dirty="0"/>
              <a:t> </a:t>
            </a:r>
            <a:r>
              <a:rPr lang="fr-FR" dirty="0" err="1"/>
              <a:t>containing</a:t>
            </a:r>
            <a:r>
              <a:rPr lang="fr-FR" dirty="0"/>
              <a:t> the </a:t>
            </a:r>
            <a:r>
              <a:rPr lang="fr-FR" dirty="0" err="1"/>
              <a:t>vegetal</a:t>
            </a:r>
            <a:r>
              <a:rPr lang="fr-FR" dirty="0"/>
              <a:t> matrix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the </a:t>
            </a:r>
            <a:r>
              <a:rPr lang="fr-FR" dirty="0" err="1"/>
              <a:t>appearance</a:t>
            </a:r>
            <a:r>
              <a:rPr lang="fr-FR" dirty="0"/>
              <a:t> of </a:t>
            </a:r>
            <a:r>
              <a:rPr lang="fr-FR" dirty="0" err="1"/>
              <a:t>small</a:t>
            </a:r>
            <a:r>
              <a:rPr lang="fr-FR" dirty="0"/>
              <a:t> cavitation </a:t>
            </a:r>
            <a:r>
              <a:rPr lang="fr-FR" dirty="0" err="1"/>
              <a:t>bubbles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deform</a:t>
            </a:r>
            <a:r>
              <a:rPr lang="fr-FR" dirty="0"/>
              <a:t> and </a:t>
            </a:r>
            <a:r>
              <a:rPr lang="fr-FR" dirty="0" err="1"/>
              <a:t>eventually</a:t>
            </a:r>
            <a:r>
              <a:rPr lang="fr-FR" dirty="0"/>
              <a:t> </a:t>
            </a:r>
            <a:r>
              <a:rPr lang="fr-FR" dirty="0" err="1"/>
              <a:t>implode</a:t>
            </a:r>
            <a:r>
              <a:rPr lang="fr-FR" dirty="0"/>
              <a:t>. This implosion </a:t>
            </a:r>
            <a:r>
              <a:rPr lang="fr-FR" dirty="0" err="1"/>
              <a:t>will</a:t>
            </a:r>
            <a:r>
              <a:rPr lang="fr-FR" dirty="0"/>
              <a:t> have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the </a:t>
            </a:r>
            <a:r>
              <a:rPr lang="fr-FR" dirty="0" err="1"/>
              <a:t>rise</a:t>
            </a:r>
            <a:r>
              <a:rPr lang="fr-FR" dirty="0"/>
              <a:t> of the </a:t>
            </a:r>
            <a:r>
              <a:rPr lang="fr-FR" dirty="0" err="1"/>
              <a:t>solvent</a:t>
            </a:r>
            <a:r>
              <a:rPr lang="fr-FR" dirty="0"/>
              <a:t> </a:t>
            </a:r>
            <a:r>
              <a:rPr lang="fr-FR" dirty="0" err="1"/>
              <a:t>emperature</a:t>
            </a:r>
            <a:r>
              <a:rPr lang="fr-FR" dirty="0"/>
              <a:t> due to the </a:t>
            </a:r>
            <a:r>
              <a:rPr lang="fr-FR" dirty="0" err="1"/>
              <a:t>released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, as </a:t>
            </a:r>
            <a:r>
              <a:rPr lang="fr-FR" dirty="0" err="1"/>
              <a:t>well</a:t>
            </a:r>
            <a:r>
              <a:rPr lang="fr-FR" dirty="0"/>
              <a:t> as a </a:t>
            </a:r>
            <a:r>
              <a:rPr lang="fr-FR" dirty="0" err="1"/>
              <a:t>destructuring</a:t>
            </a:r>
            <a:r>
              <a:rPr lang="fr-FR" dirty="0"/>
              <a:t> </a:t>
            </a:r>
            <a:r>
              <a:rPr lang="fr-FR" dirty="0" err="1"/>
              <a:t>mechanical</a:t>
            </a:r>
            <a:r>
              <a:rPr lang="fr-FR" dirty="0"/>
              <a:t> impact on the </a:t>
            </a:r>
            <a:r>
              <a:rPr lang="fr-FR" dirty="0" err="1"/>
              <a:t>vegetal</a:t>
            </a:r>
            <a:r>
              <a:rPr lang="fr-FR" dirty="0"/>
              <a:t> matrix</a:t>
            </a:r>
          </a:p>
          <a:p>
            <a:r>
              <a:rPr lang="fr-FR" dirty="0"/>
              <a:t>As </a:t>
            </a:r>
            <a:r>
              <a:rPr lang="fr-FR" dirty="0" err="1"/>
              <a:t>said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, the </a:t>
            </a:r>
            <a:r>
              <a:rPr lang="fr-FR" dirty="0" err="1"/>
              <a:t>molecules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trying</a:t>
            </a:r>
            <a:r>
              <a:rPr lang="fr-FR" dirty="0"/>
              <a:t> to </a:t>
            </a:r>
            <a:r>
              <a:rPr lang="fr-FR" dirty="0" err="1"/>
              <a:t>extract</a:t>
            </a:r>
            <a:r>
              <a:rPr lang="fr-FR" dirty="0"/>
              <a:t> are </a:t>
            </a:r>
            <a:r>
              <a:rPr lang="fr-FR" dirty="0" err="1"/>
              <a:t>polyphenols</a:t>
            </a:r>
            <a:r>
              <a:rPr lang="fr-FR" dirty="0"/>
              <a:t>, the coffee grounds </a:t>
            </a:r>
            <a:r>
              <a:rPr lang="fr-FR" dirty="0" err="1"/>
              <a:t>contain</a:t>
            </a:r>
            <a:r>
              <a:rPr lang="fr-FR" dirty="0"/>
              <a:t>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chlorogenic</a:t>
            </a:r>
            <a:r>
              <a:rPr lang="fr-FR" dirty="0"/>
              <a:t> </a:t>
            </a:r>
            <a:r>
              <a:rPr lang="fr-FR" dirty="0" err="1"/>
              <a:t>acids</a:t>
            </a:r>
            <a:r>
              <a:rPr lang="fr-FR" dirty="0"/>
              <a:t> and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acids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</a:t>
            </a:r>
            <a:r>
              <a:rPr lang="fr-FR" dirty="0" err="1"/>
              <a:t>Caffeic</a:t>
            </a:r>
            <a:r>
              <a:rPr lang="fr-FR" dirty="0"/>
              <a:t> </a:t>
            </a:r>
            <a:r>
              <a:rPr lang="fr-FR" dirty="0" err="1"/>
              <a:t>acid</a:t>
            </a:r>
            <a:r>
              <a:rPr lang="fr-FR" dirty="0"/>
              <a:t>, </a:t>
            </a:r>
            <a:r>
              <a:rPr lang="fr-FR" dirty="0" err="1"/>
              <a:t>ferulic</a:t>
            </a:r>
            <a:r>
              <a:rPr lang="fr-FR" dirty="0"/>
              <a:t> </a:t>
            </a:r>
            <a:r>
              <a:rPr lang="fr-FR" dirty="0" err="1"/>
              <a:t>acid</a:t>
            </a:r>
            <a:r>
              <a:rPr lang="fr-FR" dirty="0"/>
              <a:t> or </a:t>
            </a:r>
            <a:r>
              <a:rPr lang="fr-FR" dirty="0" err="1"/>
              <a:t>vanilic</a:t>
            </a:r>
            <a:r>
              <a:rPr lang="fr-FR" dirty="0"/>
              <a:t> </a:t>
            </a:r>
            <a:r>
              <a:rPr lang="fr-FR" dirty="0" err="1"/>
              <a:t>acid</a:t>
            </a:r>
            <a:r>
              <a:rPr lang="fr-FR" dirty="0"/>
              <a:t>. </a:t>
            </a:r>
            <a:r>
              <a:rPr lang="fr-FR" dirty="0" err="1"/>
              <a:t>Polyphenols</a:t>
            </a:r>
            <a:r>
              <a:rPr lang="fr-FR" dirty="0"/>
              <a:t> have </a:t>
            </a:r>
            <a:r>
              <a:rPr lang="fr-FR" dirty="0" err="1"/>
              <a:t>antioxidant</a:t>
            </a:r>
            <a:r>
              <a:rPr lang="fr-FR" dirty="0"/>
              <a:t> </a:t>
            </a:r>
            <a:r>
              <a:rPr lang="fr-FR" dirty="0" err="1"/>
              <a:t>properties</a:t>
            </a:r>
            <a:r>
              <a:rPr lang="fr-FR" dirty="0"/>
              <a:t> and are </a:t>
            </a:r>
            <a:r>
              <a:rPr lang="fr-FR" dirty="0" err="1"/>
              <a:t>used</a:t>
            </a:r>
            <a:r>
              <a:rPr lang="fr-FR" dirty="0"/>
              <a:t> in </a:t>
            </a:r>
            <a:r>
              <a:rPr lang="fr-FR" dirty="0" err="1"/>
              <a:t>many</a:t>
            </a:r>
            <a:r>
              <a:rPr lang="fr-FR" dirty="0"/>
              <a:t> industries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 err="1"/>
              <a:t>cosmetics</a:t>
            </a:r>
            <a:r>
              <a:rPr lang="fr-FR" dirty="0"/>
              <a:t>, </a:t>
            </a:r>
            <a:r>
              <a:rPr lang="fr-FR" dirty="0" err="1"/>
              <a:t>food</a:t>
            </a:r>
            <a:r>
              <a:rPr lang="fr-FR" dirty="0"/>
              <a:t> and </a:t>
            </a:r>
            <a:r>
              <a:rPr lang="fr-FR" dirty="0" err="1"/>
              <a:t>pharmaceutical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007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ee0fd81581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ee0fd81581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a1be2eae5d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a1be2eae5d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70366dbe55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70366dbe55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702ca88d2a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702ca88d2a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04b5390c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704b5390cc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I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to </a:t>
            </a:r>
            <a:r>
              <a:rPr lang="fr-FR" dirty="0" err="1"/>
              <a:t>introduce</a:t>
            </a:r>
            <a:r>
              <a:rPr lang="fr-FR" dirty="0"/>
              <a:t> the </a:t>
            </a:r>
            <a:r>
              <a:rPr lang="fr-FR" dirty="0" err="1"/>
              <a:t>subject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important figures, </a:t>
            </a:r>
            <a:r>
              <a:rPr lang="fr-FR" dirty="0" err="1"/>
              <a:t>Almost</a:t>
            </a:r>
            <a:r>
              <a:rPr lang="fr-FR" dirty="0"/>
              <a:t> 10 million tons of </a:t>
            </a:r>
            <a:r>
              <a:rPr lang="fr-FR" dirty="0" err="1"/>
              <a:t>coffe</a:t>
            </a:r>
            <a:r>
              <a:rPr lang="fr-FR" dirty="0"/>
              <a:t> </a:t>
            </a:r>
            <a:r>
              <a:rPr lang="fr-FR" dirty="0" err="1"/>
              <a:t>beans</a:t>
            </a:r>
            <a:r>
              <a:rPr lang="fr-FR" dirty="0"/>
              <a:t> are </a:t>
            </a:r>
            <a:r>
              <a:rPr lang="fr-FR" dirty="0" err="1"/>
              <a:t>produced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 in the world and one quarter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consumed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 in </a:t>
            </a:r>
            <a:r>
              <a:rPr lang="fr-FR" dirty="0" err="1"/>
              <a:t>europe</a:t>
            </a:r>
            <a:r>
              <a:rPr lang="fr-FR" dirty="0"/>
              <a:t>. In total, more </a:t>
            </a:r>
            <a:r>
              <a:rPr lang="fr-FR" dirty="0" err="1"/>
              <a:t>than</a:t>
            </a:r>
            <a:r>
              <a:rPr lang="fr-FR" dirty="0"/>
              <a:t> 3 billion </a:t>
            </a:r>
            <a:r>
              <a:rPr lang="fr-FR" dirty="0" err="1"/>
              <a:t>cups</a:t>
            </a:r>
            <a:r>
              <a:rPr lang="fr-FR" dirty="0"/>
              <a:t> of coffee are </a:t>
            </a:r>
            <a:r>
              <a:rPr lang="fr-FR" dirty="0" err="1"/>
              <a:t>drunk</a:t>
            </a:r>
            <a:r>
              <a:rPr lang="fr-FR" dirty="0"/>
              <a:t> </a:t>
            </a: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day</a:t>
            </a:r>
            <a:r>
              <a:rPr lang="fr-FR" dirty="0"/>
              <a:t> in the world. This figure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explained</a:t>
            </a:r>
            <a:r>
              <a:rPr lang="fr-FR" dirty="0"/>
              <a:t> by the </a:t>
            </a:r>
            <a:r>
              <a:rPr lang="fr-FR" dirty="0" err="1"/>
              <a:t>variety</a:t>
            </a:r>
            <a:r>
              <a:rPr lang="fr-FR" dirty="0"/>
              <a:t> of the </a:t>
            </a:r>
            <a:r>
              <a:rPr lang="fr-FR" dirty="0" err="1"/>
              <a:t>consumption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are </a:t>
            </a:r>
            <a:r>
              <a:rPr lang="fr-FR" dirty="0" err="1"/>
              <a:t>appropriate</a:t>
            </a:r>
            <a:r>
              <a:rPr lang="fr-FR" dirty="0"/>
              <a:t> for all the tastes, capsules, </a:t>
            </a:r>
            <a:r>
              <a:rPr lang="fr-FR" dirty="0" err="1"/>
              <a:t>grinded</a:t>
            </a:r>
            <a:r>
              <a:rPr lang="fr-FR" dirty="0"/>
              <a:t>, soluble or </a:t>
            </a:r>
            <a:r>
              <a:rPr lang="fr-FR" dirty="0" err="1"/>
              <a:t>directly</a:t>
            </a:r>
            <a:r>
              <a:rPr lang="fr-FR" dirty="0"/>
              <a:t> </a:t>
            </a:r>
            <a:r>
              <a:rPr lang="fr-FR" dirty="0" err="1"/>
              <a:t>fresh</a:t>
            </a:r>
            <a:r>
              <a:rPr lang="fr-FR" dirty="0"/>
              <a:t> </a:t>
            </a:r>
            <a:r>
              <a:rPr lang="fr-FR" dirty="0" err="1"/>
              <a:t>roasted</a:t>
            </a:r>
            <a:r>
              <a:rPr lang="fr-FR" dirty="0"/>
              <a:t> coffee </a:t>
            </a:r>
            <a:r>
              <a:rPr lang="fr-FR" dirty="0" err="1"/>
              <a:t>beans</a:t>
            </a:r>
            <a:r>
              <a:rPr lang="fr-FR" dirty="0"/>
              <a:t> in bars or restaurants. But </a:t>
            </a:r>
            <a:r>
              <a:rPr lang="fr-FR" dirty="0" err="1"/>
              <a:t>before</a:t>
            </a:r>
            <a:r>
              <a:rPr lang="fr-FR" dirty="0"/>
              <a:t> to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sold</a:t>
            </a:r>
            <a:r>
              <a:rPr lang="fr-FR" dirty="0"/>
              <a:t> as a drink,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long </a:t>
            </a:r>
            <a:r>
              <a:rPr lang="fr-FR" dirty="0" err="1"/>
              <a:t>manufacturing</a:t>
            </a:r>
            <a:r>
              <a:rPr lang="fr-FR" dirty="0"/>
              <a:t> </a:t>
            </a:r>
            <a:r>
              <a:rPr lang="fr-FR" dirty="0" err="1"/>
              <a:t>process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generates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co-products</a:t>
            </a:r>
            <a:r>
              <a:rPr lang="fr-FR" dirty="0"/>
              <a:t>, </a:t>
            </a:r>
            <a:r>
              <a:rPr lang="fr-FR" dirty="0" err="1"/>
              <a:t>including</a:t>
            </a:r>
            <a:r>
              <a:rPr lang="fr-FR" dirty="0"/>
              <a:t> a major one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subject</a:t>
            </a:r>
            <a:r>
              <a:rPr lang="fr-FR" dirty="0"/>
              <a:t>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, the </a:t>
            </a:r>
            <a:r>
              <a:rPr lang="fr-FR" dirty="0" err="1"/>
              <a:t>spent</a:t>
            </a:r>
            <a:r>
              <a:rPr lang="fr-FR" dirty="0"/>
              <a:t> coffee grounds. In </a:t>
            </a:r>
            <a:r>
              <a:rPr lang="fr-FR" dirty="0" err="1"/>
              <a:t>fact</a:t>
            </a:r>
            <a:r>
              <a:rPr lang="fr-FR" dirty="0"/>
              <a:t> for 1kilogram of green coffee </a:t>
            </a:r>
            <a:r>
              <a:rPr lang="fr-FR" dirty="0" err="1"/>
              <a:t>beans</a:t>
            </a:r>
            <a:r>
              <a:rPr lang="fr-FR" dirty="0"/>
              <a:t>, 650g of </a:t>
            </a:r>
            <a:r>
              <a:rPr lang="fr-FR" dirty="0" err="1"/>
              <a:t>spent</a:t>
            </a:r>
            <a:r>
              <a:rPr lang="fr-FR" dirty="0"/>
              <a:t> coffee grounds are </a:t>
            </a:r>
            <a:r>
              <a:rPr lang="fr-FR" dirty="0" err="1"/>
              <a:t>generated</a:t>
            </a:r>
            <a:r>
              <a:rPr lang="fr-FR" dirty="0"/>
              <a:t> and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represent</a:t>
            </a:r>
            <a:r>
              <a:rPr lang="fr-FR" dirty="0"/>
              <a:t> </a:t>
            </a:r>
            <a:r>
              <a:rPr lang="fr-FR" dirty="0" err="1"/>
              <a:t>approximately</a:t>
            </a:r>
            <a:r>
              <a:rPr lang="fr-FR" dirty="0"/>
              <a:t> 140 coffee </a:t>
            </a:r>
            <a:r>
              <a:rPr lang="fr-FR" dirty="0" err="1"/>
              <a:t>cup</a:t>
            </a:r>
            <a:r>
              <a:rPr lang="fr-FR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551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04b5390c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704b5390cc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But </a:t>
            </a:r>
            <a:r>
              <a:rPr lang="fr-FR" dirty="0" err="1"/>
              <a:t>before</a:t>
            </a:r>
            <a:r>
              <a:rPr lang="fr-FR" dirty="0"/>
              <a:t> to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sold</a:t>
            </a:r>
            <a:r>
              <a:rPr lang="fr-FR" dirty="0"/>
              <a:t> as a drink,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long </a:t>
            </a:r>
            <a:r>
              <a:rPr lang="fr-FR" dirty="0" err="1"/>
              <a:t>manufacturing</a:t>
            </a:r>
            <a:r>
              <a:rPr lang="fr-FR" dirty="0"/>
              <a:t> </a:t>
            </a:r>
            <a:r>
              <a:rPr lang="fr-FR" dirty="0" err="1"/>
              <a:t>process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generates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co-products</a:t>
            </a:r>
            <a:r>
              <a:rPr lang="fr-FR" dirty="0"/>
              <a:t>, </a:t>
            </a:r>
            <a:r>
              <a:rPr lang="fr-FR" dirty="0" err="1"/>
              <a:t>including</a:t>
            </a:r>
            <a:r>
              <a:rPr lang="fr-FR" dirty="0"/>
              <a:t> a major one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subject</a:t>
            </a:r>
            <a:r>
              <a:rPr lang="fr-FR" dirty="0"/>
              <a:t>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, the </a:t>
            </a:r>
            <a:r>
              <a:rPr lang="fr-FR" dirty="0" err="1"/>
              <a:t>spent</a:t>
            </a:r>
            <a:r>
              <a:rPr lang="fr-FR" dirty="0"/>
              <a:t> coffee grounds. In </a:t>
            </a:r>
            <a:r>
              <a:rPr lang="fr-FR" dirty="0" err="1"/>
              <a:t>fact</a:t>
            </a:r>
            <a:r>
              <a:rPr lang="fr-FR" dirty="0"/>
              <a:t> for 1kilogram of green coffee </a:t>
            </a:r>
            <a:r>
              <a:rPr lang="fr-FR" dirty="0" err="1"/>
              <a:t>beans</a:t>
            </a:r>
            <a:r>
              <a:rPr lang="fr-FR" dirty="0"/>
              <a:t>, 650g of </a:t>
            </a:r>
            <a:r>
              <a:rPr lang="fr-FR" dirty="0" err="1"/>
              <a:t>spent</a:t>
            </a:r>
            <a:r>
              <a:rPr lang="fr-FR" dirty="0"/>
              <a:t> coffee grounds are </a:t>
            </a:r>
            <a:r>
              <a:rPr lang="fr-FR" dirty="0" err="1"/>
              <a:t>generated</a:t>
            </a:r>
            <a:r>
              <a:rPr lang="fr-FR" dirty="0"/>
              <a:t> and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represent</a:t>
            </a:r>
            <a:r>
              <a:rPr lang="fr-FR" dirty="0"/>
              <a:t> </a:t>
            </a:r>
            <a:r>
              <a:rPr lang="fr-FR" dirty="0" err="1"/>
              <a:t>approximately</a:t>
            </a:r>
            <a:r>
              <a:rPr lang="fr-FR" dirty="0"/>
              <a:t> 140 coffee </a:t>
            </a:r>
            <a:r>
              <a:rPr lang="fr-FR" dirty="0" err="1"/>
              <a:t>cup</a:t>
            </a:r>
            <a:r>
              <a:rPr lang="fr-FR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a1be2eae5d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a1be2eae5d_0_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To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understand</a:t>
            </a:r>
            <a:r>
              <a:rPr lang="fr-FR" dirty="0"/>
              <a:t> the possible uses of </a:t>
            </a:r>
            <a:r>
              <a:rPr lang="fr-FR" dirty="0" err="1"/>
              <a:t>spent</a:t>
            </a:r>
            <a:r>
              <a:rPr lang="fr-FR" dirty="0"/>
              <a:t> coffee grounds,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important to know </a:t>
            </a:r>
            <a:r>
              <a:rPr lang="fr-FR" dirty="0" err="1"/>
              <a:t>its</a:t>
            </a:r>
            <a:r>
              <a:rPr lang="fr-FR" dirty="0"/>
              <a:t> composition. 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mostly</a:t>
            </a:r>
            <a:r>
              <a:rPr lang="fr-FR" dirty="0"/>
              <a:t> </a:t>
            </a:r>
            <a:r>
              <a:rPr lang="fr-FR" dirty="0" err="1"/>
              <a:t>composed</a:t>
            </a:r>
            <a:r>
              <a:rPr lang="fr-FR" dirty="0"/>
              <a:t> of </a:t>
            </a:r>
            <a:r>
              <a:rPr lang="fr-FR" dirty="0" err="1"/>
              <a:t>fibers</a:t>
            </a:r>
            <a:r>
              <a:rPr lang="fr-FR" dirty="0"/>
              <a:t>, </a:t>
            </a:r>
            <a:r>
              <a:rPr lang="fr-FR" dirty="0" err="1"/>
              <a:t>namely</a:t>
            </a:r>
            <a:r>
              <a:rPr lang="fr-FR" dirty="0"/>
              <a:t> cellulose and </a:t>
            </a:r>
            <a:r>
              <a:rPr lang="fr-FR" dirty="0" err="1"/>
              <a:t>hemicellulose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are </a:t>
            </a:r>
            <a:r>
              <a:rPr lang="fr-FR" dirty="0" err="1"/>
              <a:t>polymers</a:t>
            </a:r>
            <a:r>
              <a:rPr lang="fr-FR" dirty="0"/>
              <a:t> of </a:t>
            </a:r>
            <a:r>
              <a:rPr lang="fr-FR" dirty="0" err="1"/>
              <a:t>sugars</a:t>
            </a:r>
            <a:r>
              <a:rPr lang="fr-FR" dirty="0"/>
              <a:t>, and </a:t>
            </a:r>
            <a:r>
              <a:rPr lang="fr-FR" dirty="0" err="1"/>
              <a:t>lignin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assembly</a:t>
            </a:r>
            <a:r>
              <a:rPr lang="fr-FR" dirty="0"/>
              <a:t> of </a:t>
            </a:r>
            <a:r>
              <a:rPr lang="fr-FR" dirty="0" err="1"/>
              <a:t>various</a:t>
            </a:r>
            <a:r>
              <a:rPr lang="fr-FR" dirty="0"/>
              <a:t> </a:t>
            </a:r>
            <a:r>
              <a:rPr lang="fr-FR" dirty="0" err="1"/>
              <a:t>molecules</a:t>
            </a:r>
            <a:r>
              <a:rPr lang="fr-FR" dirty="0"/>
              <a:t>. But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a </a:t>
            </a:r>
            <a:r>
              <a:rPr lang="fr-FR" dirty="0" err="1"/>
              <a:t>significant</a:t>
            </a:r>
            <a:r>
              <a:rPr lang="fr-FR" dirty="0"/>
              <a:t> part of </a:t>
            </a:r>
            <a:r>
              <a:rPr lang="fr-FR" dirty="0" err="1"/>
              <a:t>protein</a:t>
            </a:r>
            <a:r>
              <a:rPr lang="fr-FR" dirty="0"/>
              <a:t> and </a:t>
            </a:r>
            <a:r>
              <a:rPr lang="fr-FR" dirty="0" err="1"/>
              <a:t>lipids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minerals</a:t>
            </a:r>
            <a:r>
              <a:rPr lang="fr-FR" dirty="0"/>
              <a:t> and </a:t>
            </a:r>
            <a:r>
              <a:rPr lang="fr-FR" dirty="0" err="1"/>
              <a:t>others</a:t>
            </a:r>
            <a:r>
              <a:rPr lang="fr-FR" dirty="0"/>
              <a:t> </a:t>
            </a:r>
            <a:r>
              <a:rPr lang="fr-FR" dirty="0" err="1"/>
              <a:t>molecules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</a:t>
            </a:r>
            <a:r>
              <a:rPr lang="fr-FR" dirty="0" err="1"/>
              <a:t>melanoidines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maillard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. </a:t>
            </a:r>
            <a:r>
              <a:rPr lang="fr-FR" dirty="0" err="1"/>
              <a:t>Today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biowaste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incinerated</a:t>
            </a:r>
            <a:r>
              <a:rPr lang="fr-FR" dirty="0"/>
              <a:t> as a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waste</a:t>
            </a:r>
            <a:r>
              <a:rPr lang="fr-FR" dirty="0"/>
              <a:t> but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use in compost or </a:t>
            </a:r>
            <a:r>
              <a:rPr lang="fr-FR" dirty="0" err="1"/>
              <a:t>directly</a:t>
            </a:r>
            <a:r>
              <a:rPr lang="fr-FR" dirty="0"/>
              <a:t> as a </a:t>
            </a:r>
            <a:r>
              <a:rPr lang="fr-FR" dirty="0" err="1"/>
              <a:t>fertilizer</a:t>
            </a:r>
            <a:r>
              <a:rPr lang="fr-FR" dirty="0"/>
              <a:t> by </a:t>
            </a:r>
            <a:r>
              <a:rPr lang="fr-FR" dirty="0" err="1"/>
              <a:t>mixing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potting</a:t>
            </a:r>
            <a:r>
              <a:rPr lang="fr-FR" dirty="0"/>
              <a:t> </a:t>
            </a:r>
            <a:r>
              <a:rPr lang="fr-FR" dirty="0" err="1"/>
              <a:t>soil</a:t>
            </a:r>
            <a:r>
              <a:rPr lang="fr-FR" dirty="0"/>
              <a:t>. 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mentioned</a:t>
            </a:r>
            <a:r>
              <a:rPr lang="fr-FR" dirty="0"/>
              <a:t> in the </a:t>
            </a:r>
            <a:r>
              <a:rPr lang="fr-FR" dirty="0" err="1"/>
              <a:t>literature</a:t>
            </a:r>
            <a:r>
              <a:rPr lang="fr-FR" dirty="0"/>
              <a:t> as a source of high value </a:t>
            </a:r>
            <a:r>
              <a:rPr lang="fr-FR" dirty="0" err="1"/>
              <a:t>added</a:t>
            </a:r>
            <a:r>
              <a:rPr lang="fr-FR" dirty="0"/>
              <a:t> </a:t>
            </a:r>
            <a:r>
              <a:rPr lang="fr-FR" dirty="0" err="1"/>
              <a:t>molecules</a:t>
            </a:r>
            <a:r>
              <a:rPr lang="fr-FR" dirty="0"/>
              <a:t> and </a:t>
            </a:r>
            <a:r>
              <a:rPr lang="fr-FR" dirty="0" err="1"/>
              <a:t>oil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extraction </a:t>
            </a:r>
            <a:r>
              <a:rPr lang="fr-FR" dirty="0" err="1"/>
              <a:t>processes</a:t>
            </a:r>
            <a:r>
              <a:rPr lang="fr-FR" dirty="0"/>
              <a:t>. To go a </a:t>
            </a:r>
            <a:r>
              <a:rPr lang="fr-FR" dirty="0" err="1"/>
              <a:t>little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, </a:t>
            </a:r>
            <a:r>
              <a:rPr lang="fr-FR" dirty="0" err="1"/>
              <a:t>incineration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produce</a:t>
            </a:r>
            <a:r>
              <a:rPr lang="fr-FR" dirty="0"/>
              <a:t> </a:t>
            </a:r>
            <a:r>
              <a:rPr lang="fr-FR" dirty="0" err="1"/>
              <a:t>biogas</a:t>
            </a:r>
            <a:r>
              <a:rPr lang="fr-FR" dirty="0"/>
              <a:t> and the </a:t>
            </a:r>
            <a:r>
              <a:rPr lang="fr-FR" dirty="0" err="1"/>
              <a:t>oil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produce</a:t>
            </a:r>
            <a:r>
              <a:rPr lang="fr-FR" dirty="0"/>
              <a:t> fuel </a:t>
            </a:r>
            <a:r>
              <a:rPr lang="fr-FR" dirty="0" err="1"/>
              <a:t>such</a:t>
            </a:r>
            <a:r>
              <a:rPr lang="fr-FR" dirty="0"/>
              <a:t> as biodiesel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transesterification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702ca88d2a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702ca88d2a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The objective of the </a:t>
            </a:r>
            <a:r>
              <a:rPr lang="fr-FR" dirty="0" err="1"/>
              <a:t>thesis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to push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valorization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cascade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to </a:t>
            </a:r>
            <a:r>
              <a:rPr lang="fr-FR" dirty="0" err="1"/>
              <a:t>exhaust</a:t>
            </a:r>
            <a:r>
              <a:rPr lang="fr-FR" dirty="0"/>
              <a:t> the </a:t>
            </a:r>
            <a:r>
              <a:rPr lang="fr-FR" dirty="0" err="1"/>
              <a:t>resource</a:t>
            </a:r>
            <a:r>
              <a:rPr lang="fr-FR" dirty="0"/>
              <a:t> to </a:t>
            </a:r>
            <a:r>
              <a:rPr lang="fr-FR" dirty="0" err="1"/>
              <a:t>its</a:t>
            </a:r>
            <a:r>
              <a:rPr lang="fr-FR" dirty="0"/>
              <a:t> maximum </a:t>
            </a:r>
            <a:r>
              <a:rPr lang="fr-FR" dirty="0" err="1"/>
              <a:t>potential</a:t>
            </a:r>
            <a:r>
              <a:rPr lang="fr-FR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The </a:t>
            </a:r>
            <a:r>
              <a:rPr lang="fr-FR" dirty="0" err="1"/>
              <a:t>thesis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to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part of a </a:t>
            </a:r>
            <a:r>
              <a:rPr lang="fr-FR" dirty="0" err="1"/>
              <a:t>larger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aims</a:t>
            </a:r>
            <a:r>
              <a:rPr lang="fr-FR" dirty="0"/>
              <a:t> to </a:t>
            </a:r>
            <a:r>
              <a:rPr lang="fr-FR" dirty="0" err="1"/>
              <a:t>recover</a:t>
            </a:r>
            <a:r>
              <a:rPr lang="fr-FR" dirty="0"/>
              <a:t> the </a:t>
            </a:r>
            <a:r>
              <a:rPr lang="fr-FR" dirty="0" err="1"/>
              <a:t>remaining</a:t>
            </a:r>
            <a:r>
              <a:rPr lang="fr-FR" dirty="0"/>
              <a:t> calories in the coffee grounds </a:t>
            </a:r>
            <a:r>
              <a:rPr lang="fr-FR" dirty="0" err="1"/>
              <a:t>with</a:t>
            </a:r>
            <a:r>
              <a:rPr lang="fr-FR" dirty="0"/>
              <a:t> a final </a:t>
            </a:r>
            <a:r>
              <a:rPr lang="fr-FR" dirty="0" err="1"/>
              <a:t>step</a:t>
            </a:r>
            <a:r>
              <a:rPr lang="fr-FR" dirty="0"/>
              <a:t> of </a:t>
            </a:r>
            <a:r>
              <a:rPr lang="fr-FR" dirty="0" err="1"/>
              <a:t>pyrolisis</a:t>
            </a:r>
            <a:r>
              <a:rPr lang="fr-FR" dirty="0"/>
              <a:t>, This last </a:t>
            </a:r>
            <a:r>
              <a:rPr lang="fr-FR" dirty="0" err="1"/>
              <a:t>step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 in Nantes. </a:t>
            </a:r>
            <a:br>
              <a:rPr lang="fr-FR" dirty="0"/>
            </a:br>
            <a:r>
              <a:rPr lang="fr-FR" dirty="0"/>
              <a:t>The first </a:t>
            </a:r>
            <a:r>
              <a:rPr lang="fr-FR" dirty="0" err="1"/>
              <a:t>valorization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the </a:t>
            </a:r>
            <a:r>
              <a:rPr lang="fr-FR" dirty="0" err="1"/>
              <a:t>eco</a:t>
            </a:r>
            <a:r>
              <a:rPr lang="fr-FR" dirty="0"/>
              <a:t> extraction of </a:t>
            </a:r>
            <a:r>
              <a:rPr lang="fr-FR" dirty="0" err="1"/>
              <a:t>polyphenols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ultraosunds</a:t>
            </a:r>
            <a:r>
              <a:rPr lang="fr-FR" dirty="0"/>
              <a:t>. </a:t>
            </a:r>
            <a:r>
              <a:rPr lang="fr-FR" dirty="0" err="1"/>
              <a:t>After</a:t>
            </a:r>
            <a:r>
              <a:rPr lang="fr-FR" dirty="0"/>
              <a:t> a </a:t>
            </a:r>
            <a:r>
              <a:rPr lang="fr-FR" dirty="0" err="1"/>
              <a:t>solid</a:t>
            </a:r>
            <a:r>
              <a:rPr lang="fr-FR" dirty="0"/>
              <a:t> </a:t>
            </a:r>
            <a:r>
              <a:rPr lang="fr-FR" dirty="0" err="1"/>
              <a:t>liquid</a:t>
            </a:r>
            <a:r>
              <a:rPr lang="fr-FR" dirty="0"/>
              <a:t> phase </a:t>
            </a:r>
            <a:r>
              <a:rPr lang="fr-FR" dirty="0" err="1"/>
              <a:t>separation</a:t>
            </a:r>
            <a:r>
              <a:rPr lang="fr-FR" dirty="0"/>
              <a:t>, the </a:t>
            </a:r>
            <a:r>
              <a:rPr lang="fr-FR" dirty="0" err="1"/>
              <a:t>solid</a:t>
            </a:r>
            <a:r>
              <a:rPr lang="fr-FR" dirty="0"/>
              <a:t> phase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as </a:t>
            </a:r>
            <a:r>
              <a:rPr lang="fr-FR" dirty="0" err="1"/>
              <a:t>substrates</a:t>
            </a:r>
            <a:r>
              <a:rPr lang="fr-FR" dirty="0"/>
              <a:t> for the production of enzymes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mushrooms</a:t>
            </a:r>
            <a:r>
              <a:rPr lang="fr-FR" dirty="0"/>
              <a:t> </a:t>
            </a:r>
            <a:r>
              <a:rPr lang="fr-FR" dirty="0" err="1"/>
              <a:t>isolated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coffee grounds.</a:t>
            </a:r>
          </a:p>
        </p:txBody>
      </p:sp>
    </p:spTree>
    <p:extLst>
      <p:ext uri="{BB962C8B-B14F-4D97-AF65-F5344CB8AC3E}">
        <p14:creationId xmlns:p14="http://schemas.microsoft.com/office/powerpoint/2010/main" val="325407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of all,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eco</a:t>
            </a:r>
            <a:r>
              <a:rPr lang="fr-FR" dirty="0"/>
              <a:t>-extraction,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use of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a </a:t>
            </a:r>
            <a:r>
              <a:rPr lang="fr-FR" dirty="0" err="1"/>
              <a:t>reduction</a:t>
            </a:r>
            <a:r>
              <a:rPr lang="fr-FR" dirty="0"/>
              <a:t> of the </a:t>
            </a:r>
            <a:r>
              <a:rPr lang="fr-FR" dirty="0" err="1"/>
              <a:t>environmental</a:t>
            </a:r>
            <a:r>
              <a:rPr lang="fr-FR" dirty="0"/>
              <a:t> impact of the extraction. </a:t>
            </a:r>
          </a:p>
          <a:p>
            <a:r>
              <a:rPr lang="fr-FR" dirty="0"/>
              <a:t>This </a:t>
            </a:r>
            <a:r>
              <a:rPr lang="fr-FR" dirty="0" err="1"/>
              <a:t>implies</a:t>
            </a:r>
            <a:r>
              <a:rPr lang="fr-FR" dirty="0"/>
              <a:t> a </a:t>
            </a:r>
            <a:r>
              <a:rPr lang="fr-FR" dirty="0" err="1"/>
              <a:t>decrease</a:t>
            </a:r>
            <a:r>
              <a:rPr lang="fr-FR" dirty="0"/>
              <a:t> in </a:t>
            </a:r>
            <a:r>
              <a:rPr lang="fr-FR" dirty="0" err="1"/>
              <a:t>electricity</a:t>
            </a:r>
            <a:r>
              <a:rPr lang="fr-FR" dirty="0"/>
              <a:t> </a:t>
            </a:r>
            <a:r>
              <a:rPr lang="fr-FR" dirty="0" err="1"/>
              <a:t>consumption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</a:t>
            </a:r>
            <a:r>
              <a:rPr lang="fr-FR" dirty="0" err="1"/>
              <a:t>conventional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and the use of green </a:t>
            </a:r>
            <a:r>
              <a:rPr lang="fr-FR" dirty="0" err="1"/>
              <a:t>solvents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 err="1"/>
              <a:t>ethanol</a:t>
            </a:r>
            <a:r>
              <a:rPr lang="fr-FR" dirty="0"/>
              <a:t> for </a:t>
            </a:r>
            <a:r>
              <a:rPr lang="fr-FR" dirty="0" err="1"/>
              <a:t>example</a:t>
            </a:r>
            <a:r>
              <a:rPr lang="fr-FR" dirty="0"/>
              <a:t>. The </a:t>
            </a:r>
            <a:r>
              <a:rPr lang="fr-FR" dirty="0" err="1"/>
              <a:t>benefits</a:t>
            </a:r>
            <a:r>
              <a:rPr lang="fr-FR" dirty="0"/>
              <a:t> are </a:t>
            </a:r>
            <a:r>
              <a:rPr lang="fr-FR" dirty="0" err="1"/>
              <a:t>numerous</a:t>
            </a:r>
            <a:r>
              <a:rPr lang="fr-FR" dirty="0"/>
              <a:t> and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are </a:t>
            </a:r>
            <a:r>
              <a:rPr lang="fr-FR" dirty="0" err="1"/>
              <a:t>often</a:t>
            </a:r>
            <a:r>
              <a:rPr lang="fr-FR" dirty="0"/>
              <a:t> more efficient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save</a:t>
            </a:r>
            <a:r>
              <a:rPr lang="fr-FR" dirty="0"/>
              <a:t> time.</a:t>
            </a:r>
          </a:p>
          <a:p>
            <a:r>
              <a:rPr lang="fr-FR" dirty="0"/>
              <a:t>As </a:t>
            </a:r>
            <a:r>
              <a:rPr lang="fr-FR" dirty="0" err="1"/>
              <a:t>said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, the </a:t>
            </a:r>
            <a:r>
              <a:rPr lang="fr-FR" dirty="0" err="1"/>
              <a:t>molecules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trying</a:t>
            </a:r>
            <a:r>
              <a:rPr lang="fr-FR" dirty="0"/>
              <a:t> to </a:t>
            </a:r>
            <a:r>
              <a:rPr lang="fr-FR" dirty="0" err="1"/>
              <a:t>extract</a:t>
            </a:r>
            <a:r>
              <a:rPr lang="fr-FR" dirty="0"/>
              <a:t> are </a:t>
            </a:r>
            <a:r>
              <a:rPr lang="fr-FR" dirty="0" err="1"/>
              <a:t>polyphenols</a:t>
            </a:r>
            <a:r>
              <a:rPr lang="fr-FR" dirty="0"/>
              <a:t>, the </a:t>
            </a:r>
            <a:r>
              <a:rPr lang="fr-FR" dirty="0" err="1"/>
              <a:t>spent</a:t>
            </a:r>
            <a:r>
              <a:rPr lang="fr-FR" dirty="0"/>
              <a:t> coffee grounds </a:t>
            </a:r>
            <a:r>
              <a:rPr lang="fr-FR" dirty="0" err="1"/>
              <a:t>contain</a:t>
            </a:r>
            <a:r>
              <a:rPr lang="fr-FR" dirty="0"/>
              <a:t>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chlorogenic</a:t>
            </a:r>
            <a:r>
              <a:rPr lang="fr-FR" dirty="0"/>
              <a:t> </a:t>
            </a:r>
            <a:r>
              <a:rPr lang="fr-FR" dirty="0" err="1"/>
              <a:t>acids</a:t>
            </a:r>
            <a:r>
              <a:rPr lang="fr-FR" dirty="0"/>
              <a:t> and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acids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</a:t>
            </a:r>
            <a:r>
              <a:rPr lang="fr-FR" dirty="0" err="1"/>
              <a:t>Caffeic</a:t>
            </a:r>
            <a:r>
              <a:rPr lang="fr-FR" dirty="0"/>
              <a:t> </a:t>
            </a:r>
            <a:r>
              <a:rPr lang="fr-FR" dirty="0" err="1"/>
              <a:t>acid</a:t>
            </a:r>
            <a:r>
              <a:rPr lang="fr-FR" dirty="0"/>
              <a:t>, </a:t>
            </a:r>
            <a:r>
              <a:rPr lang="fr-FR" dirty="0" err="1"/>
              <a:t>ferulic</a:t>
            </a:r>
            <a:r>
              <a:rPr lang="fr-FR" dirty="0"/>
              <a:t> </a:t>
            </a:r>
            <a:r>
              <a:rPr lang="fr-FR" dirty="0" err="1"/>
              <a:t>acid</a:t>
            </a:r>
            <a:r>
              <a:rPr lang="fr-FR" dirty="0"/>
              <a:t> or </a:t>
            </a:r>
            <a:r>
              <a:rPr lang="fr-FR" dirty="0" err="1"/>
              <a:t>vanilic</a:t>
            </a:r>
            <a:r>
              <a:rPr lang="fr-FR" dirty="0"/>
              <a:t> </a:t>
            </a:r>
            <a:r>
              <a:rPr lang="fr-FR" dirty="0" err="1"/>
              <a:t>acid</a:t>
            </a:r>
            <a:r>
              <a:rPr lang="fr-FR" dirty="0"/>
              <a:t>. </a:t>
            </a:r>
            <a:r>
              <a:rPr lang="fr-FR" dirty="0" err="1"/>
              <a:t>Polyphenols</a:t>
            </a:r>
            <a:r>
              <a:rPr lang="fr-FR" dirty="0"/>
              <a:t> have </a:t>
            </a:r>
            <a:r>
              <a:rPr lang="fr-FR" dirty="0" err="1"/>
              <a:t>antioxidant</a:t>
            </a:r>
            <a:r>
              <a:rPr lang="fr-FR" dirty="0"/>
              <a:t> </a:t>
            </a:r>
            <a:r>
              <a:rPr lang="fr-FR" dirty="0" err="1"/>
              <a:t>properties</a:t>
            </a:r>
            <a:r>
              <a:rPr lang="fr-FR" dirty="0"/>
              <a:t> and are </a:t>
            </a:r>
            <a:r>
              <a:rPr lang="fr-FR" dirty="0" err="1"/>
              <a:t>used</a:t>
            </a:r>
            <a:r>
              <a:rPr lang="fr-FR" dirty="0"/>
              <a:t> in </a:t>
            </a:r>
            <a:r>
              <a:rPr lang="fr-FR" dirty="0" err="1"/>
              <a:t>many</a:t>
            </a:r>
            <a:r>
              <a:rPr lang="fr-FR" dirty="0"/>
              <a:t> industries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 err="1"/>
              <a:t>cosmetics</a:t>
            </a:r>
            <a:r>
              <a:rPr lang="fr-FR" dirty="0"/>
              <a:t>, </a:t>
            </a:r>
            <a:r>
              <a:rPr lang="fr-FR" dirty="0" err="1"/>
              <a:t>food</a:t>
            </a:r>
            <a:r>
              <a:rPr lang="fr-FR" dirty="0"/>
              <a:t> and </a:t>
            </a:r>
            <a:r>
              <a:rPr lang="fr-FR" dirty="0" err="1"/>
              <a:t>pharmaceutical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9616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use of </a:t>
            </a:r>
            <a:r>
              <a:rPr lang="fr-FR" dirty="0" err="1"/>
              <a:t>ultrasound</a:t>
            </a:r>
            <a:r>
              <a:rPr lang="fr-FR" dirty="0"/>
              <a:t> to </a:t>
            </a:r>
            <a:r>
              <a:rPr lang="fr-FR" dirty="0" err="1"/>
              <a:t>extract</a:t>
            </a:r>
            <a:r>
              <a:rPr lang="fr-FR" dirty="0"/>
              <a:t> </a:t>
            </a:r>
            <a:r>
              <a:rPr lang="fr-FR" dirty="0" err="1"/>
              <a:t>molecules</a:t>
            </a:r>
            <a:r>
              <a:rPr lang="fr-FR" dirty="0"/>
              <a:t> in </a:t>
            </a:r>
            <a:r>
              <a:rPr lang="fr-FR" dirty="0" err="1"/>
              <a:t>solid-liquid</a:t>
            </a:r>
            <a:r>
              <a:rPr lang="fr-FR" dirty="0"/>
              <a:t> extraction </a:t>
            </a:r>
            <a:r>
              <a:rPr lang="fr-FR" dirty="0" err="1"/>
              <a:t>is</a:t>
            </a:r>
            <a:r>
              <a:rPr lang="fr-FR" dirty="0"/>
              <a:t> part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process</a:t>
            </a:r>
            <a:r>
              <a:rPr lang="fr-FR" dirty="0"/>
              <a:t>.</a:t>
            </a:r>
          </a:p>
          <a:p>
            <a:r>
              <a:rPr lang="fr-FR" dirty="0" err="1"/>
              <a:t>Indeed</a:t>
            </a:r>
            <a:r>
              <a:rPr lang="fr-FR" dirty="0"/>
              <a:t>, </a:t>
            </a:r>
            <a:r>
              <a:rPr lang="fr-FR" dirty="0" err="1"/>
              <a:t>sonotrodes</a:t>
            </a:r>
            <a:r>
              <a:rPr lang="fr-FR" dirty="0"/>
              <a:t> </a:t>
            </a:r>
            <a:r>
              <a:rPr lang="fr-FR" dirty="0" err="1"/>
              <a:t>placed</a:t>
            </a:r>
            <a:r>
              <a:rPr lang="fr-FR" dirty="0"/>
              <a:t> in contact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solvent</a:t>
            </a:r>
            <a:r>
              <a:rPr lang="fr-FR" dirty="0"/>
              <a:t> </a:t>
            </a:r>
            <a:r>
              <a:rPr lang="fr-FR" dirty="0" err="1"/>
              <a:t>containing</a:t>
            </a:r>
            <a:r>
              <a:rPr lang="fr-FR" dirty="0"/>
              <a:t> the </a:t>
            </a:r>
            <a:r>
              <a:rPr lang="fr-FR" dirty="0" err="1"/>
              <a:t>vegetal</a:t>
            </a:r>
            <a:r>
              <a:rPr lang="fr-FR" dirty="0"/>
              <a:t> matrix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the </a:t>
            </a:r>
            <a:r>
              <a:rPr lang="fr-FR" dirty="0" err="1"/>
              <a:t>appearance</a:t>
            </a:r>
            <a:r>
              <a:rPr lang="fr-FR" dirty="0"/>
              <a:t> of </a:t>
            </a:r>
            <a:r>
              <a:rPr lang="fr-FR" dirty="0" err="1"/>
              <a:t>small</a:t>
            </a:r>
            <a:r>
              <a:rPr lang="fr-FR" dirty="0"/>
              <a:t> cavitation </a:t>
            </a:r>
            <a:r>
              <a:rPr lang="fr-FR" dirty="0" err="1"/>
              <a:t>bubbles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deform</a:t>
            </a:r>
            <a:r>
              <a:rPr lang="fr-FR" dirty="0"/>
              <a:t> and </a:t>
            </a:r>
            <a:r>
              <a:rPr lang="fr-FR" dirty="0" err="1"/>
              <a:t>eventually</a:t>
            </a:r>
            <a:r>
              <a:rPr lang="fr-FR" dirty="0"/>
              <a:t> </a:t>
            </a:r>
            <a:r>
              <a:rPr lang="fr-FR" dirty="0" err="1"/>
              <a:t>implode</a:t>
            </a:r>
            <a:r>
              <a:rPr lang="fr-FR" dirty="0"/>
              <a:t>. This implosion </a:t>
            </a:r>
            <a:r>
              <a:rPr lang="fr-FR" dirty="0" err="1"/>
              <a:t>will</a:t>
            </a:r>
            <a:r>
              <a:rPr lang="fr-FR" dirty="0"/>
              <a:t> have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the </a:t>
            </a:r>
            <a:r>
              <a:rPr lang="fr-FR" dirty="0" err="1"/>
              <a:t>rise</a:t>
            </a:r>
            <a:r>
              <a:rPr lang="fr-FR" dirty="0"/>
              <a:t> of the </a:t>
            </a:r>
            <a:r>
              <a:rPr lang="fr-FR" dirty="0" err="1"/>
              <a:t>solvent</a:t>
            </a:r>
            <a:r>
              <a:rPr lang="fr-FR" dirty="0"/>
              <a:t> </a:t>
            </a:r>
            <a:r>
              <a:rPr lang="fr-FR" dirty="0" err="1"/>
              <a:t>emperature</a:t>
            </a:r>
            <a:r>
              <a:rPr lang="fr-FR" dirty="0"/>
              <a:t> due to the </a:t>
            </a:r>
            <a:r>
              <a:rPr lang="fr-FR" dirty="0" err="1"/>
              <a:t>released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, as </a:t>
            </a:r>
            <a:r>
              <a:rPr lang="fr-FR" dirty="0" err="1"/>
              <a:t>well</a:t>
            </a:r>
            <a:r>
              <a:rPr lang="fr-FR" dirty="0"/>
              <a:t> as a </a:t>
            </a:r>
            <a:r>
              <a:rPr lang="fr-FR" dirty="0" err="1"/>
              <a:t>destructuring</a:t>
            </a:r>
            <a:r>
              <a:rPr lang="fr-FR" dirty="0"/>
              <a:t> </a:t>
            </a:r>
            <a:r>
              <a:rPr lang="fr-FR" dirty="0" err="1"/>
              <a:t>mechanical</a:t>
            </a:r>
            <a:r>
              <a:rPr lang="fr-FR" dirty="0"/>
              <a:t> impact on the </a:t>
            </a:r>
            <a:r>
              <a:rPr lang="fr-FR" dirty="0" err="1"/>
              <a:t>vegetal</a:t>
            </a:r>
            <a:r>
              <a:rPr lang="fr-FR" dirty="0"/>
              <a:t> matrix</a:t>
            </a:r>
          </a:p>
        </p:txBody>
      </p:sp>
    </p:spTree>
    <p:extLst>
      <p:ext uri="{BB962C8B-B14F-4D97-AF65-F5344CB8AC3E}">
        <p14:creationId xmlns:p14="http://schemas.microsoft.com/office/powerpoint/2010/main" val="1941972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258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377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1" y="2468066"/>
            <a:ext cx="9144157" cy="2589077"/>
          </a:xfrm>
          <a:custGeom>
            <a:avLst/>
            <a:gdLst/>
            <a:ahLst/>
            <a:cxnLst/>
            <a:rect l="l" t="t" r="r" b="b"/>
            <a:pathLst>
              <a:path w="282860" h="80089" extrusionOk="0">
                <a:moveTo>
                  <a:pt x="282859" y="0"/>
                </a:moveTo>
                <a:cubicBezTo>
                  <a:pt x="280047" y="1327"/>
                  <a:pt x="277222" y="2653"/>
                  <a:pt x="274078" y="3157"/>
                </a:cubicBezTo>
                <a:cubicBezTo>
                  <a:pt x="271253" y="3489"/>
                  <a:pt x="268441" y="3316"/>
                  <a:pt x="265788" y="3820"/>
                </a:cubicBezTo>
                <a:cubicBezTo>
                  <a:pt x="258161" y="5637"/>
                  <a:pt x="254514" y="13437"/>
                  <a:pt x="247377" y="16421"/>
                </a:cubicBezTo>
                <a:cubicBezTo>
                  <a:pt x="242403" y="18570"/>
                  <a:pt x="235944" y="18079"/>
                  <a:pt x="231792" y="21223"/>
                </a:cubicBezTo>
                <a:cubicBezTo>
                  <a:pt x="228144" y="24048"/>
                  <a:pt x="227322" y="28850"/>
                  <a:pt x="223833" y="31834"/>
                </a:cubicBezTo>
                <a:cubicBezTo>
                  <a:pt x="221353" y="33996"/>
                  <a:pt x="217705" y="34818"/>
                  <a:pt x="214058" y="34818"/>
                </a:cubicBezTo>
                <a:cubicBezTo>
                  <a:pt x="212400" y="34818"/>
                  <a:pt x="210569" y="34659"/>
                  <a:pt x="209084" y="34328"/>
                </a:cubicBezTo>
                <a:cubicBezTo>
                  <a:pt x="203778" y="33333"/>
                  <a:pt x="198963" y="31343"/>
                  <a:pt x="193830" y="30680"/>
                </a:cubicBezTo>
                <a:cubicBezTo>
                  <a:pt x="192331" y="30508"/>
                  <a:pt x="190845" y="30348"/>
                  <a:pt x="189347" y="30348"/>
                </a:cubicBezTo>
                <a:cubicBezTo>
                  <a:pt x="184041" y="30348"/>
                  <a:pt x="178735" y="31675"/>
                  <a:pt x="174265" y="34155"/>
                </a:cubicBezTo>
                <a:cubicBezTo>
                  <a:pt x="172103" y="35322"/>
                  <a:pt x="154701" y="47751"/>
                  <a:pt x="137285" y="62010"/>
                </a:cubicBezTo>
                <a:cubicBezTo>
                  <a:pt x="137285" y="62010"/>
                  <a:pt x="112255" y="43613"/>
                  <a:pt x="110425" y="42618"/>
                </a:cubicBezTo>
                <a:cubicBezTo>
                  <a:pt x="105955" y="40124"/>
                  <a:pt x="100649" y="38798"/>
                  <a:pt x="95343" y="38798"/>
                </a:cubicBezTo>
                <a:cubicBezTo>
                  <a:pt x="93845" y="38798"/>
                  <a:pt x="92518" y="38970"/>
                  <a:pt x="91033" y="39129"/>
                </a:cubicBezTo>
                <a:cubicBezTo>
                  <a:pt x="85727" y="39965"/>
                  <a:pt x="80912" y="41955"/>
                  <a:pt x="75779" y="42777"/>
                </a:cubicBezTo>
                <a:cubicBezTo>
                  <a:pt x="74121" y="43108"/>
                  <a:pt x="72463" y="43281"/>
                  <a:pt x="70632" y="43281"/>
                </a:cubicBezTo>
                <a:cubicBezTo>
                  <a:pt x="66985" y="43281"/>
                  <a:pt x="63337" y="42445"/>
                  <a:pt x="60857" y="40296"/>
                </a:cubicBezTo>
                <a:cubicBezTo>
                  <a:pt x="57368" y="37312"/>
                  <a:pt x="56705" y="32497"/>
                  <a:pt x="53057" y="29685"/>
                </a:cubicBezTo>
                <a:cubicBezTo>
                  <a:pt x="48746" y="26528"/>
                  <a:pt x="42287" y="27032"/>
                  <a:pt x="37313" y="24870"/>
                </a:cubicBezTo>
                <a:cubicBezTo>
                  <a:pt x="30177" y="21886"/>
                  <a:pt x="26701" y="14100"/>
                  <a:pt x="18902" y="12442"/>
                </a:cubicBezTo>
                <a:cubicBezTo>
                  <a:pt x="16249" y="11779"/>
                  <a:pt x="13437" y="12110"/>
                  <a:pt x="10784" y="11606"/>
                </a:cubicBezTo>
                <a:cubicBezTo>
                  <a:pt x="6805" y="11115"/>
                  <a:pt x="3317" y="9285"/>
                  <a:pt x="1" y="7468"/>
                </a:cubicBezTo>
                <a:lnTo>
                  <a:pt x="1" y="31171"/>
                </a:lnTo>
                <a:cubicBezTo>
                  <a:pt x="6633" y="33664"/>
                  <a:pt x="10453" y="40456"/>
                  <a:pt x="17416" y="43108"/>
                </a:cubicBezTo>
                <a:cubicBezTo>
                  <a:pt x="22881" y="45098"/>
                  <a:pt x="29845" y="44607"/>
                  <a:pt x="34328" y="47923"/>
                </a:cubicBezTo>
                <a:cubicBezTo>
                  <a:pt x="38308" y="50735"/>
                  <a:pt x="38971" y="55550"/>
                  <a:pt x="42778" y="58362"/>
                </a:cubicBezTo>
                <a:cubicBezTo>
                  <a:pt x="45603" y="60683"/>
                  <a:pt x="49410" y="61519"/>
                  <a:pt x="53389" y="61519"/>
                </a:cubicBezTo>
                <a:cubicBezTo>
                  <a:pt x="55219" y="61519"/>
                  <a:pt x="57037" y="61347"/>
                  <a:pt x="58867" y="61015"/>
                </a:cubicBezTo>
                <a:cubicBezTo>
                  <a:pt x="64332" y="60020"/>
                  <a:pt x="69637" y="58031"/>
                  <a:pt x="75275" y="57208"/>
                </a:cubicBezTo>
                <a:cubicBezTo>
                  <a:pt x="76774" y="57036"/>
                  <a:pt x="78432" y="57036"/>
                  <a:pt x="80090" y="57036"/>
                </a:cubicBezTo>
                <a:cubicBezTo>
                  <a:pt x="85727" y="57036"/>
                  <a:pt x="91364" y="58203"/>
                  <a:pt x="96166" y="60683"/>
                </a:cubicBezTo>
                <a:cubicBezTo>
                  <a:pt x="98155" y="61678"/>
                  <a:pt x="125188" y="80089"/>
                  <a:pt x="125188" y="80089"/>
                </a:cubicBezTo>
                <a:cubicBezTo>
                  <a:pt x="143917" y="65830"/>
                  <a:pt x="162659" y="53388"/>
                  <a:pt x="165140" y="52234"/>
                </a:cubicBezTo>
                <a:cubicBezTo>
                  <a:pt x="169954" y="49741"/>
                  <a:pt x="175592" y="48414"/>
                  <a:pt x="181229" y="48414"/>
                </a:cubicBezTo>
                <a:cubicBezTo>
                  <a:pt x="182887" y="48414"/>
                  <a:pt x="184545" y="48587"/>
                  <a:pt x="186031" y="48746"/>
                </a:cubicBezTo>
                <a:cubicBezTo>
                  <a:pt x="191668" y="49581"/>
                  <a:pt x="196974" y="51571"/>
                  <a:pt x="202452" y="52566"/>
                </a:cubicBezTo>
                <a:cubicBezTo>
                  <a:pt x="204269" y="52725"/>
                  <a:pt x="206099" y="52897"/>
                  <a:pt x="207916" y="52897"/>
                </a:cubicBezTo>
                <a:cubicBezTo>
                  <a:pt x="211896" y="52897"/>
                  <a:pt x="215875" y="52062"/>
                  <a:pt x="218528" y="49913"/>
                </a:cubicBezTo>
                <a:cubicBezTo>
                  <a:pt x="222348" y="46929"/>
                  <a:pt x="223011" y="42114"/>
                  <a:pt x="226990" y="39302"/>
                </a:cubicBezTo>
                <a:cubicBezTo>
                  <a:pt x="231460" y="36145"/>
                  <a:pt x="238424" y="36649"/>
                  <a:pt x="243902" y="34487"/>
                </a:cubicBezTo>
                <a:cubicBezTo>
                  <a:pt x="251529" y="31502"/>
                  <a:pt x="255508" y="23716"/>
                  <a:pt x="263626" y="22058"/>
                </a:cubicBezTo>
                <a:cubicBezTo>
                  <a:pt x="266610" y="21395"/>
                  <a:pt x="269595" y="21727"/>
                  <a:pt x="272579" y="21395"/>
                </a:cubicBezTo>
                <a:cubicBezTo>
                  <a:pt x="276399" y="20891"/>
                  <a:pt x="279715" y="19233"/>
                  <a:pt x="282859" y="17747"/>
                </a:cubicBezTo>
                <a:lnTo>
                  <a:pt x="2828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11" y="3041782"/>
            <a:ext cx="9144157" cy="2101126"/>
          </a:xfrm>
          <a:custGeom>
            <a:avLst/>
            <a:gdLst/>
            <a:ahLst/>
            <a:cxnLst/>
            <a:rect l="l" t="t" r="r" b="b"/>
            <a:pathLst>
              <a:path w="282860" h="64995" extrusionOk="0">
                <a:moveTo>
                  <a:pt x="282859" y="0"/>
                </a:moveTo>
                <a:cubicBezTo>
                  <a:pt x="279715" y="1486"/>
                  <a:pt x="276399" y="3144"/>
                  <a:pt x="272579" y="3648"/>
                </a:cubicBezTo>
                <a:cubicBezTo>
                  <a:pt x="269595" y="3980"/>
                  <a:pt x="266610" y="3648"/>
                  <a:pt x="263626" y="4311"/>
                </a:cubicBezTo>
                <a:cubicBezTo>
                  <a:pt x="255508" y="5969"/>
                  <a:pt x="251529" y="13755"/>
                  <a:pt x="243902" y="16740"/>
                </a:cubicBezTo>
                <a:cubicBezTo>
                  <a:pt x="238424" y="18902"/>
                  <a:pt x="231460" y="18398"/>
                  <a:pt x="226990" y="21555"/>
                </a:cubicBezTo>
                <a:cubicBezTo>
                  <a:pt x="223011" y="24367"/>
                  <a:pt x="222348" y="29182"/>
                  <a:pt x="218528" y="32166"/>
                </a:cubicBezTo>
                <a:cubicBezTo>
                  <a:pt x="215875" y="34315"/>
                  <a:pt x="211896" y="35150"/>
                  <a:pt x="207916" y="35150"/>
                </a:cubicBezTo>
                <a:cubicBezTo>
                  <a:pt x="206099" y="35150"/>
                  <a:pt x="204269" y="34978"/>
                  <a:pt x="202452" y="34819"/>
                </a:cubicBezTo>
                <a:cubicBezTo>
                  <a:pt x="196974" y="33824"/>
                  <a:pt x="191668" y="31834"/>
                  <a:pt x="186031" y="30999"/>
                </a:cubicBezTo>
                <a:cubicBezTo>
                  <a:pt x="184545" y="30840"/>
                  <a:pt x="182887" y="30667"/>
                  <a:pt x="181229" y="30667"/>
                </a:cubicBezTo>
                <a:cubicBezTo>
                  <a:pt x="175592" y="30667"/>
                  <a:pt x="169954" y="31994"/>
                  <a:pt x="165140" y="34487"/>
                </a:cubicBezTo>
                <a:cubicBezTo>
                  <a:pt x="162659" y="35641"/>
                  <a:pt x="143917" y="48083"/>
                  <a:pt x="125188" y="62342"/>
                </a:cubicBezTo>
                <a:cubicBezTo>
                  <a:pt x="125188" y="62342"/>
                  <a:pt x="98155" y="43931"/>
                  <a:pt x="96166" y="42936"/>
                </a:cubicBezTo>
                <a:cubicBezTo>
                  <a:pt x="91364" y="40456"/>
                  <a:pt x="85727" y="39289"/>
                  <a:pt x="80090" y="39289"/>
                </a:cubicBezTo>
                <a:cubicBezTo>
                  <a:pt x="78432" y="39289"/>
                  <a:pt x="76774" y="39289"/>
                  <a:pt x="75275" y="39461"/>
                </a:cubicBezTo>
                <a:cubicBezTo>
                  <a:pt x="69637" y="40284"/>
                  <a:pt x="64332" y="42273"/>
                  <a:pt x="58867" y="43268"/>
                </a:cubicBezTo>
                <a:cubicBezTo>
                  <a:pt x="57037" y="43600"/>
                  <a:pt x="55219" y="43772"/>
                  <a:pt x="53389" y="43772"/>
                </a:cubicBezTo>
                <a:cubicBezTo>
                  <a:pt x="49410" y="43772"/>
                  <a:pt x="45603" y="42936"/>
                  <a:pt x="42778" y="40615"/>
                </a:cubicBezTo>
                <a:cubicBezTo>
                  <a:pt x="38971" y="37803"/>
                  <a:pt x="38308" y="32988"/>
                  <a:pt x="34328" y="30176"/>
                </a:cubicBezTo>
                <a:cubicBezTo>
                  <a:pt x="29845" y="26860"/>
                  <a:pt x="22881" y="27351"/>
                  <a:pt x="17416" y="25361"/>
                </a:cubicBezTo>
                <a:cubicBezTo>
                  <a:pt x="10453" y="22709"/>
                  <a:pt x="6633" y="15917"/>
                  <a:pt x="1" y="13424"/>
                </a:cubicBezTo>
                <a:lnTo>
                  <a:pt x="1" y="64995"/>
                </a:lnTo>
                <a:lnTo>
                  <a:pt x="282859" y="64995"/>
                </a:lnTo>
                <a:lnTo>
                  <a:pt x="2828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37700" y="1201125"/>
            <a:ext cx="45864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496700" y="3117875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589" y="3966975"/>
            <a:ext cx="9175078" cy="1180763"/>
          </a:xfrm>
          <a:custGeom>
            <a:avLst/>
            <a:gdLst/>
            <a:ahLst/>
            <a:cxnLst/>
            <a:rect l="l" t="t" r="r" b="b"/>
            <a:pathLst>
              <a:path w="285650" h="36761" extrusionOk="0">
                <a:moveTo>
                  <a:pt x="285649" y="0"/>
                </a:moveTo>
                <a:cubicBezTo>
                  <a:pt x="285649" y="0"/>
                  <a:pt x="250969" y="6396"/>
                  <a:pt x="202600" y="6396"/>
                </a:cubicBezTo>
                <a:cubicBezTo>
                  <a:pt x="184261" y="6396"/>
                  <a:pt x="163955" y="5476"/>
                  <a:pt x="142825" y="2941"/>
                </a:cubicBezTo>
                <a:cubicBezTo>
                  <a:pt x="125322" y="829"/>
                  <a:pt x="110002" y="13"/>
                  <a:pt x="96779" y="13"/>
                </a:cubicBezTo>
                <a:cubicBezTo>
                  <a:pt x="52258" y="13"/>
                  <a:pt x="31520" y="9257"/>
                  <a:pt x="31304" y="9369"/>
                </a:cubicBezTo>
                <a:cubicBezTo>
                  <a:pt x="25714" y="12019"/>
                  <a:pt x="24037" y="14400"/>
                  <a:pt x="29213" y="16077"/>
                </a:cubicBezTo>
                <a:cubicBezTo>
                  <a:pt x="47381" y="22360"/>
                  <a:pt x="51853" y="28789"/>
                  <a:pt x="0" y="36760"/>
                </a:cubicBezTo>
                <a:lnTo>
                  <a:pt x="285649" y="36760"/>
                </a:lnTo>
                <a:lnTo>
                  <a:pt x="28564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72584" y="4613358"/>
            <a:ext cx="8506083" cy="534380"/>
          </a:xfrm>
          <a:custGeom>
            <a:avLst/>
            <a:gdLst/>
            <a:ahLst/>
            <a:cxnLst/>
            <a:rect l="l" t="t" r="r" b="b"/>
            <a:pathLst>
              <a:path w="264822" h="16637" extrusionOk="0">
                <a:moveTo>
                  <a:pt x="35631" y="0"/>
                </a:moveTo>
                <a:cubicBezTo>
                  <a:pt x="43323" y="5031"/>
                  <a:pt x="38012" y="10342"/>
                  <a:pt x="0" y="16636"/>
                </a:cubicBezTo>
                <a:lnTo>
                  <a:pt x="264821" y="16636"/>
                </a:lnTo>
                <a:lnTo>
                  <a:pt x="264821" y="9090"/>
                </a:lnTo>
                <a:cubicBezTo>
                  <a:pt x="264821" y="9090"/>
                  <a:pt x="245479" y="2893"/>
                  <a:pt x="211257" y="2893"/>
                </a:cubicBezTo>
                <a:cubicBezTo>
                  <a:pt x="199213" y="2893"/>
                  <a:pt x="185327" y="3661"/>
                  <a:pt x="169791" y="5736"/>
                </a:cubicBezTo>
                <a:cubicBezTo>
                  <a:pt x="148149" y="8623"/>
                  <a:pt x="127498" y="9894"/>
                  <a:pt x="108899" y="9894"/>
                </a:cubicBezTo>
                <a:cubicBezTo>
                  <a:pt x="76222" y="9894"/>
                  <a:pt x="49881" y="5971"/>
                  <a:pt x="35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6" name="Google Shape;146;p1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17"/>
          <p:cNvSpPr txBox="1">
            <a:spLocks noGrp="1"/>
          </p:cNvSpPr>
          <p:nvPr>
            <p:ph type="subTitle" idx="1"/>
          </p:nvPr>
        </p:nvSpPr>
        <p:spPr>
          <a:xfrm>
            <a:off x="987725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49" name="Google Shape;149;p17"/>
          <p:cNvSpPr txBox="1">
            <a:spLocks noGrp="1"/>
          </p:cNvSpPr>
          <p:nvPr>
            <p:ph type="subTitle" idx="2"/>
          </p:nvPr>
        </p:nvSpPr>
        <p:spPr>
          <a:xfrm>
            <a:off x="1010825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7"/>
          <p:cNvSpPr txBox="1">
            <a:spLocks noGrp="1"/>
          </p:cNvSpPr>
          <p:nvPr>
            <p:ph type="subTitle" idx="3"/>
          </p:nvPr>
        </p:nvSpPr>
        <p:spPr>
          <a:xfrm>
            <a:off x="3492888" y="2948550"/>
            <a:ext cx="21582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subTitle" idx="4"/>
          </p:nvPr>
        </p:nvSpPr>
        <p:spPr>
          <a:xfrm>
            <a:off x="3511641" y="3393844"/>
            <a:ext cx="21207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subTitle" idx="5"/>
          </p:nvPr>
        </p:nvSpPr>
        <p:spPr>
          <a:xfrm>
            <a:off x="6132752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subTitle" idx="6"/>
          </p:nvPr>
        </p:nvSpPr>
        <p:spPr>
          <a:xfrm>
            <a:off x="6155856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">
  <p:cSld name="CUSTOM_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59" name="Google Shape;159;p1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18"/>
          <p:cNvSpPr txBox="1">
            <a:spLocks noGrp="1"/>
          </p:cNvSpPr>
          <p:nvPr>
            <p:ph type="subTitle" idx="1"/>
          </p:nvPr>
        </p:nvSpPr>
        <p:spPr>
          <a:xfrm>
            <a:off x="987000" y="2347407"/>
            <a:ext cx="3346800" cy="10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987000" y="1819650"/>
            <a:ext cx="3346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8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 2">
  <p:cSld name="CUSTOM_4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1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67" name="Google Shape;167;p1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9"/>
          <p:cNvSpPr txBox="1">
            <a:spLocks noGrp="1"/>
          </p:cNvSpPr>
          <p:nvPr>
            <p:ph type="subTitle" idx="1"/>
          </p:nvPr>
        </p:nvSpPr>
        <p:spPr>
          <a:xfrm>
            <a:off x="714661" y="2652706"/>
            <a:ext cx="3619200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713225" y="1837300"/>
            <a:ext cx="3620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6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89" name="Google Shape;189;p2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21"/>
          <p:cNvSpPr txBox="1"/>
          <p:nvPr/>
        </p:nvSpPr>
        <p:spPr>
          <a:xfrm>
            <a:off x="1780200" y="3662050"/>
            <a:ext cx="55836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1"/>
          </p:nvPr>
        </p:nvSpPr>
        <p:spPr>
          <a:xfrm>
            <a:off x="2794650" y="2071306"/>
            <a:ext cx="3554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title"/>
          </p:nvPr>
        </p:nvSpPr>
        <p:spPr>
          <a:xfrm>
            <a:off x="1695450" y="1200600"/>
            <a:ext cx="57531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ubTitle" idx="2"/>
          </p:nvPr>
        </p:nvSpPr>
        <p:spPr>
          <a:xfrm>
            <a:off x="2794650" y="4364450"/>
            <a:ext cx="3554700" cy="1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IG_NUMBER_1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22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00" name="Google Shape;200;p22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" name="Google Shape;202;p22"/>
          <p:cNvSpPr txBox="1">
            <a:spLocks noGrp="1"/>
          </p:cNvSpPr>
          <p:nvPr>
            <p:ph type="title"/>
          </p:nvPr>
        </p:nvSpPr>
        <p:spPr>
          <a:xfrm>
            <a:off x="1751620" y="2018525"/>
            <a:ext cx="178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2" hasCustomPrompt="1"/>
          </p:nvPr>
        </p:nvSpPr>
        <p:spPr>
          <a:xfrm>
            <a:off x="1513875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04" name="Google Shape;204;p22"/>
          <p:cNvSpPr txBox="1">
            <a:spLocks noGrp="1"/>
          </p:cNvSpPr>
          <p:nvPr>
            <p:ph type="subTitle" idx="1"/>
          </p:nvPr>
        </p:nvSpPr>
        <p:spPr>
          <a:xfrm>
            <a:off x="5615363" y="2018525"/>
            <a:ext cx="178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title" idx="3" hasCustomPrompt="1"/>
          </p:nvPr>
        </p:nvSpPr>
        <p:spPr>
          <a:xfrm>
            <a:off x="5378363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06" name="Google Shape;206;p22"/>
          <p:cNvSpPr txBox="1">
            <a:spLocks noGrp="1"/>
          </p:cNvSpPr>
          <p:nvPr>
            <p:ph type="subTitle" idx="4"/>
          </p:nvPr>
        </p:nvSpPr>
        <p:spPr>
          <a:xfrm>
            <a:off x="3410400" y="3513950"/>
            <a:ext cx="232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 idx="5" hasCustomPrompt="1"/>
          </p:nvPr>
        </p:nvSpPr>
        <p:spPr>
          <a:xfrm>
            <a:off x="3474696" y="3095300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22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2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8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4" name="Google Shape;224;p2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25" name="Google Shape;225;p2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71322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subTitle" idx="2"/>
          </p:nvPr>
        </p:nvSpPr>
        <p:spPr>
          <a:xfrm>
            <a:off x="713225" y="2216941"/>
            <a:ext cx="3810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61777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subTitle" idx="4"/>
          </p:nvPr>
        </p:nvSpPr>
        <p:spPr>
          <a:xfrm>
            <a:off x="4617775" y="2216941"/>
            <a:ext cx="3813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13225" y="1372859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9" name="Google Shape;259;p2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2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7"/>
          <p:cNvSpPr txBox="1">
            <a:spLocks noGrp="1"/>
          </p:cNvSpPr>
          <p:nvPr>
            <p:ph type="subTitle" idx="1"/>
          </p:nvPr>
        </p:nvSpPr>
        <p:spPr>
          <a:xfrm>
            <a:off x="9401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7"/>
          <p:cNvSpPr txBox="1">
            <a:spLocks noGrp="1"/>
          </p:cNvSpPr>
          <p:nvPr>
            <p:ph type="subTitle" idx="2"/>
          </p:nvPr>
        </p:nvSpPr>
        <p:spPr>
          <a:xfrm>
            <a:off x="940032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7"/>
          <p:cNvSpPr txBox="1">
            <a:spLocks noGrp="1"/>
          </p:cNvSpPr>
          <p:nvPr>
            <p:ph type="subTitle" idx="3"/>
          </p:nvPr>
        </p:nvSpPr>
        <p:spPr>
          <a:xfrm>
            <a:off x="48008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7"/>
          <p:cNvSpPr txBox="1">
            <a:spLocks noGrp="1"/>
          </p:cNvSpPr>
          <p:nvPr>
            <p:ph type="subTitle" idx="4"/>
          </p:nvPr>
        </p:nvSpPr>
        <p:spPr>
          <a:xfrm>
            <a:off x="4800725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7"/>
          <p:cNvSpPr txBox="1">
            <a:spLocks noGrp="1"/>
          </p:cNvSpPr>
          <p:nvPr>
            <p:ph type="subTitle" idx="5"/>
          </p:nvPr>
        </p:nvSpPr>
        <p:spPr>
          <a:xfrm>
            <a:off x="940177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7"/>
          <p:cNvSpPr txBox="1">
            <a:spLocks noGrp="1"/>
          </p:cNvSpPr>
          <p:nvPr>
            <p:ph type="subTitle" idx="6"/>
          </p:nvPr>
        </p:nvSpPr>
        <p:spPr>
          <a:xfrm>
            <a:off x="940032" y="3774322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subTitle" idx="7"/>
          </p:nvPr>
        </p:nvSpPr>
        <p:spPr>
          <a:xfrm>
            <a:off x="4800725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8"/>
          </p:nvPr>
        </p:nvSpPr>
        <p:spPr>
          <a:xfrm>
            <a:off x="4800725" y="3774325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7"/>
          <p:cNvSpPr txBox="1">
            <a:spLocks noGrp="1"/>
          </p:cNvSpPr>
          <p:nvPr>
            <p:ph type="title" idx="9" hasCustomPrompt="1"/>
          </p:nvPr>
        </p:nvSpPr>
        <p:spPr>
          <a:xfrm>
            <a:off x="2140482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27"/>
          <p:cNvSpPr txBox="1">
            <a:spLocks noGrp="1"/>
          </p:cNvSpPr>
          <p:nvPr>
            <p:ph type="title" idx="13" hasCustomPrompt="1"/>
          </p:nvPr>
        </p:nvSpPr>
        <p:spPr>
          <a:xfrm>
            <a:off x="6001175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27"/>
          <p:cNvSpPr txBox="1">
            <a:spLocks noGrp="1"/>
          </p:cNvSpPr>
          <p:nvPr>
            <p:ph type="title" idx="14" hasCustomPrompt="1"/>
          </p:nvPr>
        </p:nvSpPr>
        <p:spPr>
          <a:xfrm>
            <a:off x="2140482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75" name="Google Shape;275;p27"/>
          <p:cNvSpPr txBox="1">
            <a:spLocks noGrp="1"/>
          </p:cNvSpPr>
          <p:nvPr>
            <p:ph type="title" idx="15" hasCustomPrompt="1"/>
          </p:nvPr>
        </p:nvSpPr>
        <p:spPr>
          <a:xfrm>
            <a:off x="6001175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 2">
  <p:cSld name="CUSTOM_1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79" name="Google Shape;279;p2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28"/>
          <p:cNvSpPr txBox="1">
            <a:spLocks noGrp="1"/>
          </p:cNvSpPr>
          <p:nvPr>
            <p:ph type="subTitle" idx="1"/>
          </p:nvPr>
        </p:nvSpPr>
        <p:spPr>
          <a:xfrm>
            <a:off x="5095875" y="2442363"/>
            <a:ext cx="33432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8"/>
          <p:cNvSpPr txBox="1">
            <a:spLocks noGrp="1"/>
          </p:cNvSpPr>
          <p:nvPr>
            <p:ph type="title"/>
          </p:nvPr>
        </p:nvSpPr>
        <p:spPr>
          <a:xfrm>
            <a:off x="5095875" y="1817938"/>
            <a:ext cx="3346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8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13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87" name="Google Shape;287;p2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2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9"/>
          <p:cNvSpPr txBox="1">
            <a:spLocks noGrp="1"/>
          </p:cNvSpPr>
          <p:nvPr>
            <p:ph type="body" idx="1"/>
          </p:nvPr>
        </p:nvSpPr>
        <p:spPr>
          <a:xfrm>
            <a:off x="713225" y="1397937"/>
            <a:ext cx="4525500" cy="27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Slab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75" name="Google Shape;75;p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4810200" y="1747850"/>
            <a:ext cx="3620700" cy="5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body" idx="1"/>
          </p:nvPr>
        </p:nvSpPr>
        <p:spPr>
          <a:xfrm>
            <a:off x="4810200" y="2571756"/>
            <a:ext cx="3620700" cy="8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80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9" name="Google Shape;19;p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855375" y="2311134"/>
            <a:ext cx="35661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855825" y="3090999"/>
            <a:ext cx="3565200" cy="3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2209800" y="1685925"/>
            <a:ext cx="7959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48" name="Google Shape;48;p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915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2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36" name="Google Shape;236;p2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2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subTitle" idx="1"/>
          </p:nvPr>
        </p:nvSpPr>
        <p:spPr>
          <a:xfrm>
            <a:off x="2378450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2"/>
          </p:nvPr>
        </p:nvSpPr>
        <p:spPr>
          <a:xfrm>
            <a:off x="4969674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subTitle" idx="3"/>
          </p:nvPr>
        </p:nvSpPr>
        <p:spPr>
          <a:xfrm>
            <a:off x="2348150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4"/>
          </p:nvPr>
        </p:nvSpPr>
        <p:spPr>
          <a:xfrm>
            <a:off x="4969674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5" hasCustomPrompt="1"/>
          </p:nvPr>
        </p:nvSpPr>
        <p:spPr>
          <a:xfrm>
            <a:off x="3443450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25"/>
          <p:cNvSpPr txBox="1">
            <a:spLocks noGrp="1"/>
          </p:cNvSpPr>
          <p:nvPr>
            <p:ph type="title" idx="6" hasCustomPrompt="1"/>
          </p:nvPr>
        </p:nvSpPr>
        <p:spPr>
          <a:xfrm>
            <a:off x="4969674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2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702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subTitle" idx="1"/>
          </p:nvPr>
        </p:nvSpPr>
        <p:spPr>
          <a:xfrm>
            <a:off x="2095500" y="1980425"/>
            <a:ext cx="4953000" cy="8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/>
          </p:nvPr>
        </p:nvSpPr>
        <p:spPr>
          <a:xfrm>
            <a:off x="3581400" y="2952750"/>
            <a:ext cx="1981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4" name="Google Shape;214;p2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15" name="Google Shape;215;p2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23"/>
          <p:cNvGrpSpPr/>
          <p:nvPr/>
        </p:nvGrpSpPr>
        <p:grpSpPr>
          <a:xfrm flipH="1">
            <a:off x="-8675" y="4283850"/>
            <a:ext cx="5723675" cy="1888350"/>
            <a:chOff x="2315700" y="3585450"/>
            <a:chExt cx="5723675" cy="1888350"/>
          </a:xfrm>
        </p:grpSpPr>
        <p:sp>
          <p:nvSpPr>
            <p:cNvPr id="218" name="Google Shape;218;p23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3"/>
          <p:cNvSpPr/>
          <p:nvPr/>
        </p:nvSpPr>
        <p:spPr>
          <a:xfrm>
            <a:off x="218538" y="3132800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258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36" name="Google Shape;36;p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1153200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5052225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1012950" y="2957700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4911975" y="2959144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12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6" name="Google Shape;56;p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2651700" y="1614488"/>
            <a:ext cx="1682100" cy="4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1"/>
          </p:nvPr>
        </p:nvSpPr>
        <p:spPr>
          <a:xfrm>
            <a:off x="927900" y="2409955"/>
            <a:ext cx="3405900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147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0" name="Google Shape;250;p2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26"/>
          <p:cNvSpPr txBox="1">
            <a:spLocks noGrp="1"/>
          </p:cNvSpPr>
          <p:nvPr>
            <p:ph type="subTitle" idx="1"/>
          </p:nvPr>
        </p:nvSpPr>
        <p:spPr>
          <a:xfrm>
            <a:off x="2386650" y="3000075"/>
            <a:ext cx="4370700" cy="9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46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5143502" y="3520800"/>
            <a:ext cx="32766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 i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6" name="Google Shape;86;p1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713225" y="2048875"/>
            <a:ext cx="7717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1"/>
          </p:nvPr>
        </p:nvSpPr>
        <p:spPr>
          <a:xfrm>
            <a:off x="2209800" y="3076575"/>
            <a:ext cx="5029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97" name="Google Shape;97;p1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able of Contents">
  <p:cSld name="CUSTOM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02" name="Google Shape;102;p1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2"/>
          </p:nvPr>
        </p:nvSpPr>
        <p:spPr>
          <a:xfrm>
            <a:off x="205740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3"/>
          </p:nvPr>
        </p:nvSpPr>
        <p:spPr>
          <a:xfrm>
            <a:off x="596265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ubTitle" idx="4"/>
          </p:nvPr>
        </p:nvSpPr>
        <p:spPr>
          <a:xfrm>
            <a:off x="596265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5"/>
          </p:nvPr>
        </p:nvSpPr>
        <p:spPr>
          <a:xfrm>
            <a:off x="205740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ubTitle" idx="6"/>
          </p:nvPr>
        </p:nvSpPr>
        <p:spPr>
          <a:xfrm>
            <a:off x="205740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subTitle" idx="7"/>
          </p:nvPr>
        </p:nvSpPr>
        <p:spPr>
          <a:xfrm>
            <a:off x="596265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8"/>
          </p:nvPr>
        </p:nvSpPr>
        <p:spPr>
          <a:xfrm>
            <a:off x="596265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title" idx="9" hasCustomPrompt="1"/>
          </p:nvPr>
        </p:nvSpPr>
        <p:spPr>
          <a:xfrm>
            <a:off x="205740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 idx="13" hasCustomPrompt="1"/>
          </p:nvPr>
        </p:nvSpPr>
        <p:spPr>
          <a:xfrm>
            <a:off x="596265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4"/>
          <p:cNvSpPr txBox="1">
            <a:spLocks noGrp="1"/>
          </p:cNvSpPr>
          <p:nvPr>
            <p:ph type="title" idx="14" hasCustomPrompt="1"/>
          </p:nvPr>
        </p:nvSpPr>
        <p:spPr>
          <a:xfrm>
            <a:off x="205740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16" name="Google Shape;116;p14"/>
          <p:cNvSpPr txBox="1">
            <a:spLocks noGrp="1"/>
          </p:cNvSpPr>
          <p:nvPr>
            <p:ph type="title" idx="15" hasCustomPrompt="1"/>
          </p:nvPr>
        </p:nvSpPr>
        <p:spPr>
          <a:xfrm>
            <a:off x="596265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17" name="Google Shape;117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">
  <p:cSld name="CUSTOM_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20" name="Google Shape;120;p1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4267675" y="1957475"/>
            <a:ext cx="4163100" cy="2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>
            <a:off x="4267675" y="1276200"/>
            <a:ext cx="4163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28" name="Google Shape;128;p1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851923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ubTitle" idx="2"/>
          </p:nvPr>
        </p:nvSpPr>
        <p:spPr>
          <a:xfrm>
            <a:off x="1315423" y="2007529"/>
            <a:ext cx="13590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3"/>
          </p:nvPr>
        </p:nvSpPr>
        <p:spPr>
          <a:xfrm>
            <a:off x="3885750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ubTitle" idx="4"/>
          </p:nvPr>
        </p:nvSpPr>
        <p:spPr>
          <a:xfrm>
            <a:off x="3429000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5"/>
          </p:nvPr>
        </p:nvSpPr>
        <p:spPr>
          <a:xfrm>
            <a:off x="6463111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6"/>
          </p:nvPr>
        </p:nvSpPr>
        <p:spPr>
          <a:xfrm>
            <a:off x="6006361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ubTitle" idx="7"/>
          </p:nvPr>
        </p:nvSpPr>
        <p:spPr>
          <a:xfrm>
            <a:off x="851923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subTitle" idx="8"/>
          </p:nvPr>
        </p:nvSpPr>
        <p:spPr>
          <a:xfrm>
            <a:off x="1315273" y="3885669"/>
            <a:ext cx="1359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subTitle" idx="9"/>
          </p:nvPr>
        </p:nvSpPr>
        <p:spPr>
          <a:xfrm>
            <a:off x="3885600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9" name="Google Shape;139;p16"/>
          <p:cNvSpPr txBox="1">
            <a:spLocks noGrp="1"/>
          </p:cNvSpPr>
          <p:nvPr>
            <p:ph type="subTitle" idx="13"/>
          </p:nvPr>
        </p:nvSpPr>
        <p:spPr>
          <a:xfrm>
            <a:off x="3429000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subTitle" idx="14"/>
          </p:nvPr>
        </p:nvSpPr>
        <p:spPr>
          <a:xfrm>
            <a:off x="6462961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15"/>
          </p:nvPr>
        </p:nvSpPr>
        <p:spPr>
          <a:xfrm>
            <a:off x="6006361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7" r:id="rId13"/>
    <p:sldLayoutId id="2147483668" r:id="rId14"/>
    <p:sldLayoutId id="2147483670" r:id="rId15"/>
    <p:sldLayoutId id="2147483673" r:id="rId16"/>
    <p:sldLayoutId id="2147483674" r:id="rId17"/>
    <p:sldLayoutId id="2147483675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5.jpeg"/><Relationship Id="rId7" Type="http://schemas.openxmlformats.org/officeDocument/2006/relationships/image" Target="../media/image57.jp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tiff"/><Relationship Id="rId4" Type="http://schemas.openxmlformats.org/officeDocument/2006/relationships/image" Target="../media/image18.png"/><Relationship Id="rId9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64.tif"/><Relationship Id="rId10" Type="http://schemas.microsoft.com/office/2007/relationships/hdphoto" Target="../media/hdphoto8.wdp"/><Relationship Id="rId4" Type="http://schemas.microsoft.com/office/2007/relationships/hdphoto" Target="../media/hdphoto7.wdp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5" Type="http://schemas.openxmlformats.org/officeDocument/2006/relationships/image" Target="../media/image56.png"/><Relationship Id="rId10" Type="http://schemas.openxmlformats.org/officeDocument/2006/relationships/chart" Target="../charts/chart4.xml"/><Relationship Id="rId4" Type="http://schemas.microsoft.com/office/2007/relationships/hdphoto" Target="../media/hdphoto9.wdp"/><Relationship Id="rId9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19.png"/><Relationship Id="rId4" Type="http://schemas.openxmlformats.org/officeDocument/2006/relationships/image" Target="../media/image82.png"/><Relationship Id="rId9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5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chart" Target="../charts/chart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30"/>
          <p:cNvGrpSpPr/>
          <p:nvPr/>
        </p:nvGrpSpPr>
        <p:grpSpPr>
          <a:xfrm>
            <a:off x="8107675" y="2737075"/>
            <a:ext cx="535300" cy="194950"/>
            <a:chOff x="5054325" y="1441125"/>
            <a:chExt cx="535300" cy="194950"/>
          </a:xfrm>
        </p:grpSpPr>
        <p:sp>
          <p:nvSpPr>
            <p:cNvPr id="299" name="Google Shape;299;p30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1" name="Google Shape;301;p30"/>
          <p:cNvGrpSpPr/>
          <p:nvPr/>
        </p:nvGrpSpPr>
        <p:grpSpPr>
          <a:xfrm>
            <a:off x="4916800" y="2760025"/>
            <a:ext cx="535300" cy="194950"/>
            <a:chOff x="5054325" y="1441125"/>
            <a:chExt cx="535300" cy="194950"/>
          </a:xfrm>
        </p:grpSpPr>
        <p:sp>
          <p:nvSpPr>
            <p:cNvPr id="302" name="Google Shape;302;p30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4" name="Google Shape;304;p30"/>
          <p:cNvGrpSpPr/>
          <p:nvPr/>
        </p:nvGrpSpPr>
        <p:grpSpPr>
          <a:xfrm>
            <a:off x="6651275" y="2014050"/>
            <a:ext cx="535300" cy="194950"/>
            <a:chOff x="5054325" y="1441125"/>
            <a:chExt cx="535300" cy="194950"/>
          </a:xfrm>
        </p:grpSpPr>
        <p:sp>
          <p:nvSpPr>
            <p:cNvPr id="305" name="Google Shape;305;p30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07" name="Google Shape;307;p30"/>
          <p:cNvSpPr txBox="1">
            <a:spLocks noGrp="1"/>
          </p:cNvSpPr>
          <p:nvPr>
            <p:ph type="ctrTitle"/>
          </p:nvPr>
        </p:nvSpPr>
        <p:spPr>
          <a:xfrm>
            <a:off x="356700" y="1160425"/>
            <a:ext cx="5494037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dirty="0"/>
              <a:t>Cascade valorization of  spent coffee grounds</a:t>
            </a:r>
            <a:endParaRPr sz="5100" dirty="0"/>
          </a:p>
        </p:txBody>
      </p:sp>
      <p:sp>
        <p:nvSpPr>
          <p:cNvPr id="308" name="Google Shape;308;p30"/>
          <p:cNvSpPr txBox="1">
            <a:spLocks noGrp="1"/>
          </p:cNvSpPr>
          <p:nvPr>
            <p:ph type="subTitle" idx="1"/>
          </p:nvPr>
        </p:nvSpPr>
        <p:spPr>
          <a:xfrm>
            <a:off x="1569518" y="3059385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C000"/>
                </a:solidFill>
              </a:rPr>
              <a:t>Maxime </a:t>
            </a:r>
            <a:r>
              <a:rPr lang="en" sz="1800" dirty="0" err="1">
                <a:solidFill>
                  <a:srgbClr val="FFC000"/>
                </a:solidFill>
              </a:rPr>
              <a:t>Beaudor</a:t>
            </a:r>
            <a:endParaRPr sz="1800" dirty="0">
              <a:solidFill>
                <a:srgbClr val="FFC000"/>
              </a:solidFill>
            </a:endParaRPr>
          </a:p>
        </p:txBody>
      </p:sp>
      <p:grpSp>
        <p:nvGrpSpPr>
          <p:cNvPr id="309" name="Google Shape;309;p30"/>
          <p:cNvGrpSpPr/>
          <p:nvPr/>
        </p:nvGrpSpPr>
        <p:grpSpPr>
          <a:xfrm>
            <a:off x="8084500" y="829750"/>
            <a:ext cx="535300" cy="194950"/>
            <a:chOff x="5054325" y="1441125"/>
            <a:chExt cx="535300" cy="194950"/>
          </a:xfrm>
        </p:grpSpPr>
        <p:sp>
          <p:nvSpPr>
            <p:cNvPr id="310" name="Google Shape;310;p30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30"/>
          <p:cNvGrpSpPr/>
          <p:nvPr/>
        </p:nvGrpSpPr>
        <p:grpSpPr>
          <a:xfrm>
            <a:off x="448375" y="525548"/>
            <a:ext cx="535300" cy="194950"/>
            <a:chOff x="5054325" y="1441125"/>
            <a:chExt cx="535300" cy="194950"/>
          </a:xfrm>
        </p:grpSpPr>
        <p:sp>
          <p:nvSpPr>
            <p:cNvPr id="313" name="Google Shape;313;p30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5" name="Google Shape;315;p30"/>
          <p:cNvPicPr preferRelativeResize="0"/>
          <p:nvPr/>
        </p:nvPicPr>
        <p:blipFill rotWithShape="1">
          <a:blip r:embed="rId3">
            <a:alphaModFix/>
          </a:blip>
          <a:srcRect l="33370" t="2778" r="20429" b="13791"/>
          <a:stretch/>
        </p:blipFill>
        <p:spPr>
          <a:xfrm>
            <a:off x="6242809" y="1708883"/>
            <a:ext cx="1188789" cy="1107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9550" y="1124925"/>
            <a:ext cx="2234875" cy="22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4004" y="4261751"/>
            <a:ext cx="1188800" cy="74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5276" y="4316413"/>
            <a:ext cx="1696724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1049" y="4197802"/>
            <a:ext cx="828051" cy="82805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0"/>
          <p:cNvSpPr txBox="1">
            <a:spLocks noGrp="1"/>
          </p:cNvSpPr>
          <p:nvPr>
            <p:ph type="subTitle" idx="1"/>
          </p:nvPr>
        </p:nvSpPr>
        <p:spPr>
          <a:xfrm>
            <a:off x="1569518" y="3625059"/>
            <a:ext cx="7270764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Supervised : Vincent </a:t>
            </a:r>
            <a:r>
              <a:rPr lang="en" sz="1300" dirty="0" err="1"/>
              <a:t>Phalip</a:t>
            </a:r>
            <a:r>
              <a:rPr lang="en" sz="1300" dirty="0"/>
              <a:t>, Delphine </a:t>
            </a:r>
            <a:r>
              <a:rPr lang="en" sz="1300" dirty="0" err="1"/>
              <a:t>Pradal</a:t>
            </a:r>
            <a:r>
              <a:rPr lang="en" sz="1300" dirty="0"/>
              <a:t>, Peggy </a:t>
            </a:r>
            <a:r>
              <a:rPr lang="en" sz="1300" dirty="0" err="1"/>
              <a:t>Vauchel</a:t>
            </a:r>
            <a:r>
              <a:rPr lang="en" sz="1300" dirty="0"/>
              <a:t> and </a:t>
            </a:r>
            <a:r>
              <a:rPr lang="en" sz="1300" dirty="0" err="1"/>
              <a:t>Abdulhadi</a:t>
            </a:r>
            <a:r>
              <a:rPr lang="en" sz="1300" dirty="0"/>
              <a:t> </a:t>
            </a:r>
            <a:r>
              <a:rPr lang="en" sz="1300" dirty="0" err="1"/>
              <a:t>Aljawish</a:t>
            </a:r>
            <a:endParaRPr sz="1300" dirty="0"/>
          </a:p>
        </p:txBody>
      </p:sp>
      <p:sp>
        <p:nvSpPr>
          <p:cNvPr id="326" name="Google Shape;326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1026" name="Picture 2" descr="Conference venue — ISGC">
            <a:extLst>
              <a:ext uri="{FF2B5EF4-FFF2-40B4-BE49-F238E27FC236}">
                <a16:creationId xmlns:a16="http://schemas.microsoft.com/office/drawing/2014/main" id="{8397F4D6-5AC2-C149-9783-9EE38F058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44" y="144917"/>
            <a:ext cx="2965132" cy="40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OECOAGRO (SITE UNIVERSITÉ D'ARTOIS) - XploreBIO">
            <a:extLst>
              <a:ext uri="{FF2B5EF4-FFF2-40B4-BE49-F238E27FC236}">
                <a16:creationId xmlns:a16="http://schemas.microsoft.com/office/drawing/2014/main" id="{4DDF2059-AB12-0049-9CA5-615D65BC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43" y="4287652"/>
            <a:ext cx="735984" cy="7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onstruire un nouvel établissement - Université de Lille">
            <a:extLst>
              <a:ext uri="{FF2B5EF4-FFF2-40B4-BE49-F238E27FC236}">
                <a16:creationId xmlns:a16="http://schemas.microsoft.com/office/drawing/2014/main" id="{03D2841A-1398-C54E-AB0C-6D1748A2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24" y="4231435"/>
            <a:ext cx="1856275" cy="7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443;p36">
            <a:extLst>
              <a:ext uri="{FF2B5EF4-FFF2-40B4-BE49-F238E27FC236}">
                <a16:creationId xmlns:a16="http://schemas.microsoft.com/office/drawing/2014/main" id="{A7064732-9E1A-3B45-B598-15212635BB6C}"/>
              </a:ext>
            </a:extLst>
          </p:cNvPr>
          <p:cNvSpPr txBox="1">
            <a:spLocks/>
          </p:cNvSpPr>
          <p:nvPr/>
        </p:nvSpPr>
        <p:spPr>
          <a:xfrm>
            <a:off x="238639" y="204197"/>
            <a:ext cx="7772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5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fr-FR" sz="1800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Electrical</a:t>
            </a:r>
            <a:r>
              <a:rPr lang="fr-FR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consumption</a:t>
            </a:r>
            <a:r>
              <a:rPr lang="fr-FR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at </a:t>
            </a:r>
            <a:r>
              <a:rPr lang="fr-FR" sz="180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30 minutes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B18A19-EB55-6549-A334-DC73A498136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10</a:t>
            </a:fld>
            <a:endParaRPr lang="fr-FR"/>
          </a:p>
        </p:txBody>
      </p:sp>
      <p:grpSp>
        <p:nvGrpSpPr>
          <p:cNvPr id="29" name="Google Shape;850;p45">
            <a:extLst>
              <a:ext uri="{FF2B5EF4-FFF2-40B4-BE49-F238E27FC236}">
                <a16:creationId xmlns:a16="http://schemas.microsoft.com/office/drawing/2014/main" id="{BFDDFF7B-079B-5940-BDDF-8A01A930A47A}"/>
              </a:ext>
            </a:extLst>
          </p:cNvPr>
          <p:cNvGrpSpPr/>
          <p:nvPr/>
        </p:nvGrpSpPr>
        <p:grpSpPr>
          <a:xfrm>
            <a:off x="6729781" y="196634"/>
            <a:ext cx="535300" cy="194950"/>
            <a:chOff x="5054325" y="1441125"/>
            <a:chExt cx="535300" cy="194950"/>
          </a:xfrm>
        </p:grpSpPr>
        <p:sp>
          <p:nvSpPr>
            <p:cNvPr id="30" name="Google Shape;851;p45">
              <a:extLst>
                <a:ext uri="{FF2B5EF4-FFF2-40B4-BE49-F238E27FC236}">
                  <a16:creationId xmlns:a16="http://schemas.microsoft.com/office/drawing/2014/main" id="{CD4586F8-CCB2-5547-A976-0FE603D51F61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2;p45">
              <a:extLst>
                <a:ext uri="{FF2B5EF4-FFF2-40B4-BE49-F238E27FC236}">
                  <a16:creationId xmlns:a16="http://schemas.microsoft.com/office/drawing/2014/main" id="{2D067FA1-6EAA-BD42-88B4-75A57232C82D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4271B92B-3949-EC46-BE0C-766638E944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9" t="5226" r="-1"/>
          <a:stretch/>
        </p:blipFill>
        <p:spPr bwMode="auto">
          <a:xfrm>
            <a:off x="298985" y="913304"/>
            <a:ext cx="4174876" cy="3661751"/>
          </a:xfrm>
          <a:prstGeom prst="roundRect">
            <a:avLst>
              <a:gd name="adj" fmla="val 10840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Google Shape;757;p43">
            <a:extLst>
              <a:ext uri="{FF2B5EF4-FFF2-40B4-BE49-F238E27FC236}">
                <a16:creationId xmlns:a16="http://schemas.microsoft.com/office/drawing/2014/main" id="{61E27162-10E3-F947-96C8-70BB067DAA7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972" y="678084"/>
            <a:ext cx="502180" cy="47043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00C7B75-0F4D-E54B-B451-AE75D450C195}"/>
              </a:ext>
            </a:extLst>
          </p:cNvPr>
          <p:cNvSpPr/>
          <p:nvPr/>
        </p:nvSpPr>
        <p:spPr>
          <a:xfrm>
            <a:off x="298985" y="4267200"/>
            <a:ext cx="4180681" cy="502971"/>
          </a:xfrm>
          <a:prstGeom prst="roundRect">
            <a:avLst>
              <a:gd name="adj" fmla="val 49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000000"/>
                </a:solidFill>
                <a:latin typeface="Montserrat" panose="02000505000000020004" pitchFamily="2" charset="77"/>
              </a:rPr>
              <a:t>Temperature</a:t>
            </a:r>
            <a:r>
              <a:rPr lang="fr-FR" dirty="0">
                <a:solidFill>
                  <a:srgbClr val="000000"/>
                </a:solidFill>
                <a:latin typeface="Montserrat" panose="02000505000000020004" pitchFamily="2" charset="77"/>
              </a:rPr>
              <a:t> (°C)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5226F81-5391-8E45-B330-3531353B77E5}"/>
              </a:ext>
            </a:extLst>
          </p:cNvPr>
          <p:cNvSpPr/>
          <p:nvPr/>
        </p:nvSpPr>
        <p:spPr>
          <a:xfrm rot="16200000">
            <a:off x="-1064348" y="2571821"/>
            <a:ext cx="3284220" cy="502971"/>
          </a:xfrm>
          <a:prstGeom prst="roundRect">
            <a:avLst>
              <a:gd name="adj" fmla="val 49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000000"/>
                </a:solidFill>
                <a:latin typeface="Montserrat" panose="02000505000000020004" pitchFamily="2" charset="77"/>
              </a:rPr>
              <a:t>Electrical</a:t>
            </a:r>
            <a:r>
              <a:rPr lang="fr-FR" dirty="0">
                <a:solidFill>
                  <a:srgbClr val="000000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Montserrat" panose="02000505000000020004" pitchFamily="2" charset="77"/>
              </a:rPr>
              <a:t>consumption</a:t>
            </a:r>
            <a:r>
              <a:rPr lang="fr-FR" dirty="0">
                <a:solidFill>
                  <a:srgbClr val="000000"/>
                </a:solidFill>
                <a:latin typeface="Montserrat" panose="02000505000000020004" pitchFamily="2" charset="77"/>
              </a:rPr>
              <a:t> (Watt.h</a:t>
            </a:r>
            <a:r>
              <a:rPr lang="fr-FR" baseline="30000" dirty="0">
                <a:solidFill>
                  <a:srgbClr val="000000"/>
                </a:solidFill>
                <a:latin typeface="Montserrat" panose="02000505000000020004" pitchFamily="2" charset="77"/>
              </a:rPr>
              <a:t>-1</a:t>
            </a:r>
            <a:r>
              <a:rPr lang="fr-FR" dirty="0">
                <a:solidFill>
                  <a:srgbClr val="000000"/>
                </a:solidFill>
                <a:latin typeface="Montserrat" panose="02000505000000020004" pitchFamily="2" charset="77"/>
              </a:rPr>
              <a:t>)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7565C00E-44CD-9E4A-9DDB-ECE6DF46E899}"/>
              </a:ext>
            </a:extLst>
          </p:cNvPr>
          <p:cNvSpPr/>
          <p:nvPr/>
        </p:nvSpPr>
        <p:spPr>
          <a:xfrm>
            <a:off x="1275123" y="1130530"/>
            <a:ext cx="2057923" cy="45633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0000"/>
                </a:solidFill>
                <a:latin typeface="Montserrat" panose="02000505000000020004" pitchFamily="2" charset="77"/>
              </a:rPr>
              <a:t>0,01 mg GAE.g</a:t>
            </a:r>
            <a:r>
              <a:rPr lang="fr-FR" sz="1200" baseline="30000" dirty="0">
                <a:solidFill>
                  <a:srgbClr val="000000"/>
                </a:solidFill>
                <a:latin typeface="Montserrat" panose="02000505000000020004" pitchFamily="2" charset="77"/>
              </a:rPr>
              <a:t>-1</a:t>
            </a:r>
            <a:r>
              <a:rPr lang="fr-FR" sz="1200" dirty="0">
                <a:solidFill>
                  <a:srgbClr val="000000"/>
                </a:solidFill>
                <a:latin typeface="Montserrat" panose="02000505000000020004" pitchFamily="2" charset="77"/>
              </a:rPr>
              <a:t>.Watt</a:t>
            </a:r>
            <a:r>
              <a:rPr lang="fr-FR" sz="1200" baseline="30000" dirty="0">
                <a:solidFill>
                  <a:srgbClr val="000000"/>
                </a:solidFill>
                <a:latin typeface="Montserrat" panose="02000505000000020004" pitchFamily="2" charset="77"/>
              </a:rPr>
              <a:t>-1</a:t>
            </a:r>
            <a:endParaRPr lang="fr-FR" sz="1200" dirty="0">
              <a:solidFill>
                <a:srgbClr val="000000"/>
              </a:solidFill>
              <a:latin typeface="Montserrat" panose="02000505000000020004" pitchFamily="2" charset="77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D34ABC15-6E58-BB44-A80F-238AB2E3C365}"/>
              </a:ext>
            </a:extLst>
          </p:cNvPr>
          <p:cNvGrpSpPr/>
          <p:nvPr/>
        </p:nvGrpSpPr>
        <p:grpSpPr>
          <a:xfrm>
            <a:off x="4570124" y="626342"/>
            <a:ext cx="4317844" cy="4123509"/>
            <a:chOff x="101477" y="646662"/>
            <a:chExt cx="4317844" cy="412350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25D6E7E-C400-2F4A-9F12-425CE4A55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72" t="5282"/>
            <a:stretch/>
          </p:blipFill>
          <p:spPr bwMode="auto">
            <a:xfrm>
              <a:off x="238639" y="913304"/>
              <a:ext cx="4180682" cy="3661751"/>
            </a:xfrm>
            <a:prstGeom prst="roundRect">
              <a:avLst>
                <a:gd name="adj" fmla="val 10840"/>
              </a:avLst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Google Shape;756;p43">
              <a:extLst>
                <a:ext uri="{FF2B5EF4-FFF2-40B4-BE49-F238E27FC236}">
                  <a16:creationId xmlns:a16="http://schemas.microsoft.com/office/drawing/2014/main" id="{723CCE44-1169-804B-B16D-537C592E62ED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1477" y="646662"/>
              <a:ext cx="684709" cy="5332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CEE711AA-EF27-C64A-BC7D-74713DD02BD4}"/>
                </a:ext>
              </a:extLst>
            </p:cNvPr>
            <p:cNvSpPr/>
            <p:nvPr/>
          </p:nvSpPr>
          <p:spPr>
            <a:xfrm>
              <a:off x="238639" y="4267200"/>
              <a:ext cx="4180681" cy="502971"/>
            </a:xfrm>
            <a:prstGeom prst="roundRect">
              <a:avLst>
                <a:gd name="adj" fmla="val 49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000000"/>
                  </a:solidFill>
                  <a:latin typeface="Montserrat" panose="02000505000000020004" pitchFamily="2" charset="77"/>
                </a:rPr>
                <a:t>Power (Watt)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3BB17C7-F36A-B040-8516-F87F5ABFF121}"/>
                </a:ext>
              </a:extLst>
            </p:cNvPr>
            <p:cNvSpPr/>
            <p:nvPr/>
          </p:nvSpPr>
          <p:spPr>
            <a:xfrm rot="16200000">
              <a:off x="-1137469" y="2681460"/>
              <a:ext cx="3284220" cy="502971"/>
            </a:xfrm>
            <a:prstGeom prst="roundRect">
              <a:avLst>
                <a:gd name="adj" fmla="val 49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solidFill>
                    <a:srgbClr val="000000"/>
                  </a:solidFill>
                  <a:latin typeface="Montserrat" panose="02000505000000020004" pitchFamily="2" charset="77"/>
                </a:rPr>
                <a:t>Electrical</a:t>
              </a:r>
              <a:r>
                <a:rPr lang="fr-FR" dirty="0">
                  <a:solidFill>
                    <a:srgbClr val="000000"/>
                  </a:solidFill>
                  <a:latin typeface="Montserrat" panose="02000505000000020004" pitchFamily="2" charset="77"/>
                </a:rPr>
                <a:t> </a:t>
              </a:r>
              <a:r>
                <a:rPr lang="fr-FR" dirty="0" err="1">
                  <a:solidFill>
                    <a:srgbClr val="000000"/>
                  </a:solidFill>
                  <a:latin typeface="Montserrat" panose="02000505000000020004" pitchFamily="2" charset="77"/>
                </a:rPr>
                <a:t>consumption</a:t>
              </a:r>
              <a:r>
                <a:rPr lang="fr-FR" dirty="0">
                  <a:solidFill>
                    <a:srgbClr val="000000"/>
                  </a:solidFill>
                  <a:latin typeface="Montserrat" panose="02000505000000020004" pitchFamily="2" charset="77"/>
                </a:rPr>
                <a:t> (Watt.h</a:t>
              </a:r>
              <a:r>
                <a:rPr lang="fr-FR" baseline="30000" dirty="0">
                  <a:solidFill>
                    <a:srgbClr val="000000"/>
                  </a:solidFill>
                  <a:latin typeface="Montserrat" panose="02000505000000020004" pitchFamily="2" charset="77"/>
                </a:rPr>
                <a:t>-1</a:t>
              </a:r>
              <a:r>
                <a:rPr lang="fr-FR" dirty="0">
                  <a:solidFill>
                    <a:srgbClr val="000000"/>
                  </a:solidFill>
                  <a:latin typeface="Montserrat" panose="02000505000000020004" pitchFamily="2" charset="77"/>
                </a:rPr>
                <a:t>)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2361A3E-A792-9A4B-9860-120959C76565}"/>
                </a:ext>
              </a:extLst>
            </p:cNvPr>
            <p:cNvSpPr/>
            <p:nvPr/>
          </p:nvSpPr>
          <p:spPr>
            <a:xfrm>
              <a:off x="1285210" y="1107209"/>
              <a:ext cx="2334643" cy="502972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rgbClr val="FF0000"/>
                  </a:solidFill>
                  <a:latin typeface="Montserrat" panose="02000505000000020004" pitchFamily="2" charset="77"/>
                </a:rPr>
                <a:t>0,07 mg GAE.g</a:t>
              </a:r>
              <a:r>
                <a:rPr lang="fr-FR" sz="1200" baseline="30000" dirty="0">
                  <a:solidFill>
                    <a:srgbClr val="FF0000"/>
                  </a:solidFill>
                  <a:latin typeface="Montserrat" panose="02000505000000020004" pitchFamily="2" charset="77"/>
                </a:rPr>
                <a:t>-1</a:t>
              </a:r>
              <a:r>
                <a:rPr lang="fr-FR" sz="1200" dirty="0">
                  <a:solidFill>
                    <a:srgbClr val="FF0000"/>
                  </a:solidFill>
                  <a:latin typeface="Montserrat" panose="02000505000000020004" pitchFamily="2" charset="77"/>
                </a:rPr>
                <a:t>. Watt</a:t>
              </a:r>
              <a:r>
                <a:rPr lang="fr-FR" sz="1200" baseline="30000" dirty="0">
                  <a:solidFill>
                    <a:srgbClr val="FF0000"/>
                  </a:solidFill>
                  <a:latin typeface="Montserrat" panose="02000505000000020004" pitchFamily="2" charset="77"/>
                </a:rPr>
                <a:t>-1</a:t>
              </a:r>
              <a:endParaRPr lang="fr-FR" sz="1200" dirty="0">
                <a:solidFill>
                  <a:srgbClr val="FF0000"/>
                </a:solidFill>
                <a:latin typeface="Montserrat" panose="02000505000000020004" pitchFamily="2" charset="77"/>
              </a:endParaRP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50AF52F0-964F-9646-BAC5-8B7FF8EB6585}"/>
                </a:ext>
              </a:extLst>
            </p:cNvPr>
            <p:cNvCxnSpPr>
              <a:cxnSpLocks/>
            </p:cNvCxnSpPr>
            <p:nvPr/>
          </p:nvCxnSpPr>
          <p:spPr>
            <a:xfrm>
              <a:off x="3176337" y="1586860"/>
              <a:ext cx="750770" cy="1454723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A34E5F68-BB66-A741-A790-319EA839FA45}"/>
              </a:ext>
            </a:extLst>
          </p:cNvPr>
          <p:cNvCxnSpPr>
            <a:cxnSpLocks/>
          </p:cNvCxnSpPr>
          <p:nvPr/>
        </p:nvCxnSpPr>
        <p:spPr>
          <a:xfrm flipV="1">
            <a:off x="3346837" y="1130531"/>
            <a:ext cx="543694" cy="16030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784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Montserrat" panose="02000505000000020004" pitchFamily="2" charset="77"/>
              </a:rPr>
              <a:t>11</a:t>
            </a:fld>
            <a:endParaRPr dirty="0">
              <a:latin typeface="Montserrat" panose="02000505000000020004" pitchFamily="2" charset="77"/>
            </a:endParaRPr>
          </a:p>
        </p:txBody>
      </p:sp>
      <p:sp>
        <p:nvSpPr>
          <p:cNvPr id="82" name="Google Shape;443;p36">
            <a:extLst>
              <a:ext uri="{FF2B5EF4-FFF2-40B4-BE49-F238E27FC236}">
                <a16:creationId xmlns:a16="http://schemas.microsoft.com/office/drawing/2014/main" id="{AE429B25-FA34-0841-8858-AB7804E143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639" y="204197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Cascade valorization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 applied to </a:t>
            </a:r>
            <a:r>
              <a:rPr lang="en" sz="18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spent coffee de grounds</a:t>
            </a:r>
            <a:endParaRPr b="1" dirty="0">
              <a:solidFill>
                <a:srgbClr val="FFC000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9608B28-4CC6-E64F-BE4C-3E367A34AC4D}"/>
              </a:ext>
            </a:extLst>
          </p:cNvPr>
          <p:cNvSpPr/>
          <p:nvPr/>
        </p:nvSpPr>
        <p:spPr>
          <a:xfrm>
            <a:off x="1285336" y="1694573"/>
            <a:ext cx="6999443" cy="3252078"/>
          </a:xfrm>
          <a:prstGeom prst="roundRect">
            <a:avLst>
              <a:gd name="adj" fmla="val 9417"/>
            </a:avLst>
          </a:prstGeom>
          <a:noFill/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anose="02000505000000020004" pitchFamily="2" charset="77"/>
            </a:endParaRP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6B22BD3C-A63E-804E-B7A0-6FE210BF21DE}"/>
              </a:ext>
            </a:extLst>
          </p:cNvPr>
          <p:cNvSpPr/>
          <p:nvPr/>
        </p:nvSpPr>
        <p:spPr>
          <a:xfrm>
            <a:off x="1343628" y="1764614"/>
            <a:ext cx="4267444" cy="3105579"/>
          </a:xfrm>
          <a:prstGeom prst="roundRect">
            <a:avLst>
              <a:gd name="adj" fmla="val 9417"/>
            </a:avLst>
          </a:prstGeom>
          <a:noFill/>
          <a:ln>
            <a:solidFill>
              <a:schemeClr val="tx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ontserrat" panose="02000505000000020004" pitchFamily="2" charset="77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A60A69B-A434-9445-8B8B-1369CDD446B4}"/>
              </a:ext>
            </a:extLst>
          </p:cNvPr>
          <p:cNvGrpSpPr/>
          <p:nvPr/>
        </p:nvGrpSpPr>
        <p:grpSpPr>
          <a:xfrm>
            <a:off x="1398297" y="1268720"/>
            <a:ext cx="806041" cy="664976"/>
            <a:chOff x="1132368" y="1267152"/>
            <a:chExt cx="767378" cy="6170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lèche vers la droite 10">
              <a:extLst>
                <a:ext uri="{FF2B5EF4-FFF2-40B4-BE49-F238E27FC236}">
                  <a16:creationId xmlns:a16="http://schemas.microsoft.com/office/drawing/2014/main" id="{CBDF1DC7-CE79-EF48-B84F-6D6B6A87D2E6}"/>
                </a:ext>
              </a:extLst>
            </p:cNvPr>
            <p:cNvSpPr/>
            <p:nvPr/>
          </p:nvSpPr>
          <p:spPr>
            <a:xfrm>
              <a:off x="1132368" y="1267152"/>
              <a:ext cx="767378" cy="199041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Montserrat" panose="02000505000000020004" pitchFamily="2" charset="77"/>
              </a:endParaRPr>
            </a:p>
          </p:txBody>
        </p:sp>
        <p:sp>
          <p:nvSpPr>
            <p:cNvPr id="73" name="Flèche vers la droite 72">
              <a:extLst>
                <a:ext uri="{FF2B5EF4-FFF2-40B4-BE49-F238E27FC236}">
                  <a16:creationId xmlns:a16="http://schemas.microsoft.com/office/drawing/2014/main" id="{5CA0AD1A-474B-9C41-9196-BEEE7EEF09AD}"/>
                </a:ext>
              </a:extLst>
            </p:cNvPr>
            <p:cNvSpPr/>
            <p:nvPr/>
          </p:nvSpPr>
          <p:spPr>
            <a:xfrm rot="5400000">
              <a:off x="1274635" y="1543236"/>
              <a:ext cx="482843" cy="199041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ontserrat" panose="02000505000000020004" pitchFamily="2" charset="77"/>
              </a:endParaRPr>
            </a:p>
          </p:txBody>
        </p:sp>
      </p:grpSp>
      <p:sp>
        <p:nvSpPr>
          <p:cNvPr id="52" name="Virage 51">
            <a:extLst>
              <a:ext uri="{FF2B5EF4-FFF2-40B4-BE49-F238E27FC236}">
                <a16:creationId xmlns:a16="http://schemas.microsoft.com/office/drawing/2014/main" id="{07CDC20F-6968-2B40-8FD5-823E16717C92}"/>
              </a:ext>
            </a:extLst>
          </p:cNvPr>
          <p:cNvSpPr/>
          <p:nvPr/>
        </p:nvSpPr>
        <p:spPr>
          <a:xfrm>
            <a:off x="6285863" y="2912161"/>
            <a:ext cx="373276" cy="789910"/>
          </a:xfrm>
          <a:prstGeom prst="ben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63F9E53-FD23-444B-98A8-0E813311C986}"/>
              </a:ext>
            </a:extLst>
          </p:cNvPr>
          <p:cNvGrpSpPr/>
          <p:nvPr/>
        </p:nvGrpSpPr>
        <p:grpSpPr>
          <a:xfrm>
            <a:off x="1686119" y="2591626"/>
            <a:ext cx="1180392" cy="694177"/>
            <a:chOff x="1501999" y="2488854"/>
            <a:chExt cx="988963" cy="6441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Virage 15">
              <a:extLst>
                <a:ext uri="{FF2B5EF4-FFF2-40B4-BE49-F238E27FC236}">
                  <a16:creationId xmlns:a16="http://schemas.microsoft.com/office/drawing/2014/main" id="{1143EE9E-B03E-6E47-B713-6C9851CCD7A3}"/>
                </a:ext>
              </a:extLst>
            </p:cNvPr>
            <p:cNvSpPr/>
            <p:nvPr/>
          </p:nvSpPr>
          <p:spPr>
            <a:xfrm flipV="1">
              <a:off x="1552047" y="2488854"/>
              <a:ext cx="938915" cy="463975"/>
            </a:xfrm>
            <a:prstGeom prst="bentArrow">
              <a:avLst>
                <a:gd name="adj1" fmla="val 25000"/>
                <a:gd name="adj2" fmla="val 23424"/>
                <a:gd name="adj3" fmla="val 25000"/>
                <a:gd name="adj4" fmla="val 4375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Montserrat" panose="02000505000000020004" pitchFamily="2" charset="77"/>
              </a:endParaRPr>
            </a:p>
          </p:txBody>
        </p:sp>
        <p:sp>
          <p:nvSpPr>
            <p:cNvPr id="91" name="Flèche vers la droite 90">
              <a:extLst>
                <a:ext uri="{FF2B5EF4-FFF2-40B4-BE49-F238E27FC236}">
                  <a16:creationId xmlns:a16="http://schemas.microsoft.com/office/drawing/2014/main" id="{32B48633-B34C-A54D-8BA6-EE38A1E445B1}"/>
                </a:ext>
              </a:extLst>
            </p:cNvPr>
            <p:cNvSpPr/>
            <p:nvPr/>
          </p:nvSpPr>
          <p:spPr>
            <a:xfrm rot="5400000">
              <a:off x="1360098" y="2792034"/>
              <a:ext cx="482843" cy="199041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ontserrat" panose="02000505000000020004" pitchFamily="2" charset="77"/>
              </a:endParaRPr>
            </a:p>
          </p:txBody>
        </p:sp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E8EF57FF-3ECB-8C40-B4DF-BFF39BBC66A0}"/>
              </a:ext>
            </a:extLst>
          </p:cNvPr>
          <p:cNvGrpSpPr/>
          <p:nvPr/>
        </p:nvGrpSpPr>
        <p:grpSpPr>
          <a:xfrm>
            <a:off x="3160579" y="3285804"/>
            <a:ext cx="1402753" cy="694177"/>
            <a:chOff x="1517693" y="2488854"/>
            <a:chExt cx="973269" cy="6441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Virage 93">
              <a:extLst>
                <a:ext uri="{FF2B5EF4-FFF2-40B4-BE49-F238E27FC236}">
                  <a16:creationId xmlns:a16="http://schemas.microsoft.com/office/drawing/2014/main" id="{E91C7788-D707-8940-8DF9-B945E675BAA6}"/>
                </a:ext>
              </a:extLst>
            </p:cNvPr>
            <p:cNvSpPr/>
            <p:nvPr/>
          </p:nvSpPr>
          <p:spPr>
            <a:xfrm flipV="1">
              <a:off x="1552047" y="2488854"/>
              <a:ext cx="938915" cy="463975"/>
            </a:xfrm>
            <a:prstGeom prst="ben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Montserrat" panose="02000505000000020004" pitchFamily="2" charset="77"/>
              </a:endParaRPr>
            </a:p>
          </p:txBody>
        </p:sp>
        <p:sp>
          <p:nvSpPr>
            <p:cNvPr id="95" name="Flèche vers la droite 94">
              <a:extLst>
                <a:ext uri="{FF2B5EF4-FFF2-40B4-BE49-F238E27FC236}">
                  <a16:creationId xmlns:a16="http://schemas.microsoft.com/office/drawing/2014/main" id="{9403A036-8280-544E-A2C8-70DCDC55D791}"/>
                </a:ext>
              </a:extLst>
            </p:cNvPr>
            <p:cNvSpPr/>
            <p:nvPr/>
          </p:nvSpPr>
          <p:spPr>
            <a:xfrm rot="5400000">
              <a:off x="1348628" y="2819198"/>
              <a:ext cx="482843" cy="144713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Montserrat" panose="02000505000000020004" pitchFamily="2" charset="77"/>
              </a:endParaRPr>
            </a:p>
          </p:txBody>
        </p:sp>
      </p:grpSp>
      <p:sp>
        <p:nvSpPr>
          <p:cNvPr id="99" name="Flèche vers la droite 98">
            <a:extLst>
              <a:ext uri="{FF2B5EF4-FFF2-40B4-BE49-F238E27FC236}">
                <a16:creationId xmlns:a16="http://schemas.microsoft.com/office/drawing/2014/main" id="{596DBEEC-6C6B-7C43-8C8E-8C977DD027D2}"/>
              </a:ext>
            </a:extLst>
          </p:cNvPr>
          <p:cNvSpPr/>
          <p:nvPr/>
        </p:nvSpPr>
        <p:spPr>
          <a:xfrm>
            <a:off x="5543185" y="3527513"/>
            <a:ext cx="1135041" cy="21450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anose="02000505000000020004" pitchFamily="2" charset="77"/>
            </a:endParaRPr>
          </a:p>
        </p:txBody>
      </p:sp>
      <p:pic>
        <p:nvPicPr>
          <p:cNvPr id="3074" name="Picture 2" descr="Trois gouttes d&amp;#39;huile | La Forêt des Sciences">
            <a:extLst>
              <a:ext uri="{FF2B5EF4-FFF2-40B4-BE49-F238E27FC236}">
                <a16:creationId xmlns:a16="http://schemas.microsoft.com/office/drawing/2014/main" id="{99020C7D-4CE8-F745-9962-90241634C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08" y="2760895"/>
            <a:ext cx="593462" cy="5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out savoir sur le gaz de ville, le gaz naturel, le butane et le propane |  Leroy Merlin">
            <a:extLst>
              <a:ext uri="{FF2B5EF4-FFF2-40B4-BE49-F238E27FC236}">
                <a16:creationId xmlns:a16="http://schemas.microsoft.com/office/drawing/2014/main" id="{7978C7D2-9F8B-0A4F-AB39-FB47B97B2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33" y="3865429"/>
            <a:ext cx="1033413" cy="78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5EC16656-A4BA-8F44-9363-65981BE2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0566">
            <a:off x="1413854" y="3401988"/>
            <a:ext cx="868539" cy="55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126FA0-75A1-3847-973A-25FFC71809A2}"/>
              </a:ext>
            </a:extLst>
          </p:cNvPr>
          <p:cNvSpPr txBox="1"/>
          <p:nvPr/>
        </p:nvSpPr>
        <p:spPr>
          <a:xfrm>
            <a:off x="4693666" y="1947017"/>
            <a:ext cx="758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Thesis</a:t>
            </a:r>
            <a:endParaRPr lang="fr-FR" b="1" i="1" dirty="0">
              <a:solidFill>
                <a:schemeClr val="tx1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A44BBA8-CE1B-A548-817C-87A48D3D52B4}"/>
              </a:ext>
            </a:extLst>
          </p:cNvPr>
          <p:cNvSpPr txBox="1"/>
          <p:nvPr/>
        </p:nvSpPr>
        <p:spPr>
          <a:xfrm>
            <a:off x="6556102" y="1869320"/>
            <a:ext cx="14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Global </a:t>
            </a:r>
            <a:r>
              <a:rPr lang="fr-FR" b="1" i="1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project</a:t>
            </a:r>
            <a:endParaRPr lang="fr-FR" b="1" i="1" dirty="0">
              <a:solidFill>
                <a:schemeClr val="tx1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5A1DAEC-6109-4C4B-9E19-B3679010696C}"/>
              </a:ext>
            </a:extLst>
          </p:cNvPr>
          <p:cNvSpPr txBox="1"/>
          <p:nvPr/>
        </p:nvSpPr>
        <p:spPr>
          <a:xfrm>
            <a:off x="454648" y="681313"/>
            <a:ext cx="10631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Roasted</a:t>
            </a:r>
            <a:r>
              <a:rPr lang="fr-FR" sz="105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</a:t>
            </a:r>
            <a:br>
              <a:rPr lang="fr-FR" sz="105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</a:br>
            <a:r>
              <a:rPr lang="fr-FR" sz="105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coffee </a:t>
            </a:r>
            <a:r>
              <a:rPr lang="fr-FR" sz="1050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beans</a:t>
            </a:r>
            <a:endParaRPr lang="fr-FR" sz="1050" dirty="0">
              <a:solidFill>
                <a:schemeClr val="tx1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AC9DBEA-1985-984D-B7EC-1C97F4B129BD}"/>
              </a:ext>
            </a:extLst>
          </p:cNvPr>
          <p:cNvSpPr txBox="1"/>
          <p:nvPr/>
        </p:nvSpPr>
        <p:spPr>
          <a:xfrm>
            <a:off x="2278705" y="762104"/>
            <a:ext cx="6415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Coffee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B85A336-D7C6-1445-8D8D-19FB9B3519B8}"/>
              </a:ext>
            </a:extLst>
          </p:cNvPr>
          <p:cNvSpPr txBox="1"/>
          <p:nvPr/>
        </p:nvSpPr>
        <p:spPr>
          <a:xfrm>
            <a:off x="2065315" y="2040859"/>
            <a:ext cx="10935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accent6">
                    <a:lumMod val="50000"/>
                  </a:schemeClr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Spent</a:t>
            </a:r>
            <a:r>
              <a:rPr lang="fr-FR" sz="1050" dirty="0">
                <a:solidFill>
                  <a:schemeClr val="accent6">
                    <a:lumMod val="50000"/>
                  </a:schemeClr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coffee </a:t>
            </a:r>
            <a:br>
              <a:rPr lang="fr-FR" sz="1050" dirty="0">
                <a:solidFill>
                  <a:schemeClr val="accent6">
                    <a:lumMod val="50000"/>
                  </a:schemeClr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</a:br>
            <a:r>
              <a:rPr lang="fr-FR" sz="1050" dirty="0">
                <a:solidFill>
                  <a:schemeClr val="accent6">
                    <a:lumMod val="50000"/>
                  </a:schemeClr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grounds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E9B8509-54B7-F54B-915A-7F10FED00A66}"/>
              </a:ext>
            </a:extLst>
          </p:cNvPr>
          <p:cNvSpPr txBox="1"/>
          <p:nvPr/>
        </p:nvSpPr>
        <p:spPr>
          <a:xfrm>
            <a:off x="1333399" y="4019801"/>
            <a:ext cx="10294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EB8DFF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Polyphenols</a:t>
            </a:r>
            <a:endParaRPr lang="fr-FR" sz="1050" b="1" dirty="0">
              <a:solidFill>
                <a:srgbClr val="EB8DFF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20B7825-E257-5342-BDC5-711910553691}"/>
              </a:ext>
            </a:extLst>
          </p:cNvPr>
          <p:cNvSpPr txBox="1"/>
          <p:nvPr/>
        </p:nvSpPr>
        <p:spPr>
          <a:xfrm>
            <a:off x="3565163" y="4214314"/>
            <a:ext cx="8002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EB8DFF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Enzymes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37FB5B5-A3CF-AB45-810B-FDAD5C9B26B7}"/>
              </a:ext>
            </a:extLst>
          </p:cNvPr>
          <p:cNvSpPr txBox="1"/>
          <p:nvPr/>
        </p:nvSpPr>
        <p:spPr>
          <a:xfrm>
            <a:off x="6858727" y="2569145"/>
            <a:ext cx="375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FF930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Oil</a:t>
            </a:r>
            <a:endParaRPr lang="fr-FR" sz="1050" b="1" dirty="0">
              <a:solidFill>
                <a:srgbClr val="FF9300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BFB0225-19B2-7F41-9CF7-F895D0C735E8}"/>
              </a:ext>
            </a:extLst>
          </p:cNvPr>
          <p:cNvSpPr txBox="1"/>
          <p:nvPr/>
        </p:nvSpPr>
        <p:spPr>
          <a:xfrm>
            <a:off x="7364097" y="3447028"/>
            <a:ext cx="7072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FF930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Biochar</a:t>
            </a:r>
            <a:endParaRPr lang="fr-FR" sz="1050" b="1" dirty="0">
              <a:solidFill>
                <a:srgbClr val="FF9300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78C8C8E-613F-D046-95ED-7CAB2780FBFF}"/>
              </a:ext>
            </a:extLst>
          </p:cNvPr>
          <p:cNvSpPr txBox="1"/>
          <p:nvPr/>
        </p:nvSpPr>
        <p:spPr>
          <a:xfrm>
            <a:off x="6723274" y="4591887"/>
            <a:ext cx="6463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FF930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Biogas</a:t>
            </a:r>
            <a:endParaRPr lang="fr-FR" sz="1050" b="1" dirty="0">
              <a:solidFill>
                <a:srgbClr val="FF9300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51" name="Virage 50">
            <a:extLst>
              <a:ext uri="{FF2B5EF4-FFF2-40B4-BE49-F238E27FC236}">
                <a16:creationId xmlns:a16="http://schemas.microsoft.com/office/drawing/2014/main" id="{CDCBBDA0-AAB4-8D45-8E2F-7BD0A3E10E87}"/>
              </a:ext>
            </a:extLst>
          </p:cNvPr>
          <p:cNvSpPr/>
          <p:nvPr/>
        </p:nvSpPr>
        <p:spPr>
          <a:xfrm flipV="1">
            <a:off x="6281046" y="3680566"/>
            <a:ext cx="373276" cy="787910"/>
          </a:xfrm>
          <a:prstGeom prst="ben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AC9103F-A0A2-1C44-B98F-E32EF90FDC29}"/>
              </a:ext>
            </a:extLst>
          </p:cNvPr>
          <p:cNvSpPr txBox="1"/>
          <p:nvPr/>
        </p:nvSpPr>
        <p:spPr>
          <a:xfrm>
            <a:off x="1338071" y="1043729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Extraction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F65F81AE-6EEE-F744-9D52-93EF85CCF20D}"/>
              </a:ext>
            </a:extLst>
          </p:cNvPr>
          <p:cNvSpPr txBox="1"/>
          <p:nvPr/>
        </p:nvSpPr>
        <p:spPr>
          <a:xfrm>
            <a:off x="1813415" y="264811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Eco-extraction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31431A3-2251-5E49-8267-7406379C859D}"/>
              </a:ext>
            </a:extLst>
          </p:cNvPr>
          <p:cNvSpPr txBox="1"/>
          <p:nvPr/>
        </p:nvSpPr>
        <p:spPr>
          <a:xfrm>
            <a:off x="3267801" y="3177009"/>
            <a:ext cx="10951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Solid state </a:t>
            </a:r>
            <a:br>
              <a:rPr lang="fr-FR" sz="105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</a:br>
            <a:r>
              <a:rPr lang="fr-FR" sz="105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fermentation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0D1B163-1338-A840-BBAD-3E626A1B756A}"/>
              </a:ext>
            </a:extLst>
          </p:cNvPr>
          <p:cNvSpPr txBox="1"/>
          <p:nvPr/>
        </p:nvSpPr>
        <p:spPr>
          <a:xfrm>
            <a:off x="5557244" y="3309469"/>
            <a:ext cx="7617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Pyrolisis</a:t>
            </a:r>
            <a:endParaRPr lang="fr-FR" sz="1050" b="1" dirty="0">
              <a:solidFill>
                <a:srgbClr val="92D050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DBF73E0-9C4E-9844-95AD-AC36C4F0D0C7}"/>
              </a:ext>
            </a:extLst>
          </p:cNvPr>
          <p:cNvSpPr/>
          <p:nvPr/>
        </p:nvSpPr>
        <p:spPr>
          <a:xfrm>
            <a:off x="4663288" y="1852694"/>
            <a:ext cx="847335" cy="5015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anose="02000505000000020004" pitchFamily="2" charset="77"/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25FB620-3641-8741-9C3A-8720AD8AC3D9}"/>
              </a:ext>
            </a:extLst>
          </p:cNvPr>
          <p:cNvSpPr/>
          <p:nvPr/>
        </p:nvSpPr>
        <p:spPr>
          <a:xfrm>
            <a:off x="6423391" y="1787527"/>
            <a:ext cx="1761084" cy="5015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anose="02000505000000020004" pitchFamily="2" charset="77"/>
            </a:endParaRPr>
          </a:p>
        </p:txBody>
      </p:sp>
      <p:pic>
        <p:nvPicPr>
          <p:cNvPr id="44" name="Google Shape;412;p35">
            <a:extLst>
              <a:ext uri="{FF2B5EF4-FFF2-40B4-BE49-F238E27FC236}">
                <a16:creationId xmlns:a16="http://schemas.microsoft.com/office/drawing/2014/main" id="{E7E3AE6E-2165-5949-A7C2-897BD0A46FC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63628" y="2756831"/>
            <a:ext cx="593463" cy="41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412;p35">
            <a:extLst>
              <a:ext uri="{FF2B5EF4-FFF2-40B4-BE49-F238E27FC236}">
                <a16:creationId xmlns:a16="http://schemas.microsoft.com/office/drawing/2014/main" id="{AB16560B-DE89-C84F-B9ED-9E8A4ADB507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0236" y="3433234"/>
            <a:ext cx="593463" cy="41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412;p35">
            <a:extLst>
              <a:ext uri="{FF2B5EF4-FFF2-40B4-BE49-F238E27FC236}">
                <a16:creationId xmlns:a16="http://schemas.microsoft.com/office/drawing/2014/main" id="{79CF752C-076E-A045-87E5-24CA7F64B02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19874" y="2028969"/>
            <a:ext cx="593463" cy="41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reenchar | Florentaise">
            <a:extLst>
              <a:ext uri="{FF2B5EF4-FFF2-40B4-BE49-F238E27FC236}">
                <a16:creationId xmlns:a16="http://schemas.microsoft.com/office/drawing/2014/main" id="{9179C61B-524D-854B-B399-6D23FCB10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934" y="3414223"/>
            <a:ext cx="793011" cy="37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Google Shape;413;p35">
            <a:extLst>
              <a:ext uri="{FF2B5EF4-FFF2-40B4-BE49-F238E27FC236}">
                <a16:creationId xmlns:a16="http://schemas.microsoft.com/office/drawing/2014/main" id="{03AB9C46-450F-594B-835F-F8A736D6D54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71050" y="1090348"/>
            <a:ext cx="656833" cy="50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411;p35">
            <a:extLst>
              <a:ext uri="{FF2B5EF4-FFF2-40B4-BE49-F238E27FC236}">
                <a16:creationId xmlns:a16="http://schemas.microsoft.com/office/drawing/2014/main" id="{F6AB6B8A-1EEF-F242-B207-2586C9BEFEA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2295" y="1015151"/>
            <a:ext cx="607818" cy="63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B07105-7F9C-4F45-BF7B-6E53ED41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779" y="4056768"/>
            <a:ext cx="758677" cy="5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Google Shape;538;p38">
            <a:extLst>
              <a:ext uri="{FF2B5EF4-FFF2-40B4-BE49-F238E27FC236}">
                <a16:creationId xmlns:a16="http://schemas.microsoft.com/office/drawing/2014/main" id="{D7CADA5D-DCD5-D540-86BA-540D25633F4F}"/>
              </a:ext>
            </a:extLst>
          </p:cNvPr>
          <p:cNvSpPr txBox="1"/>
          <p:nvPr/>
        </p:nvSpPr>
        <p:spPr>
          <a:xfrm rot="1929457">
            <a:off x="2842674" y="2301793"/>
            <a:ext cx="2617540" cy="51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>
                <a:solidFill>
                  <a:srgbClr val="FFFFFF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Ressource</a:t>
            </a:r>
            <a:r>
              <a:rPr lang="en" sz="1200" dirty="0">
                <a:solidFill>
                  <a:srgbClr val="FFFFFF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exhaustion</a:t>
            </a:r>
            <a:endParaRPr sz="1200" dirty="0">
              <a:solidFill>
                <a:srgbClr val="FFFFFF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</p:txBody>
      </p:sp>
      <p:cxnSp>
        <p:nvCxnSpPr>
          <p:cNvPr id="64" name="Google Shape;537;p38">
            <a:extLst>
              <a:ext uri="{FF2B5EF4-FFF2-40B4-BE49-F238E27FC236}">
                <a16:creationId xmlns:a16="http://schemas.microsoft.com/office/drawing/2014/main" id="{A5EBAF4B-3894-124E-812A-918D897E5A95}"/>
              </a:ext>
            </a:extLst>
          </p:cNvPr>
          <p:cNvCxnSpPr>
            <a:cxnSpLocks/>
          </p:cNvCxnSpPr>
          <p:nvPr/>
        </p:nvCxnSpPr>
        <p:spPr>
          <a:xfrm>
            <a:off x="3016772" y="1994877"/>
            <a:ext cx="2105155" cy="131565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5874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5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8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4" dur="indefinite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7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0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3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6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9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2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5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99" grpId="0" animBg="1"/>
      <p:bldP spid="40" grpId="0"/>
      <p:bldP spid="41" grpId="0"/>
      <p:bldP spid="42" grpId="0"/>
      <p:bldP spid="43" grpId="0"/>
      <p:bldP spid="45" grpId="0"/>
      <p:bldP spid="47" grpId="0"/>
      <p:bldP spid="48" grpId="0"/>
      <p:bldP spid="49" grpId="0"/>
      <p:bldP spid="51" grpId="0" animBg="1"/>
      <p:bldP spid="53" grpId="0"/>
      <p:bldP spid="54" grpId="0"/>
      <p:bldP spid="57" grpId="0"/>
      <p:bldP spid="59" grpId="0" animBg="1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43"/>
          <p:cNvGrpSpPr/>
          <p:nvPr/>
        </p:nvGrpSpPr>
        <p:grpSpPr>
          <a:xfrm>
            <a:off x="8396150" y="359713"/>
            <a:ext cx="535300" cy="194950"/>
            <a:chOff x="5054325" y="1441125"/>
            <a:chExt cx="535300" cy="194950"/>
          </a:xfrm>
        </p:grpSpPr>
        <p:sp>
          <p:nvSpPr>
            <p:cNvPr id="748" name="Google Shape;748;p4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5" name="Google Shape;775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34" name="Google Shape;847;p45">
            <a:extLst>
              <a:ext uri="{FF2B5EF4-FFF2-40B4-BE49-F238E27FC236}">
                <a16:creationId xmlns:a16="http://schemas.microsoft.com/office/drawing/2014/main" id="{CCCB4435-9F45-EB4E-9424-01B68DCC1593}"/>
              </a:ext>
            </a:extLst>
          </p:cNvPr>
          <p:cNvGrpSpPr/>
          <p:nvPr/>
        </p:nvGrpSpPr>
        <p:grpSpPr>
          <a:xfrm>
            <a:off x="7508175" y="255202"/>
            <a:ext cx="535300" cy="194950"/>
            <a:chOff x="5054325" y="1441125"/>
            <a:chExt cx="535300" cy="194950"/>
          </a:xfrm>
        </p:grpSpPr>
        <p:sp>
          <p:nvSpPr>
            <p:cNvPr id="35" name="Google Shape;848;p45">
              <a:extLst>
                <a:ext uri="{FF2B5EF4-FFF2-40B4-BE49-F238E27FC236}">
                  <a16:creationId xmlns:a16="http://schemas.microsoft.com/office/drawing/2014/main" id="{1FC9A220-0F69-4F4E-8DE8-7A81A1FE4842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9;p45">
              <a:extLst>
                <a:ext uri="{FF2B5EF4-FFF2-40B4-BE49-F238E27FC236}">
                  <a16:creationId xmlns:a16="http://schemas.microsoft.com/office/drawing/2014/main" id="{8D8D29A3-EC68-9641-918F-B3020A7F4D78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850;p45">
            <a:extLst>
              <a:ext uri="{FF2B5EF4-FFF2-40B4-BE49-F238E27FC236}">
                <a16:creationId xmlns:a16="http://schemas.microsoft.com/office/drawing/2014/main" id="{C5A2E6EE-95CB-7942-8C34-BE7F70919E85}"/>
              </a:ext>
            </a:extLst>
          </p:cNvPr>
          <p:cNvGrpSpPr/>
          <p:nvPr/>
        </p:nvGrpSpPr>
        <p:grpSpPr>
          <a:xfrm>
            <a:off x="6883410" y="109850"/>
            <a:ext cx="535300" cy="194950"/>
            <a:chOff x="5054325" y="1441125"/>
            <a:chExt cx="535300" cy="194950"/>
          </a:xfrm>
        </p:grpSpPr>
        <p:sp>
          <p:nvSpPr>
            <p:cNvPr id="38" name="Google Shape;851;p45">
              <a:extLst>
                <a:ext uri="{FF2B5EF4-FFF2-40B4-BE49-F238E27FC236}">
                  <a16:creationId xmlns:a16="http://schemas.microsoft.com/office/drawing/2014/main" id="{9C9CFE73-1CAC-B440-AAA2-80EDCC6B13D6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2;p45">
              <a:extLst>
                <a:ext uri="{FF2B5EF4-FFF2-40B4-BE49-F238E27FC236}">
                  <a16:creationId xmlns:a16="http://schemas.microsoft.com/office/drawing/2014/main" id="{6B6F2F3E-0E4B-F441-9FFA-71885A84DB21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853;p45">
            <a:extLst>
              <a:ext uri="{FF2B5EF4-FFF2-40B4-BE49-F238E27FC236}">
                <a16:creationId xmlns:a16="http://schemas.microsoft.com/office/drawing/2014/main" id="{51BB24D4-096F-1A41-A6DB-79FE56D0B0E2}"/>
              </a:ext>
            </a:extLst>
          </p:cNvPr>
          <p:cNvGrpSpPr/>
          <p:nvPr/>
        </p:nvGrpSpPr>
        <p:grpSpPr>
          <a:xfrm>
            <a:off x="8065750" y="446838"/>
            <a:ext cx="535300" cy="194950"/>
            <a:chOff x="5054325" y="1441125"/>
            <a:chExt cx="535300" cy="194950"/>
          </a:xfrm>
        </p:grpSpPr>
        <p:sp>
          <p:nvSpPr>
            <p:cNvPr id="41" name="Google Shape;854;p45">
              <a:extLst>
                <a:ext uri="{FF2B5EF4-FFF2-40B4-BE49-F238E27FC236}">
                  <a16:creationId xmlns:a16="http://schemas.microsoft.com/office/drawing/2014/main" id="{822D078B-B372-AE47-B721-B8062C979BAF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5;p45">
              <a:extLst>
                <a:ext uri="{FF2B5EF4-FFF2-40B4-BE49-F238E27FC236}">
                  <a16:creationId xmlns:a16="http://schemas.microsoft.com/office/drawing/2014/main" id="{5657059E-3151-E14C-B9C5-C1E25B7EA9AA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861;p45">
            <a:extLst>
              <a:ext uri="{FF2B5EF4-FFF2-40B4-BE49-F238E27FC236}">
                <a16:creationId xmlns:a16="http://schemas.microsoft.com/office/drawing/2014/main" id="{8FB454F7-C740-5E4C-A0C2-B655E2578C71}"/>
              </a:ext>
            </a:extLst>
          </p:cNvPr>
          <p:cNvSpPr txBox="1"/>
          <p:nvPr/>
        </p:nvSpPr>
        <p:spPr>
          <a:xfrm>
            <a:off x="2910365" y="2666662"/>
            <a:ext cx="332327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fr-FR" sz="1600" b="1" dirty="0">
                <a:solidFill>
                  <a:srgbClr val="92D050"/>
                </a:solidFill>
                <a:latin typeface="Montserrat" panose="02000505000000020004" pitchFamily="2" charset="77"/>
              </a:rPr>
              <a:t>Solid state fermentation</a:t>
            </a:r>
            <a:endParaRPr sz="1600" b="1" dirty="0">
              <a:solidFill>
                <a:srgbClr val="92D050"/>
              </a:solidFill>
              <a:latin typeface="Montserrat" panose="02000505000000020004" pitchFamily="2" charset="77"/>
            </a:endParaRPr>
          </a:p>
        </p:txBody>
      </p:sp>
      <p:sp>
        <p:nvSpPr>
          <p:cNvPr id="45" name="Flèche vers la droite 44">
            <a:extLst>
              <a:ext uri="{FF2B5EF4-FFF2-40B4-BE49-F238E27FC236}">
                <a16:creationId xmlns:a16="http://schemas.microsoft.com/office/drawing/2014/main" id="{2CA356FD-AEAC-C54C-93C6-1360BD90B103}"/>
              </a:ext>
            </a:extLst>
          </p:cNvPr>
          <p:cNvSpPr/>
          <p:nvPr/>
        </p:nvSpPr>
        <p:spPr>
          <a:xfrm>
            <a:off x="2696974" y="3418387"/>
            <a:ext cx="433202" cy="27627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Picture 4" descr="Spore — Wikipédia">
            <a:extLst>
              <a:ext uri="{FF2B5EF4-FFF2-40B4-BE49-F238E27FC236}">
                <a16:creationId xmlns:a16="http://schemas.microsoft.com/office/drawing/2014/main" id="{1BAD3403-F0A2-4646-B6F9-0B6D8181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34" y="3090920"/>
            <a:ext cx="694403" cy="460831"/>
          </a:xfrm>
          <a:prstGeom prst="ellipse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Google Shape;412;p35">
            <a:extLst>
              <a:ext uri="{FF2B5EF4-FFF2-40B4-BE49-F238E27FC236}">
                <a16:creationId xmlns:a16="http://schemas.microsoft.com/office/drawing/2014/main" id="{D8D09DE4-6BA8-424E-86D0-032277BF0EA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9051" y="3497795"/>
            <a:ext cx="1077771" cy="62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57FD111C-4D22-5B4E-88B0-63F723FB8D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71" b="96726" l="9921" r="89931">
                        <a14:foregroundMark x1="19544" y1="78241" x2="35193" y2="94643"/>
                        <a14:foregroundMark x1="35193" y1="94643" x2="44618" y2="99339"/>
                        <a14:foregroundMark x1="44618" y1="99339" x2="64583" y2="94742"/>
                        <a14:foregroundMark x1="64583" y1="94742" x2="74355" y2="84259"/>
                        <a14:foregroundMark x1="81126" y1="29960" x2="74529" y2="18783"/>
                        <a14:foregroundMark x1="74529" y1="18783" x2="66071" y2="11177"/>
                        <a14:foregroundMark x1="66071" y1="11177" x2="46379" y2="5390"/>
                        <a14:foregroundMark x1="46379" y1="5390" x2="37277" y2="9127"/>
                        <a14:foregroundMark x1="37277" y1="9127" x2="29216" y2="15939"/>
                        <a14:foregroundMark x1="29216" y1="15939" x2="27480" y2="19610"/>
                        <a14:foregroundMark x1="61409" y1="7970" x2="51885" y2="4630"/>
                        <a14:foregroundMark x1="51885" y1="4630" x2="41171" y2="5985"/>
                        <a14:foregroundMark x1="41171" y1="5985" x2="38294" y2="7970"/>
                        <a14:foregroundMark x1="37971" y1="97421" x2="59970" y2="96759"/>
                        <a14:foregroundMark x1="59970" y1="96759" x2="59970" y2="96759"/>
                        <a14:foregroundMark x1="50918" y1="3671" x2="50918" y2="3671"/>
                      </a14:backgroundRemoval>
                    </a14:imgEffect>
                  </a14:imgLayer>
                </a14:imgProps>
              </a:ext>
            </a:extLst>
          </a:blip>
          <a:srcRect l="10729" r="12697"/>
          <a:stretch/>
        </p:blipFill>
        <p:spPr>
          <a:xfrm rot="5400000">
            <a:off x="3313221" y="3215170"/>
            <a:ext cx="779950" cy="763914"/>
          </a:xfrm>
          <a:prstGeom prst="rect">
            <a:avLst/>
          </a:prstGeom>
        </p:spPr>
      </p:pic>
      <p:sp>
        <p:nvSpPr>
          <p:cNvPr id="50" name="Flèche vers la droite 49">
            <a:extLst>
              <a:ext uri="{FF2B5EF4-FFF2-40B4-BE49-F238E27FC236}">
                <a16:creationId xmlns:a16="http://schemas.microsoft.com/office/drawing/2014/main" id="{8CF79046-9195-ED40-AAB8-0B193C393E90}"/>
              </a:ext>
            </a:extLst>
          </p:cNvPr>
          <p:cNvSpPr/>
          <p:nvPr/>
        </p:nvSpPr>
        <p:spPr>
          <a:xfrm>
            <a:off x="4241418" y="3467569"/>
            <a:ext cx="433202" cy="27627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Google Shape;496;p37">
            <a:extLst>
              <a:ext uri="{FF2B5EF4-FFF2-40B4-BE49-F238E27FC236}">
                <a16:creationId xmlns:a16="http://schemas.microsoft.com/office/drawing/2014/main" id="{C011962F-3796-084C-B8E7-5B4798CEE7A9}"/>
              </a:ext>
            </a:extLst>
          </p:cNvPr>
          <p:cNvSpPr txBox="1"/>
          <p:nvPr/>
        </p:nvSpPr>
        <p:spPr>
          <a:xfrm>
            <a:off x="1602046" y="4184221"/>
            <a:ext cx="4344879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Less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energy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less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water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liquid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fermentation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496;p37">
            <a:extLst>
              <a:ext uri="{FF2B5EF4-FFF2-40B4-BE49-F238E27FC236}">
                <a16:creationId xmlns:a16="http://schemas.microsoft.com/office/drawing/2014/main" id="{5B7442F1-FD4A-C14F-AE15-E2949727C94C}"/>
              </a:ext>
            </a:extLst>
          </p:cNvPr>
          <p:cNvSpPr txBox="1"/>
          <p:nvPr/>
        </p:nvSpPr>
        <p:spPr>
          <a:xfrm>
            <a:off x="1602046" y="4493421"/>
            <a:ext cx="4344879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Recycling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co-products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from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the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food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industry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861;p45">
            <a:extLst>
              <a:ext uri="{FF2B5EF4-FFF2-40B4-BE49-F238E27FC236}">
                <a16:creationId xmlns:a16="http://schemas.microsoft.com/office/drawing/2014/main" id="{B9BEC3CD-5D63-854D-9646-0AAF4E2D8C10}"/>
              </a:ext>
            </a:extLst>
          </p:cNvPr>
          <p:cNvSpPr txBox="1"/>
          <p:nvPr/>
        </p:nvSpPr>
        <p:spPr>
          <a:xfrm>
            <a:off x="1156403" y="768925"/>
            <a:ext cx="683119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fr-FR" sz="1600" b="1" dirty="0" err="1">
                <a:solidFill>
                  <a:srgbClr val="FFC000"/>
                </a:solidFill>
                <a:latin typeface="Montserrat" panose="02000505000000020004" pitchFamily="2" charset="77"/>
              </a:rPr>
              <a:t>Fungi</a:t>
            </a:r>
            <a:r>
              <a:rPr lang="fr-FR" sz="1600" b="1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Montserrat" panose="02000505000000020004" pitchFamily="2" charset="77"/>
              </a:rPr>
              <a:t>from</a:t>
            </a:r>
            <a:r>
              <a:rPr lang="fr-FR" sz="1600" b="1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Montserrat" panose="02000505000000020004" pitchFamily="2" charset="77"/>
              </a:rPr>
              <a:t>spent</a:t>
            </a:r>
            <a:r>
              <a:rPr lang="fr-FR" sz="1600" b="1" dirty="0">
                <a:solidFill>
                  <a:schemeClr val="tx1"/>
                </a:solidFill>
                <a:latin typeface="Montserrat" panose="02000505000000020004" pitchFamily="2" charset="77"/>
              </a:rPr>
              <a:t> coffee grounds</a:t>
            </a:r>
            <a:r>
              <a:rPr lang="fr-FR" sz="1600" b="1" dirty="0">
                <a:solidFill>
                  <a:srgbClr val="FFC000"/>
                </a:solidFill>
                <a:latin typeface="Montserrat" panose="02000505000000020004" pitchFamily="2" charset="77"/>
              </a:rPr>
              <a:t> isolation </a:t>
            </a:r>
            <a:r>
              <a:rPr lang="fr-FR" sz="1600" b="1" dirty="0">
                <a:solidFill>
                  <a:schemeClr val="tx1"/>
                </a:solidFill>
                <a:latin typeface="Montserrat" panose="02000505000000020004" pitchFamily="2" charset="77"/>
              </a:rPr>
              <a:t>and</a:t>
            </a:r>
            <a:r>
              <a:rPr lang="fr-FR" sz="1600" b="1" dirty="0">
                <a:solidFill>
                  <a:srgbClr val="FFC000"/>
                </a:solidFill>
                <a:latin typeface="Montserrat" panose="02000505000000020004" pitchFamily="2" charset="77"/>
              </a:rPr>
              <a:t> identification </a:t>
            </a:r>
            <a:endParaRPr sz="1600" b="1" dirty="0">
              <a:solidFill>
                <a:srgbClr val="FFC000"/>
              </a:solidFill>
              <a:latin typeface="Montserrat" panose="02000505000000020004" pitchFamily="2" charset="77"/>
            </a:endParaRPr>
          </a:p>
        </p:txBody>
      </p:sp>
      <p:sp>
        <p:nvSpPr>
          <p:cNvPr id="54" name="Google Shape;496;p37">
            <a:extLst>
              <a:ext uri="{FF2B5EF4-FFF2-40B4-BE49-F238E27FC236}">
                <a16:creationId xmlns:a16="http://schemas.microsoft.com/office/drawing/2014/main" id="{34F7ECE0-C0F3-2247-A157-6483ADEA3967}"/>
              </a:ext>
            </a:extLst>
          </p:cNvPr>
          <p:cNvSpPr txBox="1"/>
          <p:nvPr/>
        </p:nvSpPr>
        <p:spPr>
          <a:xfrm>
            <a:off x="2966484" y="1204259"/>
            <a:ext cx="5319061" cy="1322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15 </a:t>
            </a:r>
            <a:r>
              <a:rPr lang="fr-FR" sz="1200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Trichoderma</a:t>
            </a:r>
            <a:endParaRPr lang="fr-FR" sz="1200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 </a:t>
            </a:r>
            <a:r>
              <a:rPr lang="fr-FR" sz="1200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Fusarium</a:t>
            </a:r>
            <a:endParaRPr lang="fr-FR" sz="1200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 </a:t>
            </a:r>
            <a:r>
              <a:rPr lang="fr-FR" sz="1200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Penicillium</a:t>
            </a:r>
          </a:p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 </a:t>
            </a:r>
            <a:r>
              <a:rPr lang="fr-FR" sz="1200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Aspergillus</a:t>
            </a:r>
          </a:p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others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</a:p>
          <a:p>
            <a:pPr lvl="0"/>
            <a:r>
              <a:rPr lang="fr-FR" sz="1200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Pleurotus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fr-FR" sz="1200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Acremonium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fr-FR" sz="1200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Paecilomyces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fr-FR" sz="1200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Talaromyces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fr-FR" sz="1200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Exophiala</a:t>
            </a:r>
            <a:endParaRPr lang="fr-FR" sz="1200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99512BC5-CD4B-254E-B73F-530F0DD1DB5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342F2C"/>
              </a:clrFrom>
              <a:clrTo>
                <a:srgbClr val="342F2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0833" y="1300886"/>
            <a:ext cx="764206" cy="764206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F96B531E-0749-CB47-8BF3-93C58339F3E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342F2C"/>
              </a:clrFrom>
              <a:clrTo>
                <a:srgbClr val="342F2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5264" y="1300886"/>
            <a:ext cx="814376" cy="814376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38D03337-81D1-B34F-B13D-79E86F3C55C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504943"/>
              </a:clrFrom>
              <a:clrTo>
                <a:srgbClr val="50494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6162" y="1300886"/>
            <a:ext cx="814377" cy="81437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9D1DAB81-8782-A34D-A83D-EC5D0DAAFF7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7061" y="1300886"/>
            <a:ext cx="843675" cy="824332"/>
          </a:xfrm>
          <a:prstGeom prst="rect">
            <a:avLst/>
          </a:prstGeom>
        </p:spPr>
      </p:pic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D8AAA48B-568C-9B4A-8716-FCA99FF4095E}"/>
              </a:ext>
            </a:extLst>
          </p:cNvPr>
          <p:cNvCxnSpPr>
            <a:cxnSpLocks/>
          </p:cNvCxnSpPr>
          <p:nvPr/>
        </p:nvCxnSpPr>
        <p:spPr>
          <a:xfrm>
            <a:off x="4352413" y="1425314"/>
            <a:ext cx="277134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86CCF1-53E0-834D-9944-04F7ADC62ED4}"/>
              </a:ext>
            </a:extLst>
          </p:cNvPr>
          <p:cNvCxnSpPr>
            <a:cxnSpLocks/>
          </p:cNvCxnSpPr>
          <p:nvPr/>
        </p:nvCxnSpPr>
        <p:spPr>
          <a:xfrm>
            <a:off x="4352413" y="1604451"/>
            <a:ext cx="1032850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D79B16BB-201B-5E42-866A-629458E61FC5}"/>
              </a:ext>
            </a:extLst>
          </p:cNvPr>
          <p:cNvCxnSpPr>
            <a:cxnSpLocks/>
          </p:cNvCxnSpPr>
          <p:nvPr/>
        </p:nvCxnSpPr>
        <p:spPr>
          <a:xfrm>
            <a:off x="4352413" y="1783588"/>
            <a:ext cx="1933749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1774CFDE-B70E-CA43-A01E-D1302C58BF7D}"/>
              </a:ext>
            </a:extLst>
          </p:cNvPr>
          <p:cNvCxnSpPr>
            <a:cxnSpLocks/>
          </p:cNvCxnSpPr>
          <p:nvPr/>
        </p:nvCxnSpPr>
        <p:spPr>
          <a:xfrm>
            <a:off x="4352413" y="1962724"/>
            <a:ext cx="2898850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Google Shape;443;p36">
            <a:extLst>
              <a:ext uri="{FF2B5EF4-FFF2-40B4-BE49-F238E27FC236}">
                <a16:creationId xmlns:a16="http://schemas.microsoft.com/office/drawing/2014/main" id="{02B86198-31E2-8843-8334-9EBF0D694F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639" y="204197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fr-FR" sz="18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Solid fermentation</a:t>
            </a: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fr-FR" sz="1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enzyme</a:t>
            </a: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8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production</a:t>
            </a:r>
            <a:endParaRPr sz="1800" b="1" dirty="0">
              <a:solidFill>
                <a:srgbClr val="FFC000"/>
              </a:solidFill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E3E03D6C-3C72-1445-9149-08BCF86A8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5" b="7489"/>
          <a:stretch/>
        </p:blipFill>
        <p:spPr bwMode="auto">
          <a:xfrm>
            <a:off x="4770635" y="3097519"/>
            <a:ext cx="883366" cy="8672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coffee waste can be used to grow mushrooms and power buses | SBS Food">
            <a:extLst>
              <a:ext uri="{FF2B5EF4-FFF2-40B4-BE49-F238E27FC236}">
                <a16:creationId xmlns:a16="http://schemas.microsoft.com/office/drawing/2014/main" id="{0D0DB3BA-AC76-A942-BCB2-BC2BA5CB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1" y="1343508"/>
            <a:ext cx="1568945" cy="1046609"/>
          </a:xfrm>
          <a:prstGeom prst="roundRect">
            <a:avLst>
              <a:gd name="adj" fmla="val 3998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colade ouvrante 1">
            <a:extLst>
              <a:ext uri="{FF2B5EF4-FFF2-40B4-BE49-F238E27FC236}">
                <a16:creationId xmlns:a16="http://schemas.microsoft.com/office/drawing/2014/main" id="{14D1EB85-70EB-1B4C-B677-A662918954B9}"/>
              </a:ext>
            </a:extLst>
          </p:cNvPr>
          <p:cNvSpPr/>
          <p:nvPr/>
        </p:nvSpPr>
        <p:spPr>
          <a:xfrm>
            <a:off x="2477768" y="1353526"/>
            <a:ext cx="275188" cy="104660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5439654-9EA8-CF4C-86D2-B42B3B08CFE8}"/>
              </a:ext>
            </a:extLst>
          </p:cNvPr>
          <p:cNvSpPr txBox="1"/>
          <p:nvPr/>
        </p:nvSpPr>
        <p:spPr>
          <a:xfrm>
            <a:off x="5813018" y="3168835"/>
            <a:ext cx="19140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fr-FR" sz="1200" dirty="0">
                <a:solidFill>
                  <a:schemeClr val="tx1"/>
                </a:solidFill>
                <a:latin typeface="Montserrat" panose="02000505000000020004" pitchFamily="2" charset="77"/>
              </a:rPr>
              <a:t>Lipases</a:t>
            </a:r>
          </a:p>
          <a:p>
            <a:pPr lvl="0" algn="ctr"/>
            <a:r>
              <a:rPr lang="fr-FR" sz="1200" dirty="0">
                <a:solidFill>
                  <a:schemeClr val="tx1"/>
                </a:solidFill>
                <a:latin typeface="Montserrat" panose="02000505000000020004" pitchFamily="2" charset="77"/>
              </a:rPr>
              <a:t>Cellulases</a:t>
            </a:r>
          </a:p>
          <a:p>
            <a:pPr lvl="0" algn="ctr"/>
            <a:r>
              <a:rPr lang="fr-FR" sz="1200" dirty="0" err="1">
                <a:solidFill>
                  <a:schemeClr val="tx1"/>
                </a:solidFill>
                <a:latin typeface="Montserrat" panose="02000505000000020004" pitchFamily="2" charset="77"/>
              </a:rPr>
              <a:t>Hemicellulases</a:t>
            </a:r>
            <a:endParaRPr lang="fr-FR" sz="1200" dirty="0">
              <a:solidFill>
                <a:schemeClr val="tx1"/>
              </a:solidFill>
              <a:latin typeface="Montserrat" panose="02000505000000020004" pitchFamily="2" charset="77"/>
            </a:endParaRPr>
          </a:p>
          <a:p>
            <a:pPr lvl="0" algn="ctr"/>
            <a:r>
              <a:rPr lang="fr-FR" sz="1200" dirty="0" err="1">
                <a:solidFill>
                  <a:schemeClr val="tx1"/>
                </a:solidFill>
                <a:latin typeface="Montserrat" panose="02000505000000020004" pitchFamily="2" charset="77"/>
              </a:rPr>
              <a:t>Proteases</a:t>
            </a:r>
            <a:endParaRPr lang="fr-FR" dirty="0">
              <a:solidFill>
                <a:srgbClr val="FFC000"/>
              </a:solidFill>
              <a:latin typeface="Montserrat" panose="02000505000000020004" pitchFamily="2" charset="77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828AD6B-7CFE-234B-8AFA-11CEF049B448}"/>
              </a:ext>
            </a:extLst>
          </p:cNvPr>
          <p:cNvSpPr txBox="1"/>
          <p:nvPr/>
        </p:nvSpPr>
        <p:spPr>
          <a:xfrm>
            <a:off x="7193277" y="3184224"/>
            <a:ext cx="19140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fr-FR" sz="1200" dirty="0">
                <a:solidFill>
                  <a:schemeClr val="tx1"/>
                </a:solidFill>
                <a:latin typeface="Montserrat" panose="02000505000000020004" pitchFamily="2" charset="77"/>
              </a:rPr>
              <a:t>Biodiesel</a:t>
            </a:r>
          </a:p>
          <a:p>
            <a:pPr lvl="0" algn="ctr"/>
            <a:r>
              <a:rPr lang="fr-FR" sz="1200" dirty="0">
                <a:solidFill>
                  <a:schemeClr val="tx1"/>
                </a:solidFill>
                <a:latin typeface="Montserrat" panose="02000505000000020004" pitchFamily="2" charset="77"/>
              </a:rPr>
              <a:t>Paper </a:t>
            </a:r>
            <a:r>
              <a:rPr lang="fr-FR" sz="1200" dirty="0" err="1">
                <a:solidFill>
                  <a:schemeClr val="tx1"/>
                </a:solidFill>
                <a:latin typeface="Montserrat" panose="02000505000000020004" pitchFamily="2" charset="77"/>
              </a:rPr>
              <a:t>industry</a:t>
            </a:r>
            <a:endParaRPr lang="fr-FR" sz="1200" dirty="0">
              <a:solidFill>
                <a:schemeClr val="tx1"/>
              </a:solidFill>
              <a:latin typeface="Montserrat" panose="02000505000000020004" pitchFamily="2" charset="77"/>
            </a:endParaRPr>
          </a:p>
          <a:p>
            <a:pPr lvl="0" algn="ctr"/>
            <a:r>
              <a:rPr lang="fr-FR" sz="1200" dirty="0" err="1">
                <a:solidFill>
                  <a:schemeClr val="tx1"/>
                </a:solidFill>
                <a:latin typeface="Montserrat" panose="02000505000000020004" pitchFamily="2" charset="77"/>
              </a:rPr>
              <a:t>Detergent</a:t>
            </a:r>
            <a:endParaRPr lang="fr-FR" sz="1200" dirty="0">
              <a:solidFill>
                <a:schemeClr val="tx1"/>
              </a:solidFill>
              <a:latin typeface="Montserrat" panose="02000505000000020004" pitchFamily="2" charset="77"/>
            </a:endParaRPr>
          </a:p>
          <a:p>
            <a:pPr lvl="0" algn="ctr"/>
            <a:r>
              <a:rPr lang="fr-FR" sz="1200" dirty="0" err="1">
                <a:solidFill>
                  <a:schemeClr val="tx1"/>
                </a:solidFill>
                <a:latin typeface="Montserrat" panose="02000505000000020004" pitchFamily="2" charset="77"/>
              </a:rPr>
              <a:t>Cosmetic</a:t>
            </a:r>
            <a:endParaRPr lang="fr-FR" sz="1200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63" name="Accolade ouvrante 62">
            <a:extLst>
              <a:ext uri="{FF2B5EF4-FFF2-40B4-BE49-F238E27FC236}">
                <a16:creationId xmlns:a16="http://schemas.microsoft.com/office/drawing/2014/main" id="{35F3DD82-49F0-A641-8FB4-C0F836616AF3}"/>
              </a:ext>
            </a:extLst>
          </p:cNvPr>
          <p:cNvSpPr/>
          <p:nvPr/>
        </p:nvSpPr>
        <p:spPr>
          <a:xfrm rot="10800000">
            <a:off x="5757047" y="3227617"/>
            <a:ext cx="275188" cy="74421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614C363D-1C77-4540-A34B-130ADC4D265E}"/>
              </a:ext>
            </a:extLst>
          </p:cNvPr>
          <p:cNvCxnSpPr>
            <a:cxnSpLocks/>
          </p:cNvCxnSpPr>
          <p:nvPr/>
        </p:nvCxnSpPr>
        <p:spPr>
          <a:xfrm>
            <a:off x="7280143" y="3312730"/>
            <a:ext cx="277134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23D3BAB-4698-3F4E-B7AE-1B478F27CA8F}"/>
              </a:ext>
            </a:extLst>
          </p:cNvPr>
          <p:cNvCxnSpPr>
            <a:cxnSpLocks/>
          </p:cNvCxnSpPr>
          <p:nvPr/>
        </p:nvCxnSpPr>
        <p:spPr>
          <a:xfrm>
            <a:off x="7218018" y="3492894"/>
            <a:ext cx="277134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855F7C65-9876-0745-9AA9-AE23FCA6649F}"/>
              </a:ext>
            </a:extLst>
          </p:cNvPr>
          <p:cNvCxnSpPr>
            <a:cxnSpLocks/>
          </p:cNvCxnSpPr>
          <p:nvPr/>
        </p:nvCxnSpPr>
        <p:spPr>
          <a:xfrm>
            <a:off x="7418710" y="3681948"/>
            <a:ext cx="277134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57E0677F-2CB4-7C4E-86E8-F5061B3325E9}"/>
              </a:ext>
            </a:extLst>
          </p:cNvPr>
          <p:cNvCxnSpPr>
            <a:cxnSpLocks/>
          </p:cNvCxnSpPr>
          <p:nvPr/>
        </p:nvCxnSpPr>
        <p:spPr>
          <a:xfrm>
            <a:off x="7303741" y="3855899"/>
            <a:ext cx="277134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07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43"/>
          <p:cNvGrpSpPr/>
          <p:nvPr/>
        </p:nvGrpSpPr>
        <p:grpSpPr>
          <a:xfrm>
            <a:off x="8396150" y="359713"/>
            <a:ext cx="535300" cy="194950"/>
            <a:chOff x="5054325" y="1441125"/>
            <a:chExt cx="535300" cy="194950"/>
          </a:xfrm>
        </p:grpSpPr>
        <p:sp>
          <p:nvSpPr>
            <p:cNvPr id="748" name="Google Shape;748;p4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5" name="Google Shape;775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34" name="Google Shape;847;p45">
            <a:extLst>
              <a:ext uri="{FF2B5EF4-FFF2-40B4-BE49-F238E27FC236}">
                <a16:creationId xmlns:a16="http://schemas.microsoft.com/office/drawing/2014/main" id="{CCCB4435-9F45-EB4E-9424-01B68DCC1593}"/>
              </a:ext>
            </a:extLst>
          </p:cNvPr>
          <p:cNvGrpSpPr/>
          <p:nvPr/>
        </p:nvGrpSpPr>
        <p:grpSpPr>
          <a:xfrm>
            <a:off x="7508175" y="255202"/>
            <a:ext cx="535300" cy="194950"/>
            <a:chOff x="5054325" y="1441125"/>
            <a:chExt cx="535300" cy="194950"/>
          </a:xfrm>
        </p:grpSpPr>
        <p:sp>
          <p:nvSpPr>
            <p:cNvPr id="35" name="Google Shape;848;p45">
              <a:extLst>
                <a:ext uri="{FF2B5EF4-FFF2-40B4-BE49-F238E27FC236}">
                  <a16:creationId xmlns:a16="http://schemas.microsoft.com/office/drawing/2014/main" id="{1FC9A220-0F69-4F4E-8DE8-7A81A1FE4842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9;p45">
              <a:extLst>
                <a:ext uri="{FF2B5EF4-FFF2-40B4-BE49-F238E27FC236}">
                  <a16:creationId xmlns:a16="http://schemas.microsoft.com/office/drawing/2014/main" id="{8D8D29A3-EC68-9641-918F-B3020A7F4D78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850;p45">
            <a:extLst>
              <a:ext uri="{FF2B5EF4-FFF2-40B4-BE49-F238E27FC236}">
                <a16:creationId xmlns:a16="http://schemas.microsoft.com/office/drawing/2014/main" id="{C5A2E6EE-95CB-7942-8C34-BE7F70919E85}"/>
              </a:ext>
            </a:extLst>
          </p:cNvPr>
          <p:cNvGrpSpPr/>
          <p:nvPr/>
        </p:nvGrpSpPr>
        <p:grpSpPr>
          <a:xfrm>
            <a:off x="6883410" y="109850"/>
            <a:ext cx="535300" cy="194950"/>
            <a:chOff x="5054325" y="1441125"/>
            <a:chExt cx="535300" cy="194950"/>
          </a:xfrm>
        </p:grpSpPr>
        <p:sp>
          <p:nvSpPr>
            <p:cNvPr id="38" name="Google Shape;851;p45">
              <a:extLst>
                <a:ext uri="{FF2B5EF4-FFF2-40B4-BE49-F238E27FC236}">
                  <a16:creationId xmlns:a16="http://schemas.microsoft.com/office/drawing/2014/main" id="{9C9CFE73-1CAC-B440-AAA2-80EDCC6B13D6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2;p45">
              <a:extLst>
                <a:ext uri="{FF2B5EF4-FFF2-40B4-BE49-F238E27FC236}">
                  <a16:creationId xmlns:a16="http://schemas.microsoft.com/office/drawing/2014/main" id="{6B6F2F3E-0E4B-F441-9FFA-71885A84DB21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853;p45">
            <a:extLst>
              <a:ext uri="{FF2B5EF4-FFF2-40B4-BE49-F238E27FC236}">
                <a16:creationId xmlns:a16="http://schemas.microsoft.com/office/drawing/2014/main" id="{51BB24D4-096F-1A41-A6DB-79FE56D0B0E2}"/>
              </a:ext>
            </a:extLst>
          </p:cNvPr>
          <p:cNvGrpSpPr/>
          <p:nvPr/>
        </p:nvGrpSpPr>
        <p:grpSpPr>
          <a:xfrm>
            <a:off x="8065750" y="446838"/>
            <a:ext cx="535300" cy="194950"/>
            <a:chOff x="5054325" y="1441125"/>
            <a:chExt cx="535300" cy="194950"/>
          </a:xfrm>
        </p:grpSpPr>
        <p:sp>
          <p:nvSpPr>
            <p:cNvPr id="41" name="Google Shape;854;p45">
              <a:extLst>
                <a:ext uri="{FF2B5EF4-FFF2-40B4-BE49-F238E27FC236}">
                  <a16:creationId xmlns:a16="http://schemas.microsoft.com/office/drawing/2014/main" id="{822D078B-B372-AE47-B721-B8062C979BAF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5;p45">
              <a:extLst>
                <a:ext uri="{FF2B5EF4-FFF2-40B4-BE49-F238E27FC236}">
                  <a16:creationId xmlns:a16="http://schemas.microsoft.com/office/drawing/2014/main" id="{5657059E-3151-E14C-B9C5-C1E25B7EA9AA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443;p36">
            <a:extLst>
              <a:ext uri="{FF2B5EF4-FFF2-40B4-BE49-F238E27FC236}">
                <a16:creationId xmlns:a16="http://schemas.microsoft.com/office/drawing/2014/main" id="{02B86198-31E2-8843-8334-9EBF0D694F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639" y="204197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fr-FR" sz="18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Solid fermentation</a:t>
            </a: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fr-FR" sz="1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enzyme</a:t>
            </a:r>
            <a:r>
              <a:rPr lang="fr-FR" sz="18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identification</a:t>
            </a:r>
            <a:endParaRPr sz="1800" b="1" dirty="0">
              <a:solidFill>
                <a:srgbClr val="FFC000"/>
              </a:solidFill>
            </a:endParaRPr>
          </a:p>
        </p:txBody>
      </p:sp>
      <p:pic>
        <p:nvPicPr>
          <p:cNvPr id="3074" name="Picture 2" descr="Ordinateur Icônes, Eppendorf, Télécharger PNG - Ordinateur Icônes, Eppendorf,  Télécharger transparentes | PNG gratuit">
            <a:extLst>
              <a:ext uri="{FF2B5EF4-FFF2-40B4-BE49-F238E27FC236}">
                <a16:creationId xmlns:a16="http://schemas.microsoft.com/office/drawing/2014/main" id="{E6EDFEB7-61E5-7E44-9E62-5021AF5DF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6389" l="10000" r="90000">
                        <a14:foregroundMark x1="58556" y1="8389" x2="58556" y2="8389"/>
                        <a14:foregroundMark x1="37333" y1="4889" x2="37333" y2="4889"/>
                        <a14:foregroundMark x1="30222" y1="2667" x2="30222" y2="2667"/>
                        <a14:foregroundMark x1="10778" y1="5333" x2="10778" y2="5333"/>
                        <a14:foregroundMark x1="54111" y1="96389" x2="54111" y2="9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51" y="1332727"/>
            <a:ext cx="515313" cy="10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2733C1D-A72E-2F46-A45A-103ADF026286}"/>
              </a:ext>
            </a:extLst>
          </p:cNvPr>
          <p:cNvSpPr/>
          <p:nvPr/>
        </p:nvSpPr>
        <p:spPr>
          <a:xfrm>
            <a:off x="3835898" y="783991"/>
            <a:ext cx="1732863" cy="4621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Enzyme cocktail </a:t>
            </a:r>
          </a:p>
        </p:txBody>
      </p:sp>
      <p:cxnSp>
        <p:nvCxnSpPr>
          <p:cNvPr id="71" name="Google Shape;416;p35">
            <a:extLst>
              <a:ext uri="{FF2B5EF4-FFF2-40B4-BE49-F238E27FC236}">
                <a16:creationId xmlns:a16="http://schemas.microsoft.com/office/drawing/2014/main" id="{67BFF47D-484F-A74E-BE04-0789703A8BCD}"/>
              </a:ext>
            </a:extLst>
          </p:cNvPr>
          <p:cNvCxnSpPr>
            <a:cxnSpLocks/>
          </p:cNvCxnSpPr>
          <p:nvPr/>
        </p:nvCxnSpPr>
        <p:spPr>
          <a:xfrm>
            <a:off x="5116530" y="1834957"/>
            <a:ext cx="1253448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2" name="Image 71">
            <a:extLst>
              <a:ext uri="{FF2B5EF4-FFF2-40B4-BE49-F238E27FC236}">
                <a16:creationId xmlns:a16="http://schemas.microsoft.com/office/drawing/2014/main" id="{1E27E05F-88A3-0145-9F51-A8A99EEB7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66" t="19545" r="49137" b="30894"/>
          <a:stretch/>
        </p:blipFill>
        <p:spPr>
          <a:xfrm>
            <a:off x="6632835" y="1144657"/>
            <a:ext cx="1602944" cy="1380600"/>
          </a:xfrm>
          <a:prstGeom prst="roundRect">
            <a:avLst/>
          </a:prstGeom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AF46408F-7642-E644-BBB4-E6FD70BF4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63" b="1"/>
          <a:stretch/>
        </p:blipFill>
        <p:spPr bwMode="auto">
          <a:xfrm>
            <a:off x="605147" y="4359509"/>
            <a:ext cx="4963614" cy="51379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Google Shape;416;p35">
            <a:extLst>
              <a:ext uri="{FF2B5EF4-FFF2-40B4-BE49-F238E27FC236}">
                <a16:creationId xmlns:a16="http://schemas.microsoft.com/office/drawing/2014/main" id="{AA46BE2E-F58C-A541-91D4-B6C510C4AC8C}"/>
              </a:ext>
            </a:extLst>
          </p:cNvPr>
          <p:cNvCxnSpPr>
            <a:cxnSpLocks/>
          </p:cNvCxnSpPr>
          <p:nvPr/>
        </p:nvCxnSpPr>
        <p:spPr>
          <a:xfrm>
            <a:off x="4702329" y="2514983"/>
            <a:ext cx="0" cy="464523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3" name="Image 82">
            <a:extLst>
              <a:ext uri="{FF2B5EF4-FFF2-40B4-BE49-F238E27FC236}">
                <a16:creationId xmlns:a16="http://schemas.microsoft.com/office/drawing/2014/main" id="{F8ACFAD7-8ED9-074B-88CB-60A3FC6AC8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1" b="96726" l="9921" r="89931">
                        <a14:foregroundMark x1="19544" y1="78241" x2="35193" y2="94643"/>
                        <a14:foregroundMark x1="35193" y1="94643" x2="44618" y2="99339"/>
                        <a14:foregroundMark x1="44618" y1="99339" x2="64583" y2="94742"/>
                        <a14:foregroundMark x1="64583" y1="94742" x2="74355" y2="84259"/>
                        <a14:foregroundMark x1="81126" y1="29960" x2="74529" y2="18783"/>
                        <a14:foregroundMark x1="74529" y1="18783" x2="66071" y2="11177"/>
                        <a14:foregroundMark x1="66071" y1="11177" x2="46379" y2="5390"/>
                        <a14:foregroundMark x1="46379" y1="5390" x2="37277" y2="9127"/>
                        <a14:foregroundMark x1="37277" y1="9127" x2="29216" y2="15939"/>
                        <a14:foregroundMark x1="29216" y1="15939" x2="27480" y2="19610"/>
                        <a14:foregroundMark x1="61409" y1="7970" x2="51885" y2="4630"/>
                        <a14:foregroundMark x1="51885" y1="4630" x2="41171" y2="5985"/>
                        <a14:foregroundMark x1="41171" y1="5985" x2="38294" y2="7970"/>
                        <a14:foregroundMark x1="37971" y1="97421" x2="59970" y2="96759"/>
                        <a14:foregroundMark x1="59970" y1="96759" x2="59970" y2="96759"/>
                        <a14:foregroundMark x1="50918" y1="3671" x2="50918" y2="3671"/>
                      </a14:backgroundRemoval>
                    </a14:imgEffect>
                  </a14:imgLayer>
                </a14:imgProps>
              </a:ext>
            </a:extLst>
          </a:blip>
          <a:srcRect l="10729" r="12697"/>
          <a:stretch/>
        </p:blipFill>
        <p:spPr>
          <a:xfrm rot="5400000">
            <a:off x="1215711" y="1349752"/>
            <a:ext cx="1030625" cy="100943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3C36490-D530-3D4E-B27C-8AB2FED146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5" b="97553" l="9921" r="90675">
                        <a14:foregroundMark x1="23363" y1="83829" x2="17460" y2="40939"/>
                        <a14:foregroundMark x1="17460" y1="40939" x2="24008" y2="23677"/>
                        <a14:foregroundMark x1="24008" y1="23677" x2="37302" y2="10516"/>
                        <a14:foregroundMark x1="37302" y1="10516" x2="48909" y2="4993"/>
                        <a14:foregroundMark x1="48909" y1="4993" x2="63393" y2="5688"/>
                        <a14:foregroundMark x1="63393" y1="5688" x2="72321" y2="12401"/>
                        <a14:foregroundMark x1="72321" y1="12401" x2="88418" y2="43717"/>
                        <a14:foregroundMark x1="88418" y1="43717" x2="85962" y2="69511"/>
                        <a14:foregroundMark x1="85962" y1="69511" x2="77108" y2="83466"/>
                        <a14:foregroundMark x1="77108" y1="83466" x2="66840" y2="91534"/>
                        <a14:foregroundMark x1="66840" y1="91534" x2="56399" y2="94411"/>
                        <a14:foregroundMark x1="56399" y1="94411" x2="34152" y2="91005"/>
                        <a14:foregroundMark x1="34152" y1="91005" x2="23810" y2="84259"/>
                        <a14:foregroundMark x1="23810" y1="84259" x2="22569" y2="82771"/>
                        <a14:foregroundMark x1="18576" y1="72917" x2="16567" y2="58267"/>
                        <a14:foregroundMark x1="16567" y1="58267" x2="16567" y2="58267"/>
                        <a14:foregroundMark x1="73313" y1="95271" x2="59573" y2="99107"/>
                        <a14:foregroundMark x1="59573" y1="99107" x2="37004" y2="97553"/>
                        <a14:foregroundMark x1="37004" y1="97553" x2="27158" y2="89418"/>
                        <a14:foregroundMark x1="27158" y1="89418" x2="23760" y2="83829"/>
                        <a14:foregroundMark x1="31151" y1="13790" x2="61037" y2="3803"/>
                        <a14:foregroundMark x1="61037" y1="3803" x2="69643" y2="11640"/>
                        <a14:foregroundMark x1="69643" y1="11640" x2="70114" y2="12698"/>
                        <a14:foregroundMark x1="53943" y1="2315" x2="53943" y2="2315"/>
                        <a14:foregroundMark x1="90675" y1="56647" x2="90675" y2="56647"/>
                      </a14:backgroundRemoval>
                    </a14:imgEffect>
                  </a14:imgLayer>
                </a14:imgProps>
              </a:ext>
            </a:extLst>
          </a:blip>
          <a:srcRect l="10707" r="9325"/>
          <a:stretch/>
        </p:blipFill>
        <p:spPr>
          <a:xfrm rot="5400000">
            <a:off x="112142" y="1321679"/>
            <a:ext cx="1048759" cy="983591"/>
          </a:xfrm>
          <a:prstGeom prst="rect">
            <a:avLst/>
          </a:prstGeom>
        </p:spPr>
      </p:pic>
      <p:cxnSp>
        <p:nvCxnSpPr>
          <p:cNvPr id="84" name="Google Shape;416;p35">
            <a:extLst>
              <a:ext uri="{FF2B5EF4-FFF2-40B4-BE49-F238E27FC236}">
                <a16:creationId xmlns:a16="http://schemas.microsoft.com/office/drawing/2014/main" id="{6D0AB689-7B21-4546-B56E-433EC8307412}"/>
              </a:ext>
            </a:extLst>
          </p:cNvPr>
          <p:cNvCxnSpPr>
            <a:cxnSpLocks/>
          </p:cNvCxnSpPr>
          <p:nvPr/>
        </p:nvCxnSpPr>
        <p:spPr>
          <a:xfrm>
            <a:off x="2300748" y="1834957"/>
            <a:ext cx="1850012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" name="ZoneTexte 84">
            <a:extLst>
              <a:ext uri="{FF2B5EF4-FFF2-40B4-BE49-F238E27FC236}">
                <a16:creationId xmlns:a16="http://schemas.microsoft.com/office/drawing/2014/main" id="{E0030D48-043D-5842-9660-C34D51C75405}"/>
              </a:ext>
            </a:extLst>
          </p:cNvPr>
          <p:cNvSpPr txBox="1"/>
          <p:nvPr/>
        </p:nvSpPr>
        <p:spPr>
          <a:xfrm>
            <a:off x="5630827" y="790396"/>
            <a:ext cx="37546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fr-FR" b="1" dirty="0" err="1">
                <a:solidFill>
                  <a:srgbClr val="FFC000"/>
                </a:solidFill>
                <a:latin typeface="Montserrat" panose="02000505000000020004" pitchFamily="2" charset="77"/>
              </a:rPr>
              <a:t>Electrophoresis</a:t>
            </a:r>
            <a:r>
              <a:rPr lang="fr-FR" b="1" dirty="0">
                <a:solidFill>
                  <a:schemeClr val="tx1"/>
                </a:solidFill>
                <a:latin typeface="Montserrat" panose="02000505000000020004" pitchFamily="2" charset="77"/>
              </a:rPr>
              <a:t> SDS Page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EF145F0B-03D7-6C49-B222-F7F7A55B6C15}"/>
              </a:ext>
            </a:extLst>
          </p:cNvPr>
          <p:cNvSpPr txBox="1"/>
          <p:nvPr/>
        </p:nvSpPr>
        <p:spPr>
          <a:xfrm>
            <a:off x="2878139" y="3066631"/>
            <a:ext cx="37546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fr-FR" b="1" dirty="0">
                <a:solidFill>
                  <a:schemeClr val="tx1"/>
                </a:solidFill>
                <a:latin typeface="Montserrat" panose="02000505000000020004" pitchFamily="2" charset="77"/>
              </a:rPr>
              <a:t>Nano </a:t>
            </a:r>
            <a:r>
              <a:rPr lang="fr-FR" b="1" dirty="0">
                <a:solidFill>
                  <a:srgbClr val="FFC000"/>
                </a:solidFill>
                <a:latin typeface="Montserrat" panose="02000505000000020004" pitchFamily="2" charset="77"/>
              </a:rPr>
              <a:t>LC-MS/MS</a:t>
            </a:r>
          </a:p>
        </p:txBody>
      </p:sp>
      <p:pic>
        <p:nvPicPr>
          <p:cNvPr id="88" name="Picture 2">
            <a:extLst>
              <a:ext uri="{FF2B5EF4-FFF2-40B4-BE49-F238E27FC236}">
                <a16:creationId xmlns:a16="http://schemas.microsoft.com/office/drawing/2014/main" id="{CFD71CBF-413F-1B46-BFAE-E8D9F7D62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" b="82502"/>
          <a:stretch/>
        </p:blipFill>
        <p:spPr bwMode="auto">
          <a:xfrm>
            <a:off x="616684" y="3700264"/>
            <a:ext cx="4952077" cy="54500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ZoneTexte 89">
            <a:extLst>
              <a:ext uri="{FF2B5EF4-FFF2-40B4-BE49-F238E27FC236}">
                <a16:creationId xmlns:a16="http://schemas.microsoft.com/office/drawing/2014/main" id="{D53F1666-0267-B24B-BCB4-822321D54EB6}"/>
              </a:ext>
            </a:extLst>
          </p:cNvPr>
          <p:cNvSpPr txBox="1"/>
          <p:nvPr/>
        </p:nvSpPr>
        <p:spPr>
          <a:xfrm>
            <a:off x="0" y="947238"/>
            <a:ext cx="2444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fr-FR" b="1" dirty="0">
                <a:solidFill>
                  <a:srgbClr val="FFC000"/>
                </a:solidFill>
                <a:latin typeface="Montserrat" panose="02000505000000020004" pitchFamily="2" charset="77"/>
              </a:rPr>
              <a:t>FMS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D6D7480C-8B71-2546-BEBC-A3DA3CEAE907}"/>
              </a:ext>
            </a:extLst>
          </p:cNvPr>
          <p:cNvSpPr txBox="1"/>
          <p:nvPr/>
        </p:nvSpPr>
        <p:spPr>
          <a:xfrm>
            <a:off x="5630827" y="3841301"/>
            <a:ext cx="2769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900 peptides</a:t>
            </a:r>
            <a:r>
              <a:rPr lang="fr-FR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40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=&gt; 73 </a:t>
            </a:r>
            <a:r>
              <a:rPr lang="fr-FR" sz="1400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proteins</a:t>
            </a:r>
            <a:endParaRPr lang="fr-FR" dirty="0"/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22347215-B418-184F-89AB-0DB09875E1D5}"/>
              </a:ext>
            </a:extLst>
          </p:cNvPr>
          <p:cNvSpPr txBox="1"/>
          <p:nvPr/>
        </p:nvSpPr>
        <p:spPr>
          <a:xfrm>
            <a:off x="5630827" y="4462082"/>
            <a:ext cx="2769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800 peptides</a:t>
            </a:r>
            <a:r>
              <a:rPr lang="fr-FR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40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=&gt; 50 </a:t>
            </a:r>
            <a:r>
              <a:rPr lang="fr-FR" sz="1400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proteins</a:t>
            </a:r>
            <a:endParaRPr lang="fr-FR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C5338D66-A1F8-9C45-AE0A-2775F14137F8}"/>
              </a:ext>
            </a:extLst>
          </p:cNvPr>
          <p:cNvSpPr txBox="1"/>
          <p:nvPr/>
        </p:nvSpPr>
        <p:spPr>
          <a:xfrm>
            <a:off x="6454504" y="3908620"/>
            <a:ext cx="14663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Proteases</a:t>
            </a:r>
            <a:endParaRPr lang="fr-FR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fr-FR" dirty="0">
                <a:solidFill>
                  <a:srgbClr val="FFC000"/>
                </a:solidFill>
                <a:latin typeface="Montserrat"/>
                <a:sym typeface="Montserrat"/>
              </a:rPr>
              <a:t>Carboxylases</a:t>
            </a:r>
          </a:p>
          <a:p>
            <a:pPr algn="ctr"/>
            <a:r>
              <a:rPr lang="fr-FR" dirty="0" err="1">
                <a:solidFill>
                  <a:srgbClr val="FFC000"/>
                </a:solidFill>
                <a:latin typeface="Montserrat"/>
                <a:sym typeface="Montserrat"/>
              </a:rPr>
              <a:t>Others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97" name="Rectangle : coins arrondis 96">
            <a:extLst>
              <a:ext uri="{FF2B5EF4-FFF2-40B4-BE49-F238E27FC236}">
                <a16:creationId xmlns:a16="http://schemas.microsoft.com/office/drawing/2014/main" id="{AE651409-0AD5-FC47-9F0F-5AF7F8980F2D}"/>
              </a:ext>
            </a:extLst>
          </p:cNvPr>
          <p:cNvSpPr/>
          <p:nvPr/>
        </p:nvSpPr>
        <p:spPr>
          <a:xfrm>
            <a:off x="257456" y="2369782"/>
            <a:ext cx="130629" cy="13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98" name="Rectangle : coins arrondis 97">
            <a:extLst>
              <a:ext uri="{FF2B5EF4-FFF2-40B4-BE49-F238E27FC236}">
                <a16:creationId xmlns:a16="http://schemas.microsoft.com/office/drawing/2014/main" id="{653676B3-E2BF-634A-8B08-5887E32BDAB2}"/>
              </a:ext>
            </a:extLst>
          </p:cNvPr>
          <p:cNvSpPr/>
          <p:nvPr/>
        </p:nvSpPr>
        <p:spPr>
          <a:xfrm>
            <a:off x="1350119" y="2369782"/>
            <a:ext cx="130629" cy="1306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154E0329-D146-AD4E-9B7F-F107892D7AAD}"/>
              </a:ext>
            </a:extLst>
          </p:cNvPr>
          <p:cNvSpPr txBox="1"/>
          <p:nvPr/>
        </p:nvSpPr>
        <p:spPr>
          <a:xfrm>
            <a:off x="0" y="2500782"/>
            <a:ext cx="1199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i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Penicilium</a:t>
            </a:r>
            <a:endParaRPr lang="fr-FR" sz="1200" i="1" dirty="0">
              <a:solidFill>
                <a:schemeClr val="accent1"/>
              </a:solidFill>
            </a:endParaRP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04F04305-AA45-424E-BB1F-FA8169F8C1ED}"/>
              </a:ext>
            </a:extLst>
          </p:cNvPr>
          <p:cNvSpPr txBox="1"/>
          <p:nvPr/>
        </p:nvSpPr>
        <p:spPr>
          <a:xfrm>
            <a:off x="1138076" y="2500782"/>
            <a:ext cx="13215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i="1" dirty="0" err="1">
                <a:solidFill>
                  <a:schemeClr val="accent2"/>
                </a:solidFill>
                <a:latin typeface="Montserrat"/>
                <a:sym typeface="Montserrat"/>
              </a:rPr>
              <a:t>Trichorderma</a:t>
            </a:r>
            <a:endParaRPr lang="fr-FR" sz="1200" i="1" dirty="0">
              <a:solidFill>
                <a:schemeClr val="accent2"/>
              </a:solidFill>
            </a:endParaRPr>
          </a:p>
        </p:txBody>
      </p:sp>
      <p:sp>
        <p:nvSpPr>
          <p:cNvPr id="101" name="Rectangle : coins arrondis 100">
            <a:extLst>
              <a:ext uri="{FF2B5EF4-FFF2-40B4-BE49-F238E27FC236}">
                <a16:creationId xmlns:a16="http://schemas.microsoft.com/office/drawing/2014/main" id="{F7F11532-602B-AF48-8181-6EE021BFB749}"/>
              </a:ext>
            </a:extLst>
          </p:cNvPr>
          <p:cNvSpPr/>
          <p:nvPr/>
        </p:nvSpPr>
        <p:spPr>
          <a:xfrm>
            <a:off x="7222529" y="2665081"/>
            <a:ext cx="130629" cy="13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102" name="Rectangle : coins arrondis 101">
            <a:extLst>
              <a:ext uri="{FF2B5EF4-FFF2-40B4-BE49-F238E27FC236}">
                <a16:creationId xmlns:a16="http://schemas.microsoft.com/office/drawing/2014/main" id="{7A19912E-E6CA-DA4E-9D68-8623B42A93E8}"/>
              </a:ext>
            </a:extLst>
          </p:cNvPr>
          <p:cNvSpPr/>
          <p:nvPr/>
        </p:nvSpPr>
        <p:spPr>
          <a:xfrm>
            <a:off x="7832058" y="2665081"/>
            <a:ext cx="130629" cy="1306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103" name="Rectangle : coins arrondis 102">
            <a:extLst>
              <a:ext uri="{FF2B5EF4-FFF2-40B4-BE49-F238E27FC236}">
                <a16:creationId xmlns:a16="http://schemas.microsoft.com/office/drawing/2014/main" id="{C8D4E430-A6FE-2A4A-A325-66FC47CDA681}"/>
              </a:ext>
            </a:extLst>
          </p:cNvPr>
          <p:cNvSpPr/>
          <p:nvPr/>
        </p:nvSpPr>
        <p:spPr>
          <a:xfrm>
            <a:off x="388085" y="4523778"/>
            <a:ext cx="130629" cy="1306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104" name="Rectangle : coins arrondis 103">
            <a:extLst>
              <a:ext uri="{FF2B5EF4-FFF2-40B4-BE49-F238E27FC236}">
                <a16:creationId xmlns:a16="http://schemas.microsoft.com/office/drawing/2014/main" id="{B01B0FDE-8ECB-724C-8B3C-62C1BFB4FCAC}"/>
              </a:ext>
            </a:extLst>
          </p:cNvPr>
          <p:cNvSpPr/>
          <p:nvPr/>
        </p:nvSpPr>
        <p:spPr>
          <a:xfrm>
            <a:off x="388085" y="3895601"/>
            <a:ext cx="130629" cy="13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3" name="Accolade fermante 32">
            <a:extLst>
              <a:ext uri="{FF2B5EF4-FFF2-40B4-BE49-F238E27FC236}">
                <a16:creationId xmlns:a16="http://schemas.microsoft.com/office/drawing/2014/main" id="{50A1C694-1C47-3842-ADAF-0985D9F61AA8}"/>
              </a:ext>
            </a:extLst>
          </p:cNvPr>
          <p:cNvSpPr/>
          <p:nvPr/>
        </p:nvSpPr>
        <p:spPr>
          <a:xfrm rot="5400000">
            <a:off x="7219668" y="2354634"/>
            <a:ext cx="111501" cy="46551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Accolade fermante 105">
            <a:extLst>
              <a:ext uri="{FF2B5EF4-FFF2-40B4-BE49-F238E27FC236}">
                <a16:creationId xmlns:a16="http://schemas.microsoft.com/office/drawing/2014/main" id="{B057DD7C-0E22-334F-9981-3F94A3E4CB38}"/>
              </a:ext>
            </a:extLst>
          </p:cNvPr>
          <p:cNvSpPr/>
          <p:nvPr/>
        </p:nvSpPr>
        <p:spPr>
          <a:xfrm rot="5400000">
            <a:off x="7841621" y="2354634"/>
            <a:ext cx="111501" cy="46551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499C00C0-70BD-B543-BBB1-F4463AF826D7}"/>
              </a:ext>
            </a:extLst>
          </p:cNvPr>
          <p:cNvSpPr/>
          <p:nvPr/>
        </p:nvSpPr>
        <p:spPr>
          <a:xfrm>
            <a:off x="2493074" y="1403592"/>
            <a:ext cx="1321561" cy="2679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Water extraction</a:t>
            </a:r>
          </a:p>
        </p:txBody>
      </p:sp>
      <p:sp>
        <p:nvSpPr>
          <p:cNvPr id="109" name="Rectangle : coins arrondis 108">
            <a:extLst>
              <a:ext uri="{FF2B5EF4-FFF2-40B4-BE49-F238E27FC236}">
                <a16:creationId xmlns:a16="http://schemas.microsoft.com/office/drawing/2014/main" id="{38A0E4E5-6AF8-F448-B1D3-4FE9C1E335A0}"/>
              </a:ext>
            </a:extLst>
          </p:cNvPr>
          <p:cNvSpPr/>
          <p:nvPr/>
        </p:nvSpPr>
        <p:spPr>
          <a:xfrm>
            <a:off x="5040195" y="1527573"/>
            <a:ext cx="1398679" cy="2679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Denaturation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110" name="Rectangle : coins arrondis 109">
            <a:extLst>
              <a:ext uri="{FF2B5EF4-FFF2-40B4-BE49-F238E27FC236}">
                <a16:creationId xmlns:a16="http://schemas.microsoft.com/office/drawing/2014/main" id="{AE7A0FFA-D0F7-134C-87E8-001C1B1A8EBF}"/>
              </a:ext>
            </a:extLst>
          </p:cNvPr>
          <p:cNvSpPr/>
          <p:nvPr/>
        </p:nvSpPr>
        <p:spPr>
          <a:xfrm>
            <a:off x="4606426" y="2563629"/>
            <a:ext cx="1583357" cy="2679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Precipitation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Digestion</a:t>
            </a:r>
          </a:p>
        </p:txBody>
      </p:sp>
      <p:sp>
        <p:nvSpPr>
          <p:cNvPr id="111" name="Rectangle : coins arrondis 110">
            <a:extLst>
              <a:ext uri="{FF2B5EF4-FFF2-40B4-BE49-F238E27FC236}">
                <a16:creationId xmlns:a16="http://schemas.microsoft.com/office/drawing/2014/main" id="{716F220F-1250-6E4E-BBAC-DCC4FE47EE6F}"/>
              </a:ext>
            </a:extLst>
          </p:cNvPr>
          <p:cNvSpPr/>
          <p:nvPr/>
        </p:nvSpPr>
        <p:spPr>
          <a:xfrm>
            <a:off x="5630827" y="3491058"/>
            <a:ext cx="2664326" cy="2679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Database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comparison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88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4" grpId="0"/>
      <p:bldP spid="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43BEB49-333D-4D45-BA5B-D993715559CA}"/>
              </a:ext>
            </a:extLst>
          </p:cNvPr>
          <p:cNvSpPr/>
          <p:nvPr/>
        </p:nvSpPr>
        <p:spPr>
          <a:xfrm>
            <a:off x="257457" y="4017108"/>
            <a:ext cx="1899590" cy="9925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47" name="Google Shape;747;p43"/>
          <p:cNvGrpSpPr/>
          <p:nvPr/>
        </p:nvGrpSpPr>
        <p:grpSpPr>
          <a:xfrm>
            <a:off x="8396150" y="359713"/>
            <a:ext cx="535300" cy="194950"/>
            <a:chOff x="5054325" y="1441125"/>
            <a:chExt cx="535300" cy="194950"/>
          </a:xfrm>
        </p:grpSpPr>
        <p:sp>
          <p:nvSpPr>
            <p:cNvPr id="748" name="Google Shape;748;p4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5" name="Google Shape;775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34" name="Google Shape;847;p45">
            <a:extLst>
              <a:ext uri="{FF2B5EF4-FFF2-40B4-BE49-F238E27FC236}">
                <a16:creationId xmlns:a16="http://schemas.microsoft.com/office/drawing/2014/main" id="{CCCB4435-9F45-EB4E-9424-01B68DCC1593}"/>
              </a:ext>
            </a:extLst>
          </p:cNvPr>
          <p:cNvGrpSpPr/>
          <p:nvPr/>
        </p:nvGrpSpPr>
        <p:grpSpPr>
          <a:xfrm>
            <a:off x="7508175" y="255202"/>
            <a:ext cx="535300" cy="194950"/>
            <a:chOff x="5054325" y="1441125"/>
            <a:chExt cx="535300" cy="194950"/>
          </a:xfrm>
        </p:grpSpPr>
        <p:sp>
          <p:nvSpPr>
            <p:cNvPr id="35" name="Google Shape;848;p45">
              <a:extLst>
                <a:ext uri="{FF2B5EF4-FFF2-40B4-BE49-F238E27FC236}">
                  <a16:creationId xmlns:a16="http://schemas.microsoft.com/office/drawing/2014/main" id="{1FC9A220-0F69-4F4E-8DE8-7A81A1FE4842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9;p45">
              <a:extLst>
                <a:ext uri="{FF2B5EF4-FFF2-40B4-BE49-F238E27FC236}">
                  <a16:creationId xmlns:a16="http://schemas.microsoft.com/office/drawing/2014/main" id="{8D8D29A3-EC68-9641-918F-B3020A7F4D78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850;p45">
            <a:extLst>
              <a:ext uri="{FF2B5EF4-FFF2-40B4-BE49-F238E27FC236}">
                <a16:creationId xmlns:a16="http://schemas.microsoft.com/office/drawing/2014/main" id="{C5A2E6EE-95CB-7942-8C34-BE7F70919E85}"/>
              </a:ext>
            </a:extLst>
          </p:cNvPr>
          <p:cNvGrpSpPr/>
          <p:nvPr/>
        </p:nvGrpSpPr>
        <p:grpSpPr>
          <a:xfrm>
            <a:off x="6883410" y="109850"/>
            <a:ext cx="535300" cy="194950"/>
            <a:chOff x="5054325" y="1441125"/>
            <a:chExt cx="535300" cy="194950"/>
          </a:xfrm>
        </p:grpSpPr>
        <p:sp>
          <p:nvSpPr>
            <p:cNvPr id="38" name="Google Shape;851;p45">
              <a:extLst>
                <a:ext uri="{FF2B5EF4-FFF2-40B4-BE49-F238E27FC236}">
                  <a16:creationId xmlns:a16="http://schemas.microsoft.com/office/drawing/2014/main" id="{9C9CFE73-1CAC-B440-AAA2-80EDCC6B13D6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2;p45">
              <a:extLst>
                <a:ext uri="{FF2B5EF4-FFF2-40B4-BE49-F238E27FC236}">
                  <a16:creationId xmlns:a16="http://schemas.microsoft.com/office/drawing/2014/main" id="{6B6F2F3E-0E4B-F441-9FFA-71885A84DB21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853;p45">
            <a:extLst>
              <a:ext uri="{FF2B5EF4-FFF2-40B4-BE49-F238E27FC236}">
                <a16:creationId xmlns:a16="http://schemas.microsoft.com/office/drawing/2014/main" id="{51BB24D4-096F-1A41-A6DB-79FE56D0B0E2}"/>
              </a:ext>
            </a:extLst>
          </p:cNvPr>
          <p:cNvGrpSpPr/>
          <p:nvPr/>
        </p:nvGrpSpPr>
        <p:grpSpPr>
          <a:xfrm>
            <a:off x="8065750" y="446838"/>
            <a:ext cx="535300" cy="194950"/>
            <a:chOff x="5054325" y="1441125"/>
            <a:chExt cx="535300" cy="194950"/>
          </a:xfrm>
        </p:grpSpPr>
        <p:sp>
          <p:nvSpPr>
            <p:cNvPr id="41" name="Google Shape;854;p45">
              <a:extLst>
                <a:ext uri="{FF2B5EF4-FFF2-40B4-BE49-F238E27FC236}">
                  <a16:creationId xmlns:a16="http://schemas.microsoft.com/office/drawing/2014/main" id="{822D078B-B372-AE47-B721-B8062C979BAF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5;p45">
              <a:extLst>
                <a:ext uri="{FF2B5EF4-FFF2-40B4-BE49-F238E27FC236}">
                  <a16:creationId xmlns:a16="http://schemas.microsoft.com/office/drawing/2014/main" id="{5657059E-3151-E14C-B9C5-C1E25B7EA9AA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443;p36">
            <a:extLst>
              <a:ext uri="{FF2B5EF4-FFF2-40B4-BE49-F238E27FC236}">
                <a16:creationId xmlns:a16="http://schemas.microsoft.com/office/drawing/2014/main" id="{02B86198-31E2-8843-8334-9EBF0D694F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639" y="204197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fr-FR" sz="18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Solid fermentation</a:t>
            </a: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fr-FR" sz="1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enzyme</a:t>
            </a:r>
            <a:r>
              <a:rPr lang="fr-FR" sz="18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800" b="1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activity</a:t>
            </a:r>
            <a:endParaRPr sz="1800" b="1" dirty="0">
              <a:solidFill>
                <a:srgbClr val="FFC000"/>
              </a:solidFill>
            </a:endParaRPr>
          </a:p>
        </p:txBody>
      </p:sp>
      <p:pic>
        <p:nvPicPr>
          <p:cNvPr id="3074" name="Picture 2" descr="Ordinateur Icônes, Eppendorf, Télécharger PNG - Ordinateur Icônes, Eppendorf,  Télécharger transparentes | PNG gratuit">
            <a:extLst>
              <a:ext uri="{FF2B5EF4-FFF2-40B4-BE49-F238E27FC236}">
                <a16:creationId xmlns:a16="http://schemas.microsoft.com/office/drawing/2014/main" id="{E6EDFEB7-61E5-7E44-9E62-5021AF5DF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6389" l="10000" r="90000">
                        <a14:foregroundMark x1="58556" y1="8389" x2="58556" y2="8389"/>
                        <a14:foregroundMark x1="37333" y1="4889" x2="37333" y2="4889"/>
                        <a14:foregroundMark x1="30222" y1="2667" x2="30222" y2="2667"/>
                        <a14:foregroundMark x1="10778" y1="5333" x2="10778" y2="5333"/>
                        <a14:foregroundMark x1="54111" y1="96389" x2="54111" y2="9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51" y="1332727"/>
            <a:ext cx="515313" cy="10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2733C1D-A72E-2F46-A45A-103ADF026286}"/>
              </a:ext>
            </a:extLst>
          </p:cNvPr>
          <p:cNvSpPr/>
          <p:nvPr/>
        </p:nvSpPr>
        <p:spPr>
          <a:xfrm>
            <a:off x="3835898" y="783991"/>
            <a:ext cx="1732863" cy="4621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Enzyme cocktail </a:t>
            </a:r>
          </a:p>
        </p:txBody>
      </p:sp>
      <p:cxnSp>
        <p:nvCxnSpPr>
          <p:cNvPr id="75" name="Google Shape;416;p35">
            <a:extLst>
              <a:ext uri="{FF2B5EF4-FFF2-40B4-BE49-F238E27FC236}">
                <a16:creationId xmlns:a16="http://schemas.microsoft.com/office/drawing/2014/main" id="{AA46BE2E-F58C-A541-91D4-B6C510C4AC8C}"/>
              </a:ext>
            </a:extLst>
          </p:cNvPr>
          <p:cNvCxnSpPr>
            <a:cxnSpLocks/>
          </p:cNvCxnSpPr>
          <p:nvPr/>
        </p:nvCxnSpPr>
        <p:spPr>
          <a:xfrm>
            <a:off x="4702329" y="2514983"/>
            <a:ext cx="0" cy="464523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3" name="Image 82">
            <a:extLst>
              <a:ext uri="{FF2B5EF4-FFF2-40B4-BE49-F238E27FC236}">
                <a16:creationId xmlns:a16="http://schemas.microsoft.com/office/drawing/2014/main" id="{F8ACFAD7-8ED9-074B-88CB-60A3FC6AC8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71" b="96726" l="9921" r="89931">
                        <a14:foregroundMark x1="19544" y1="78241" x2="35193" y2="94643"/>
                        <a14:foregroundMark x1="35193" y1="94643" x2="44618" y2="99339"/>
                        <a14:foregroundMark x1="44618" y1="99339" x2="64583" y2="94742"/>
                        <a14:foregroundMark x1="64583" y1="94742" x2="74355" y2="84259"/>
                        <a14:foregroundMark x1="81126" y1="29960" x2="74529" y2="18783"/>
                        <a14:foregroundMark x1="74529" y1="18783" x2="66071" y2="11177"/>
                        <a14:foregroundMark x1="66071" y1="11177" x2="46379" y2="5390"/>
                        <a14:foregroundMark x1="46379" y1="5390" x2="37277" y2="9127"/>
                        <a14:foregroundMark x1="37277" y1="9127" x2="29216" y2="15939"/>
                        <a14:foregroundMark x1="29216" y1="15939" x2="27480" y2="19610"/>
                        <a14:foregroundMark x1="61409" y1="7970" x2="51885" y2="4630"/>
                        <a14:foregroundMark x1="51885" y1="4630" x2="41171" y2="5985"/>
                        <a14:foregroundMark x1="41171" y1="5985" x2="38294" y2="7970"/>
                        <a14:foregroundMark x1="37971" y1="97421" x2="59970" y2="96759"/>
                        <a14:foregroundMark x1="59970" y1="96759" x2="59970" y2="96759"/>
                        <a14:foregroundMark x1="50918" y1="3671" x2="50918" y2="3671"/>
                      </a14:backgroundRemoval>
                    </a14:imgEffect>
                  </a14:imgLayer>
                </a14:imgProps>
              </a:ext>
            </a:extLst>
          </a:blip>
          <a:srcRect l="10729" r="12697"/>
          <a:stretch/>
        </p:blipFill>
        <p:spPr>
          <a:xfrm rot="5400000">
            <a:off x="1215711" y="1349752"/>
            <a:ext cx="1030625" cy="100943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3C36490-D530-3D4E-B27C-8AB2FED14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5" b="97553" l="9921" r="90675">
                        <a14:foregroundMark x1="23363" y1="83829" x2="17460" y2="40939"/>
                        <a14:foregroundMark x1="17460" y1="40939" x2="24008" y2="23677"/>
                        <a14:foregroundMark x1="24008" y1="23677" x2="37302" y2="10516"/>
                        <a14:foregroundMark x1="37302" y1="10516" x2="48909" y2="4993"/>
                        <a14:foregroundMark x1="48909" y1="4993" x2="63393" y2="5688"/>
                        <a14:foregroundMark x1="63393" y1="5688" x2="72321" y2="12401"/>
                        <a14:foregroundMark x1="72321" y1="12401" x2="88418" y2="43717"/>
                        <a14:foregroundMark x1="88418" y1="43717" x2="85962" y2="69511"/>
                        <a14:foregroundMark x1="85962" y1="69511" x2="77108" y2="83466"/>
                        <a14:foregroundMark x1="77108" y1="83466" x2="66840" y2="91534"/>
                        <a14:foregroundMark x1="66840" y1="91534" x2="56399" y2="94411"/>
                        <a14:foregroundMark x1="56399" y1="94411" x2="34152" y2="91005"/>
                        <a14:foregroundMark x1="34152" y1="91005" x2="23810" y2="84259"/>
                        <a14:foregroundMark x1="23810" y1="84259" x2="22569" y2="82771"/>
                        <a14:foregroundMark x1="18576" y1="72917" x2="16567" y2="58267"/>
                        <a14:foregroundMark x1="16567" y1="58267" x2="16567" y2="58267"/>
                        <a14:foregroundMark x1="73313" y1="95271" x2="59573" y2="99107"/>
                        <a14:foregroundMark x1="59573" y1="99107" x2="37004" y2="97553"/>
                        <a14:foregroundMark x1="37004" y1="97553" x2="27158" y2="89418"/>
                        <a14:foregroundMark x1="27158" y1="89418" x2="23760" y2="83829"/>
                        <a14:foregroundMark x1="31151" y1="13790" x2="61037" y2="3803"/>
                        <a14:foregroundMark x1="61037" y1="3803" x2="69643" y2="11640"/>
                        <a14:foregroundMark x1="69643" y1="11640" x2="70114" y2="12698"/>
                        <a14:foregroundMark x1="53943" y1="2315" x2="53943" y2="2315"/>
                        <a14:foregroundMark x1="90675" y1="56647" x2="90675" y2="56647"/>
                      </a14:backgroundRemoval>
                    </a14:imgEffect>
                  </a14:imgLayer>
                </a14:imgProps>
              </a:ext>
            </a:extLst>
          </a:blip>
          <a:srcRect l="10707" r="9325"/>
          <a:stretch/>
        </p:blipFill>
        <p:spPr>
          <a:xfrm rot="5400000">
            <a:off x="112142" y="1321679"/>
            <a:ext cx="1048759" cy="983591"/>
          </a:xfrm>
          <a:prstGeom prst="rect">
            <a:avLst/>
          </a:prstGeom>
        </p:spPr>
      </p:pic>
      <p:cxnSp>
        <p:nvCxnSpPr>
          <p:cNvPr id="84" name="Google Shape;416;p35">
            <a:extLst>
              <a:ext uri="{FF2B5EF4-FFF2-40B4-BE49-F238E27FC236}">
                <a16:creationId xmlns:a16="http://schemas.microsoft.com/office/drawing/2014/main" id="{6D0AB689-7B21-4546-B56E-433EC8307412}"/>
              </a:ext>
            </a:extLst>
          </p:cNvPr>
          <p:cNvCxnSpPr>
            <a:cxnSpLocks/>
          </p:cNvCxnSpPr>
          <p:nvPr/>
        </p:nvCxnSpPr>
        <p:spPr>
          <a:xfrm>
            <a:off x="2300748" y="1834957"/>
            <a:ext cx="1850012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D53F1666-0267-B24B-BCB4-822321D54EB6}"/>
              </a:ext>
            </a:extLst>
          </p:cNvPr>
          <p:cNvSpPr txBox="1"/>
          <p:nvPr/>
        </p:nvSpPr>
        <p:spPr>
          <a:xfrm>
            <a:off x="0" y="947238"/>
            <a:ext cx="2444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fr-FR" b="1" dirty="0">
                <a:solidFill>
                  <a:srgbClr val="FFC000"/>
                </a:solidFill>
                <a:latin typeface="Montserrat" panose="02000505000000020004" pitchFamily="2" charset="77"/>
              </a:rPr>
              <a:t>FMS</a:t>
            </a:r>
          </a:p>
        </p:txBody>
      </p:sp>
      <p:sp>
        <p:nvSpPr>
          <p:cNvPr id="97" name="Rectangle : coins arrondis 96">
            <a:extLst>
              <a:ext uri="{FF2B5EF4-FFF2-40B4-BE49-F238E27FC236}">
                <a16:creationId xmlns:a16="http://schemas.microsoft.com/office/drawing/2014/main" id="{AE651409-0AD5-FC47-9F0F-5AF7F8980F2D}"/>
              </a:ext>
            </a:extLst>
          </p:cNvPr>
          <p:cNvSpPr/>
          <p:nvPr/>
        </p:nvSpPr>
        <p:spPr>
          <a:xfrm>
            <a:off x="257456" y="2369782"/>
            <a:ext cx="130629" cy="13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98" name="Rectangle : coins arrondis 97">
            <a:extLst>
              <a:ext uri="{FF2B5EF4-FFF2-40B4-BE49-F238E27FC236}">
                <a16:creationId xmlns:a16="http://schemas.microsoft.com/office/drawing/2014/main" id="{653676B3-E2BF-634A-8B08-5887E32BDAB2}"/>
              </a:ext>
            </a:extLst>
          </p:cNvPr>
          <p:cNvSpPr/>
          <p:nvPr/>
        </p:nvSpPr>
        <p:spPr>
          <a:xfrm>
            <a:off x="1350119" y="2369782"/>
            <a:ext cx="130629" cy="1306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154E0329-D146-AD4E-9B7F-F107892D7AAD}"/>
              </a:ext>
            </a:extLst>
          </p:cNvPr>
          <p:cNvSpPr txBox="1"/>
          <p:nvPr/>
        </p:nvSpPr>
        <p:spPr>
          <a:xfrm>
            <a:off x="0" y="2500782"/>
            <a:ext cx="1199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Penicilium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04F04305-AA45-424E-BB1F-FA8169F8C1ED}"/>
              </a:ext>
            </a:extLst>
          </p:cNvPr>
          <p:cNvSpPr txBox="1"/>
          <p:nvPr/>
        </p:nvSpPr>
        <p:spPr>
          <a:xfrm>
            <a:off x="1138076" y="2500782"/>
            <a:ext cx="13215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solidFill>
                  <a:schemeClr val="accent2"/>
                </a:solidFill>
                <a:latin typeface="Montserrat"/>
                <a:sym typeface="Montserrat"/>
              </a:rPr>
              <a:t>Trichorderma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499C00C0-70BD-B543-BBB1-F4463AF826D7}"/>
              </a:ext>
            </a:extLst>
          </p:cNvPr>
          <p:cNvSpPr/>
          <p:nvPr/>
        </p:nvSpPr>
        <p:spPr>
          <a:xfrm>
            <a:off x="2493074" y="1403592"/>
            <a:ext cx="1321561" cy="2679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Water extraction</a:t>
            </a:r>
          </a:p>
        </p:txBody>
      </p:sp>
      <p:graphicFrame>
        <p:nvGraphicFramePr>
          <p:cNvPr id="46" name="Graphique 45">
            <a:extLst>
              <a:ext uri="{FF2B5EF4-FFF2-40B4-BE49-F238E27FC236}">
                <a16:creationId xmlns:a16="http://schemas.microsoft.com/office/drawing/2014/main" id="{EB0AF8B8-D37E-FF40-AED0-D345A1BC9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71767"/>
              </p:ext>
            </p:extLst>
          </p:nvPr>
        </p:nvGraphicFramePr>
        <p:xfrm>
          <a:off x="3067343" y="2998898"/>
          <a:ext cx="3085991" cy="1942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7" name="Graphique 46">
            <a:extLst>
              <a:ext uri="{FF2B5EF4-FFF2-40B4-BE49-F238E27FC236}">
                <a16:creationId xmlns:a16="http://schemas.microsoft.com/office/drawing/2014/main" id="{037E65C2-65C3-4048-B9E2-FAC144A49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7097266"/>
              </p:ext>
            </p:extLst>
          </p:nvPr>
        </p:nvGraphicFramePr>
        <p:xfrm>
          <a:off x="5789266" y="865235"/>
          <a:ext cx="3085991" cy="1942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1" name="ZoneTexte 50">
            <a:extLst>
              <a:ext uri="{FF2B5EF4-FFF2-40B4-BE49-F238E27FC236}">
                <a16:creationId xmlns:a16="http://schemas.microsoft.com/office/drawing/2014/main" id="{3119C2D7-C971-FC47-A6FC-07F455B476E5}"/>
              </a:ext>
            </a:extLst>
          </p:cNvPr>
          <p:cNvSpPr txBox="1"/>
          <p:nvPr/>
        </p:nvSpPr>
        <p:spPr>
          <a:xfrm>
            <a:off x="-209185" y="4080235"/>
            <a:ext cx="28174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dirty="0">
                <a:solidFill>
                  <a:schemeClr val="tx1"/>
                </a:solidFill>
                <a:latin typeface="Montserrat" panose="02000505000000020004" pitchFamily="2" charset="77"/>
              </a:rPr>
              <a:t>Lipase </a:t>
            </a:r>
            <a:r>
              <a:rPr lang="fr-FR" sz="1000" dirty="0" err="1">
                <a:solidFill>
                  <a:schemeClr val="tx1"/>
                </a:solidFill>
                <a:latin typeface="Montserrat" panose="02000505000000020004" pitchFamily="2" charset="77"/>
              </a:rPr>
              <a:t>activity</a:t>
            </a:r>
            <a:r>
              <a:rPr lang="fr-FR" sz="1000" dirty="0">
                <a:solidFill>
                  <a:schemeClr val="tx1"/>
                </a:solidFill>
                <a:latin typeface="Montserrat" panose="02000505000000020004" pitchFamily="2" charset="77"/>
              </a:rPr>
              <a:t>:</a:t>
            </a:r>
          </a:p>
          <a:p>
            <a:pPr algn="ctr"/>
            <a:r>
              <a:rPr lang="fr-FR" sz="1000" dirty="0">
                <a:solidFill>
                  <a:schemeClr val="tx1"/>
                </a:solidFill>
                <a:latin typeface="Montserrat" panose="02000505000000020004" pitchFamily="2" charset="77"/>
              </a:rPr>
              <a:t>P-</a:t>
            </a:r>
            <a:r>
              <a:rPr lang="fr-FR" sz="1000" dirty="0" err="1">
                <a:solidFill>
                  <a:schemeClr val="tx1"/>
                </a:solidFill>
                <a:latin typeface="Montserrat" panose="02000505000000020004" pitchFamily="2" charset="77"/>
              </a:rPr>
              <a:t>Nitrophenyl</a:t>
            </a:r>
            <a:r>
              <a:rPr lang="fr-FR" sz="1000" dirty="0">
                <a:solidFill>
                  <a:schemeClr val="tx1"/>
                </a:solidFill>
                <a:latin typeface="Montserrat" panose="02000505000000020004" pitchFamily="2" charset="77"/>
              </a:rPr>
              <a:t> butyrate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BFB7FDB-4608-5F4D-9EE2-706436E2CCBF}"/>
              </a:ext>
            </a:extLst>
          </p:cNvPr>
          <p:cNvSpPr txBox="1"/>
          <p:nvPr/>
        </p:nvSpPr>
        <p:spPr>
          <a:xfrm>
            <a:off x="-327811" y="4498900"/>
            <a:ext cx="3099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dirty="0" err="1">
                <a:solidFill>
                  <a:schemeClr val="tx1"/>
                </a:solidFill>
                <a:latin typeface="Montserrat" panose="02000505000000020004" pitchFamily="2" charset="77"/>
              </a:rPr>
              <a:t>Xylanase</a:t>
            </a:r>
            <a:r>
              <a:rPr lang="fr-FR" sz="1000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sz="1000" dirty="0" err="1">
                <a:solidFill>
                  <a:schemeClr val="tx1"/>
                </a:solidFill>
                <a:latin typeface="Montserrat" panose="02000505000000020004" pitchFamily="2" charset="77"/>
              </a:rPr>
              <a:t>activity</a:t>
            </a:r>
            <a:r>
              <a:rPr lang="fr-FR" sz="1000" dirty="0">
                <a:solidFill>
                  <a:schemeClr val="tx1"/>
                </a:solidFill>
                <a:latin typeface="Montserrat" panose="02000505000000020004" pitchFamily="2" charset="77"/>
              </a:rPr>
              <a:t>:</a:t>
            </a:r>
          </a:p>
          <a:p>
            <a:pPr algn="ctr"/>
            <a:r>
              <a:rPr lang="fr-FR" sz="1000" dirty="0" err="1">
                <a:solidFill>
                  <a:schemeClr val="tx1"/>
                </a:solidFill>
                <a:latin typeface="Montserrat" panose="02000505000000020004" pitchFamily="2" charset="77"/>
              </a:rPr>
              <a:t>Xylan</a:t>
            </a:r>
            <a:r>
              <a:rPr lang="fr-FR" sz="1000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sz="1000" dirty="0" err="1">
                <a:solidFill>
                  <a:schemeClr val="tx1"/>
                </a:solidFill>
                <a:latin typeface="Montserrat" panose="02000505000000020004" pitchFamily="2" charset="77"/>
              </a:rPr>
              <a:t>birchwood</a:t>
            </a:r>
            <a:r>
              <a:rPr lang="fr-FR" sz="1000" dirty="0">
                <a:solidFill>
                  <a:schemeClr val="tx1"/>
                </a:solidFill>
                <a:latin typeface="Montserrat" panose="02000505000000020004" pitchFamily="2" charset="77"/>
              </a:rPr>
              <a:t> – DNS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F7E35C0-93AE-7147-B1A5-CA29EFFFDC0E}"/>
              </a:ext>
            </a:extLst>
          </p:cNvPr>
          <p:cNvSpPr txBox="1"/>
          <p:nvPr/>
        </p:nvSpPr>
        <p:spPr>
          <a:xfrm>
            <a:off x="3450489" y="4884527"/>
            <a:ext cx="28174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chemeClr val="tx1"/>
                </a:solidFill>
                <a:latin typeface="Montserrat" panose="02000505000000020004" pitchFamily="2" charset="77"/>
              </a:rPr>
              <a:t>Fermentation duration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E35B3E1F-1792-794C-A295-05911994C361}"/>
              </a:ext>
            </a:extLst>
          </p:cNvPr>
          <p:cNvSpPr txBox="1"/>
          <p:nvPr/>
        </p:nvSpPr>
        <p:spPr>
          <a:xfrm>
            <a:off x="6114004" y="2779411"/>
            <a:ext cx="28174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chemeClr val="tx1"/>
                </a:solidFill>
                <a:latin typeface="Montserrat" panose="02000505000000020004" pitchFamily="2" charset="77"/>
              </a:rPr>
              <a:t>Fermentation duration</a:t>
            </a:r>
          </a:p>
        </p:txBody>
      </p:sp>
      <p:cxnSp>
        <p:nvCxnSpPr>
          <p:cNvPr id="56" name="Google Shape;416;p35">
            <a:extLst>
              <a:ext uri="{FF2B5EF4-FFF2-40B4-BE49-F238E27FC236}">
                <a16:creationId xmlns:a16="http://schemas.microsoft.com/office/drawing/2014/main" id="{81F77BA7-6F93-594F-96FA-F91B61271EF9}"/>
              </a:ext>
            </a:extLst>
          </p:cNvPr>
          <p:cNvCxnSpPr>
            <a:cxnSpLocks/>
          </p:cNvCxnSpPr>
          <p:nvPr/>
        </p:nvCxnSpPr>
        <p:spPr>
          <a:xfrm>
            <a:off x="5101212" y="1834957"/>
            <a:ext cx="467549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58465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540B9C-8998-4140-969F-E5231D3D5E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15</a:t>
            </a:fld>
            <a:endParaRPr lang="fr-FR"/>
          </a:p>
        </p:txBody>
      </p:sp>
      <p:sp>
        <p:nvSpPr>
          <p:cNvPr id="5" name="Google Shape;443;p36">
            <a:extLst>
              <a:ext uri="{FF2B5EF4-FFF2-40B4-BE49-F238E27FC236}">
                <a16:creationId xmlns:a16="http://schemas.microsoft.com/office/drawing/2014/main" id="{C578D976-D05C-774E-965E-E8BFB41CEF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639" y="204197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fr-FR" sz="1800" b="1" dirty="0">
                <a:solidFill>
                  <a:srgbClr val="FFC000"/>
                </a:solidFill>
                <a:latin typeface="Montserrat"/>
                <a:sym typeface="Montserrat"/>
              </a:rPr>
              <a:t>Conclusions</a:t>
            </a:r>
            <a:endParaRPr sz="1800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Le marc de café – Recyclo">
            <a:extLst>
              <a:ext uri="{FF2B5EF4-FFF2-40B4-BE49-F238E27FC236}">
                <a16:creationId xmlns:a16="http://schemas.microsoft.com/office/drawing/2014/main" id="{52F2DF46-7DE7-7644-9CBE-C15E362C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333"/>
            <a:ext cx="3022333" cy="200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e marc de café – Recyclo">
            <a:extLst>
              <a:ext uri="{FF2B5EF4-FFF2-40B4-BE49-F238E27FC236}">
                <a16:creationId xmlns:a16="http://schemas.microsoft.com/office/drawing/2014/main" id="{4506398A-5611-5A43-98C0-A339767D8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71923" y="-1"/>
            <a:ext cx="2772078" cy="183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A22D11C-28E4-274C-886F-9C928B42D75D}"/>
              </a:ext>
            </a:extLst>
          </p:cNvPr>
          <p:cNvSpPr txBox="1"/>
          <p:nvPr/>
        </p:nvSpPr>
        <p:spPr>
          <a:xfrm>
            <a:off x="1511165" y="928824"/>
            <a:ext cx="4677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Extract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polyphenols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with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a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better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efficiency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while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consuming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less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energy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50C02B-7AE1-A24F-A95C-6B961A86AAA1}"/>
              </a:ext>
            </a:extLst>
          </p:cNvPr>
          <p:cNvSpPr txBox="1"/>
          <p:nvPr/>
        </p:nvSpPr>
        <p:spPr>
          <a:xfrm>
            <a:off x="1511165" y="1644866"/>
            <a:ext cx="672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Produce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identify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and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start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to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characterize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enzymes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produced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from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spent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coffee grounds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depleted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in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polyphenols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12" name="Google Shape;443;p36">
            <a:extLst>
              <a:ext uri="{FF2B5EF4-FFF2-40B4-BE49-F238E27FC236}">
                <a16:creationId xmlns:a16="http://schemas.microsoft.com/office/drawing/2014/main" id="{13AE6EDE-8A9C-1845-869A-9DD12D1180F8}"/>
              </a:ext>
            </a:extLst>
          </p:cNvPr>
          <p:cNvSpPr txBox="1">
            <a:spLocks/>
          </p:cNvSpPr>
          <p:nvPr/>
        </p:nvSpPr>
        <p:spPr>
          <a:xfrm>
            <a:off x="121530" y="2566323"/>
            <a:ext cx="7772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fr-FR" sz="1800" b="1" dirty="0">
                <a:solidFill>
                  <a:srgbClr val="FFC000"/>
                </a:solidFill>
                <a:latin typeface="Montserrat"/>
                <a:sym typeface="Montserrat"/>
              </a:rPr>
              <a:t>Perspectives</a:t>
            </a:r>
            <a:endParaRPr lang="fr-FR" sz="1800" b="1" dirty="0">
              <a:solidFill>
                <a:srgbClr val="FFC000"/>
              </a:solidFill>
            </a:endParaRPr>
          </a:p>
        </p:txBody>
      </p:sp>
      <p:pic>
        <p:nvPicPr>
          <p:cNvPr id="1034" name="Picture 10" descr="Loupe - Icônes ui gratuites">
            <a:extLst>
              <a:ext uri="{FF2B5EF4-FFF2-40B4-BE49-F238E27FC236}">
                <a16:creationId xmlns:a16="http://schemas.microsoft.com/office/drawing/2014/main" id="{5CEAEB47-5822-DB44-8063-C1D97BA79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28" y="3123566"/>
            <a:ext cx="573192" cy="57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chier Vert Tick PNG | PNG Mart">
            <a:extLst>
              <a:ext uri="{FF2B5EF4-FFF2-40B4-BE49-F238E27FC236}">
                <a16:creationId xmlns:a16="http://schemas.microsoft.com/office/drawing/2014/main" id="{25D843D5-1BFE-6A4D-8A3B-3C5B7016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50" y="943033"/>
            <a:ext cx="529920" cy="5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Fichier Vert Tick PNG | PNG Mart">
            <a:extLst>
              <a:ext uri="{FF2B5EF4-FFF2-40B4-BE49-F238E27FC236}">
                <a16:creationId xmlns:a16="http://schemas.microsoft.com/office/drawing/2014/main" id="{5C5F2305-C2F6-3D4B-BD1F-FEA2505A8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50" y="1612581"/>
            <a:ext cx="529920" cy="5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2BABD59-A95B-6E4A-ABA0-B8AFF18435DB}"/>
              </a:ext>
            </a:extLst>
          </p:cNvPr>
          <p:cNvSpPr txBox="1"/>
          <p:nvPr/>
        </p:nvSpPr>
        <p:spPr>
          <a:xfrm>
            <a:off x="4633128" y="3203367"/>
            <a:ext cx="3944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Purify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the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polyphenols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extract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pic>
        <p:nvPicPr>
          <p:cNvPr id="18" name="Picture 10" descr="Loupe - Icônes ui gratuites">
            <a:extLst>
              <a:ext uri="{FF2B5EF4-FFF2-40B4-BE49-F238E27FC236}">
                <a16:creationId xmlns:a16="http://schemas.microsoft.com/office/drawing/2014/main" id="{28A1FC6C-260E-5340-9117-398F29FC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34" y="4355257"/>
            <a:ext cx="573192" cy="57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8162BAB-C094-1F42-A9B9-D72A3D31A70E}"/>
              </a:ext>
            </a:extLst>
          </p:cNvPr>
          <p:cNvSpPr txBox="1"/>
          <p:nvPr/>
        </p:nvSpPr>
        <p:spPr>
          <a:xfrm>
            <a:off x="4633128" y="4442074"/>
            <a:ext cx="3944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Couple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steps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of the cascade </a:t>
            </a:r>
          </a:p>
        </p:txBody>
      </p:sp>
      <p:pic>
        <p:nvPicPr>
          <p:cNvPr id="20" name="Picture 10" descr="Loupe - Icônes ui gratuites">
            <a:extLst>
              <a:ext uri="{FF2B5EF4-FFF2-40B4-BE49-F238E27FC236}">
                <a16:creationId xmlns:a16="http://schemas.microsoft.com/office/drawing/2014/main" id="{DA6C7958-0D10-2849-BE15-FC5E5845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187" y="3739412"/>
            <a:ext cx="573192" cy="57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1738AAF-0637-A544-8B3F-F0765E98EA4B}"/>
              </a:ext>
            </a:extLst>
          </p:cNvPr>
          <p:cNvSpPr txBox="1"/>
          <p:nvPr/>
        </p:nvSpPr>
        <p:spPr>
          <a:xfrm>
            <a:off x="4633128" y="3822721"/>
            <a:ext cx="4260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Continue the screening on the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other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strains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09330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8E7DC87-2D9B-514F-AB1C-1DDB89C7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90" y="2219013"/>
            <a:ext cx="7772400" cy="304800"/>
          </a:xfrm>
        </p:spPr>
        <p:txBody>
          <a:bodyPr/>
          <a:lstStyle/>
          <a:p>
            <a:r>
              <a:rPr lang="fr-FR" sz="5400" dirty="0" err="1"/>
              <a:t>Thank</a:t>
            </a:r>
            <a:r>
              <a:rPr lang="fr-FR" sz="5400" dirty="0"/>
              <a:t> YOU </a:t>
            </a:r>
            <a:br>
              <a:rPr lang="fr-FR" sz="5400" dirty="0"/>
            </a:br>
            <a:r>
              <a:rPr lang="fr-FR" sz="5400" dirty="0"/>
              <a:t>for </a:t>
            </a:r>
            <a:br>
              <a:rPr lang="fr-FR" sz="5400" dirty="0"/>
            </a:br>
            <a:r>
              <a:rPr lang="fr-FR" sz="5400" dirty="0" err="1"/>
              <a:t>your</a:t>
            </a:r>
            <a:r>
              <a:rPr lang="fr-FR" sz="5400" dirty="0"/>
              <a:t> attention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B153A4-6EE9-DD48-B972-95697CD063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16</a:t>
            </a:fld>
            <a:endParaRPr lang="fr-FR"/>
          </a:p>
        </p:txBody>
      </p:sp>
      <p:pic>
        <p:nvPicPr>
          <p:cNvPr id="5" name="Google Shape;320;p30">
            <a:extLst>
              <a:ext uri="{FF2B5EF4-FFF2-40B4-BE49-F238E27FC236}">
                <a16:creationId xmlns:a16="http://schemas.microsoft.com/office/drawing/2014/main" id="{1888C1B7-61B3-6B42-92FC-FDDA7E617E5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14004" y="4261751"/>
            <a:ext cx="1188800" cy="74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23;p30">
            <a:extLst>
              <a:ext uri="{FF2B5EF4-FFF2-40B4-BE49-F238E27FC236}">
                <a16:creationId xmlns:a16="http://schemas.microsoft.com/office/drawing/2014/main" id="{57A973FF-7632-6A45-BEF4-E87320D58FE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5276" y="4316413"/>
            <a:ext cx="1696724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24;p30">
            <a:extLst>
              <a:ext uri="{FF2B5EF4-FFF2-40B4-BE49-F238E27FC236}">
                <a16:creationId xmlns:a16="http://schemas.microsoft.com/office/drawing/2014/main" id="{7F63EC0D-0D68-9147-BFB5-AC506B6497F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1049" y="4197802"/>
            <a:ext cx="828051" cy="82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BIOECOAGRO (SITE UNIVERSITÉ D'ARTOIS) - XploreBIO">
            <a:extLst>
              <a:ext uri="{FF2B5EF4-FFF2-40B4-BE49-F238E27FC236}">
                <a16:creationId xmlns:a16="http://schemas.microsoft.com/office/drawing/2014/main" id="{7883870C-FE23-6B49-BF67-DE87A4D0F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43" y="4287652"/>
            <a:ext cx="735984" cy="7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nstruire un nouvel établissement - Université de Lille">
            <a:extLst>
              <a:ext uri="{FF2B5EF4-FFF2-40B4-BE49-F238E27FC236}">
                <a16:creationId xmlns:a16="http://schemas.microsoft.com/office/drawing/2014/main" id="{ABF7BAB2-AEAA-3444-ABF1-510669F7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24" y="4231435"/>
            <a:ext cx="1856275" cy="7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nference venue — ISGC">
            <a:extLst>
              <a:ext uri="{FF2B5EF4-FFF2-40B4-BE49-F238E27FC236}">
                <a16:creationId xmlns:a16="http://schemas.microsoft.com/office/drawing/2014/main" id="{FBEBA0A9-E309-3E48-A5C0-71212EFCA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6" y="220282"/>
            <a:ext cx="3229191" cy="44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308;p30">
            <a:extLst>
              <a:ext uri="{FF2B5EF4-FFF2-40B4-BE49-F238E27FC236}">
                <a16:creationId xmlns:a16="http://schemas.microsoft.com/office/drawing/2014/main" id="{C77F28C5-054D-0A40-8745-AC6E062AA9C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507861" y="48074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Maxime </a:t>
            </a:r>
            <a:r>
              <a:rPr lang="en" dirty="0" err="1"/>
              <a:t>Beaudor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9249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F330D7-730A-0844-B8A1-8D4EE44181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61E0B0B-CDA9-BC42-A493-3606DC8A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7" y="1004471"/>
            <a:ext cx="5731510" cy="16998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C1035D-A37F-8D46-808E-ADAB71375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7" y="3104811"/>
            <a:ext cx="5731510" cy="180467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14DCBB8-17B6-D040-8AC9-EC0665093650}"/>
              </a:ext>
            </a:extLst>
          </p:cNvPr>
          <p:cNvSpPr txBox="1"/>
          <p:nvPr/>
        </p:nvSpPr>
        <p:spPr>
          <a:xfrm>
            <a:off x="271580" y="211778"/>
            <a:ext cx="6286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Utilisation de la nano LC/MSMS    </a:t>
            </a:r>
            <a:r>
              <a:rPr lang="fr-FR" dirty="0">
                <a:solidFill>
                  <a:schemeClr val="tx1"/>
                </a:solidFill>
                <a:sym typeface="Wingdings" pitchFamily="2" charset="2"/>
              </a:rPr>
              <a:t> Exemple Penicillium (2DA2)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 courbée vers la gauche 8">
            <a:extLst>
              <a:ext uri="{FF2B5EF4-FFF2-40B4-BE49-F238E27FC236}">
                <a16:creationId xmlns:a16="http://schemas.microsoft.com/office/drawing/2014/main" id="{6CDCE499-6F59-C542-B499-6F91DB7FAE6F}"/>
              </a:ext>
            </a:extLst>
          </p:cNvPr>
          <p:cNvSpPr/>
          <p:nvPr/>
        </p:nvSpPr>
        <p:spPr>
          <a:xfrm>
            <a:off x="6381303" y="2261356"/>
            <a:ext cx="622738" cy="1686910"/>
          </a:xfrm>
          <a:prstGeom prst="curvedLef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8C128E-1D97-2749-8C59-FFE97CF5068C}"/>
              </a:ext>
            </a:extLst>
          </p:cNvPr>
          <p:cNvSpPr txBox="1"/>
          <p:nvPr/>
        </p:nvSpPr>
        <p:spPr>
          <a:xfrm>
            <a:off x="7114562" y="2843201"/>
            <a:ext cx="168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15 fois plus de peptides identifiés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C5186CE-104A-1E40-810E-43CA3EF7EA85}"/>
              </a:ext>
            </a:extLst>
          </p:cNvPr>
          <p:cNvSpPr txBox="1"/>
          <p:nvPr/>
        </p:nvSpPr>
        <p:spPr>
          <a:xfrm>
            <a:off x="271580" y="2831193"/>
            <a:ext cx="1856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/>
                </a:solidFill>
              </a:rPr>
              <a:t>LC/MSMS =&gt; </a:t>
            </a:r>
            <a:r>
              <a:rPr lang="fr-FR" sz="1100" dirty="0" err="1">
                <a:solidFill>
                  <a:schemeClr val="tx1"/>
                </a:solidFill>
              </a:rPr>
              <a:t>Realcat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015F67-EF59-1C48-A94F-809BF0CAF053}"/>
              </a:ext>
            </a:extLst>
          </p:cNvPr>
          <p:cNvSpPr txBox="1"/>
          <p:nvPr/>
        </p:nvSpPr>
        <p:spPr>
          <a:xfrm>
            <a:off x="271580" y="708152"/>
            <a:ext cx="30155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/>
                </a:solidFill>
              </a:rPr>
              <a:t>Nano LC/MSMS =&gt; SN3</a:t>
            </a:r>
          </a:p>
        </p:txBody>
      </p:sp>
    </p:spTree>
    <p:extLst>
      <p:ext uri="{BB962C8B-B14F-4D97-AF65-F5344CB8AC3E}">
        <p14:creationId xmlns:p14="http://schemas.microsoft.com/office/powerpoint/2010/main" val="1500055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96;p37">
            <a:extLst>
              <a:ext uri="{FF2B5EF4-FFF2-40B4-BE49-F238E27FC236}">
                <a16:creationId xmlns:a16="http://schemas.microsoft.com/office/drawing/2014/main" id="{A305C58D-D5AA-004F-909F-19BFCBB24799}"/>
              </a:ext>
            </a:extLst>
          </p:cNvPr>
          <p:cNvSpPr txBox="1"/>
          <p:nvPr/>
        </p:nvSpPr>
        <p:spPr>
          <a:xfrm>
            <a:off x="322290" y="1077392"/>
            <a:ext cx="4210412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of </a:t>
            </a:r>
            <a:r>
              <a:rPr lang="fr-FR" sz="12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innovative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processes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496;p37">
            <a:extLst>
              <a:ext uri="{FF2B5EF4-FFF2-40B4-BE49-F238E27FC236}">
                <a16:creationId xmlns:a16="http://schemas.microsoft.com/office/drawing/2014/main" id="{583154AB-257B-DD4D-8A9D-2A8C51219A7A}"/>
              </a:ext>
            </a:extLst>
          </p:cNvPr>
          <p:cNvSpPr txBox="1"/>
          <p:nvPr/>
        </p:nvSpPr>
        <p:spPr>
          <a:xfrm>
            <a:off x="322290" y="1364803"/>
            <a:ext cx="4210412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Reduction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fr-FR" sz="12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energy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impact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A96BD87-DC0A-834C-B98A-B3B9A054944C}"/>
              </a:ext>
            </a:extLst>
          </p:cNvPr>
          <p:cNvSpPr txBox="1"/>
          <p:nvPr/>
        </p:nvSpPr>
        <p:spPr>
          <a:xfrm>
            <a:off x="322290" y="165221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  <a:latin typeface="Montserrat" panose="02000505000000020004" pitchFamily="2" charset="77"/>
              </a:rPr>
              <a:t>Use of </a:t>
            </a:r>
            <a:r>
              <a:rPr lang="fr-FR" sz="1200" b="1" dirty="0">
                <a:solidFill>
                  <a:schemeClr val="tx1"/>
                </a:solidFill>
                <a:latin typeface="Montserrat" panose="02000505000000020004" pitchFamily="2" charset="77"/>
              </a:rPr>
              <a:t>clean/green</a:t>
            </a:r>
            <a:r>
              <a:rPr lang="fr-FR" sz="1200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Montserrat" panose="02000505000000020004" pitchFamily="2" charset="77"/>
              </a:rPr>
              <a:t>solvents</a:t>
            </a:r>
            <a:endParaRPr lang="fr-FR" sz="1200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BC9FA3-C049-B041-9ACD-253BBDEEC53D}"/>
              </a:ext>
            </a:extLst>
          </p:cNvPr>
          <p:cNvSpPr txBox="1"/>
          <p:nvPr/>
        </p:nvSpPr>
        <p:spPr>
          <a:xfrm>
            <a:off x="322290" y="190805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tx1"/>
                </a:solidFill>
                <a:latin typeface="Montserrat" panose="02000505000000020004" pitchFamily="2" charset="77"/>
              </a:rPr>
              <a:t>Reduction</a:t>
            </a:r>
            <a:r>
              <a:rPr lang="fr-FR" sz="1200" dirty="0">
                <a:solidFill>
                  <a:schemeClr val="tx1"/>
                </a:solidFill>
                <a:latin typeface="Montserrat" panose="02000505000000020004" pitchFamily="2" charset="77"/>
              </a:rPr>
              <a:t> of </a:t>
            </a:r>
            <a:r>
              <a:rPr lang="fr-FR" sz="1200" dirty="0" err="1">
                <a:solidFill>
                  <a:schemeClr val="tx1"/>
                </a:solidFill>
                <a:latin typeface="Montserrat" panose="02000505000000020004" pitchFamily="2" charset="77"/>
              </a:rPr>
              <a:t>process</a:t>
            </a:r>
            <a:r>
              <a:rPr lang="fr-FR" sz="1200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sz="1200" b="1" dirty="0">
                <a:solidFill>
                  <a:schemeClr val="tx1"/>
                </a:solidFill>
                <a:latin typeface="Montserrat" panose="02000505000000020004" pitchFamily="2" charset="77"/>
              </a:rPr>
              <a:t>times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E19AE5-03B8-C041-9B8A-E577B9D0D6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18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15A7B4-AE3F-4744-8E82-E74BAE5B837E}"/>
              </a:ext>
            </a:extLst>
          </p:cNvPr>
          <p:cNvSpPr txBox="1"/>
          <p:nvPr/>
        </p:nvSpPr>
        <p:spPr>
          <a:xfrm>
            <a:off x="844045" y="650054"/>
            <a:ext cx="174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Eco-extraction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118494B-616F-FA4A-94B9-EAA84468A00F}"/>
              </a:ext>
            </a:extLst>
          </p:cNvPr>
          <p:cNvSpPr txBox="1"/>
          <p:nvPr/>
        </p:nvSpPr>
        <p:spPr>
          <a:xfrm>
            <a:off x="5320833" y="650055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EB8DFF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Polyphenols</a:t>
            </a:r>
            <a:endParaRPr lang="fr-FR" sz="1600" b="1" dirty="0">
              <a:solidFill>
                <a:srgbClr val="EB8DFF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10" name="Google Shape;443;p36">
            <a:extLst>
              <a:ext uri="{FF2B5EF4-FFF2-40B4-BE49-F238E27FC236}">
                <a16:creationId xmlns:a16="http://schemas.microsoft.com/office/drawing/2014/main" id="{311BB17A-7A33-D643-BD4C-788F36D3FB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639" y="204197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C000"/>
                </a:solidFill>
                <a:latin typeface="Montserrat"/>
                <a:sym typeface="Montserrat"/>
              </a:rPr>
              <a:t>Eco-extraction </a:t>
            </a:r>
            <a:r>
              <a:rPr lang="en" sz="1800" b="1" dirty="0">
                <a:solidFill>
                  <a:schemeClr val="tx1"/>
                </a:solidFill>
                <a:latin typeface="Montserrat"/>
                <a:sym typeface="Montserrat"/>
              </a:rPr>
              <a:t>of</a:t>
            </a:r>
            <a:r>
              <a:rPr lang="en" sz="1800" b="1" dirty="0">
                <a:solidFill>
                  <a:srgbClr val="FFC000"/>
                </a:solidFill>
                <a:latin typeface="Montserrat"/>
                <a:sym typeface="Montserrat"/>
              </a:rPr>
              <a:t> </a:t>
            </a:r>
            <a:r>
              <a:rPr lang="en" sz="1800" b="1" dirty="0">
                <a:solidFill>
                  <a:schemeClr val="tx1"/>
                </a:solidFill>
                <a:latin typeface="Montserrat"/>
                <a:sym typeface="Montserrat"/>
              </a:rPr>
              <a:t>antioxidant</a:t>
            </a:r>
            <a:r>
              <a:rPr lang="en" sz="1800" b="1" dirty="0">
                <a:solidFill>
                  <a:srgbClr val="FFC000"/>
                </a:solidFill>
                <a:latin typeface="Montserrat"/>
                <a:sym typeface="Montserrat"/>
              </a:rPr>
              <a:t> polyphenols</a:t>
            </a:r>
            <a:endParaRPr b="1" dirty="0">
              <a:solidFill>
                <a:srgbClr val="FFC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2C600A-261C-284D-813F-DEAEFB38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657" y="1675468"/>
            <a:ext cx="370266" cy="3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769;p43">
            <a:extLst>
              <a:ext uri="{FF2B5EF4-FFF2-40B4-BE49-F238E27FC236}">
                <a16:creationId xmlns:a16="http://schemas.microsoft.com/office/drawing/2014/main" id="{3E659A97-B774-BA4F-978D-4F3D17A45AC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5766" y="1254417"/>
            <a:ext cx="379336" cy="37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68;p43">
            <a:extLst>
              <a:ext uri="{FF2B5EF4-FFF2-40B4-BE49-F238E27FC236}">
                <a16:creationId xmlns:a16="http://schemas.microsoft.com/office/drawing/2014/main" id="{4BBEE6A8-17FC-8C47-9642-7CD399A977D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3566" y="1686411"/>
            <a:ext cx="333934" cy="33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3A90456-0FE6-2042-8907-6490AAA54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87" y="1243732"/>
            <a:ext cx="379336" cy="3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4D88D2E-E901-4D48-8CBC-D99550ACC5CC}"/>
              </a:ext>
            </a:extLst>
          </p:cNvPr>
          <p:cNvSpPr txBox="1"/>
          <p:nvPr/>
        </p:nvSpPr>
        <p:spPr>
          <a:xfrm>
            <a:off x="897379" y="2408671"/>
            <a:ext cx="1441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FFC00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Ultrasounds</a:t>
            </a:r>
            <a:endParaRPr lang="fr-FR" sz="1600" b="1" dirty="0">
              <a:solidFill>
                <a:srgbClr val="FFC000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654C7D2-CA4D-8740-9FE4-0DCADC50FF4E}"/>
              </a:ext>
            </a:extLst>
          </p:cNvPr>
          <p:cNvSpPr txBox="1"/>
          <p:nvPr/>
        </p:nvSpPr>
        <p:spPr>
          <a:xfrm>
            <a:off x="-38100" y="4698220"/>
            <a:ext cx="5576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[1]: </a:t>
            </a:r>
            <a:r>
              <a:rPr lang="en-GB" sz="800" dirty="0" err="1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Passos</a:t>
            </a:r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 &amp; Coimbra, 2013; Rocha and al., 2014; </a:t>
            </a:r>
            <a:r>
              <a:rPr lang="en-GB" sz="800" dirty="0" err="1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Michail</a:t>
            </a:r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 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and</a:t>
            </a:r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 al., 2016; </a:t>
            </a:r>
            <a:r>
              <a:rPr lang="en-GB" sz="800" dirty="0" err="1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Pettinato</a:t>
            </a:r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 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and</a:t>
            </a:r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 al., 2019</a:t>
            </a:r>
          </a:p>
          <a:p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</a:rPr>
              <a:t>[2]: </a:t>
            </a:r>
            <a:r>
              <a:rPr lang="en-GB" sz="800" dirty="0" err="1">
                <a:solidFill>
                  <a:schemeClr val="tx1"/>
                </a:solidFill>
                <a:latin typeface="Montserrat" panose="02000505000000020004" pitchFamily="2" charset="77"/>
              </a:rPr>
              <a:t>Chemat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</a:rPr>
              <a:t> and al., 2008; </a:t>
            </a:r>
            <a:r>
              <a:rPr lang="en-GB" sz="800" dirty="0" err="1">
                <a:solidFill>
                  <a:schemeClr val="tx1"/>
                </a:solidFill>
                <a:latin typeface="Montserrat" panose="02000505000000020004" pitchFamily="2" charset="77"/>
              </a:rPr>
              <a:t>Senrayan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</a:rPr>
              <a:t> &amp; Venkatachalam, 2018</a:t>
            </a:r>
          </a:p>
          <a:p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</a:rPr>
              <a:t>[3]: </a:t>
            </a:r>
            <a:r>
              <a:rPr lang="en-GB" sz="800" dirty="0" err="1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Scalbert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 et al., 2005</a:t>
            </a:r>
            <a:r>
              <a:rPr lang="fr-FR" sz="800" dirty="0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; </a:t>
            </a:r>
            <a:r>
              <a:rPr lang="en-GB" sz="800" dirty="0" err="1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Samarin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 et al., 2012;</a:t>
            </a:r>
            <a:r>
              <a:rPr lang="fr-FR" sz="800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en-GB" sz="800" dirty="0" err="1">
                <a:solidFill>
                  <a:schemeClr val="tx1"/>
                </a:solidFill>
                <a:latin typeface="Montserrat" panose="02000505000000020004" pitchFamily="2" charset="77"/>
              </a:rPr>
              <a:t>Angeloni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</a:rPr>
              <a:t> and al., 2020</a:t>
            </a:r>
            <a:endParaRPr lang="fr-FR" sz="800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AACE844-470B-244B-B01C-C81EC242451C}"/>
              </a:ext>
            </a:extLst>
          </p:cNvPr>
          <p:cNvSpPr txBox="1"/>
          <p:nvPr/>
        </p:nvSpPr>
        <p:spPr>
          <a:xfrm>
            <a:off x="607910" y="498827"/>
            <a:ext cx="410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[1] 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669F41-840B-6A43-997B-7F6DB0CCCFEB}"/>
              </a:ext>
            </a:extLst>
          </p:cNvPr>
          <p:cNvSpPr txBox="1"/>
          <p:nvPr/>
        </p:nvSpPr>
        <p:spPr>
          <a:xfrm>
            <a:off x="219250" y="3897034"/>
            <a:ext cx="36231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Cavitation </a:t>
            </a:r>
            <a:r>
              <a:rPr lang="fr-FR" sz="1050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bubbles</a:t>
            </a:r>
            <a:r>
              <a:rPr lang="fr-FR" sz="105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</a:t>
            </a:r>
            <a:r>
              <a:rPr lang="fr-FR" sz="1050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growth</a:t>
            </a:r>
            <a:r>
              <a:rPr lang="fr-FR" sz="105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and matrix </a:t>
            </a:r>
            <a:r>
              <a:rPr lang="fr-FR" sz="1050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degradation</a:t>
            </a:r>
            <a:endParaRPr lang="fr-FR" sz="1050" dirty="0">
              <a:solidFill>
                <a:schemeClr val="tx1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FB7A91F-47A4-AD47-867D-DD43B9225338}"/>
              </a:ext>
            </a:extLst>
          </p:cNvPr>
          <p:cNvSpPr txBox="1"/>
          <p:nvPr/>
        </p:nvSpPr>
        <p:spPr>
          <a:xfrm>
            <a:off x="598819" y="2304108"/>
            <a:ext cx="490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latin typeface="Montserrat" panose="02000505000000020004" pitchFamily="2" charset="77"/>
              </a:rPr>
              <a:t>[2] </a:t>
            </a:r>
            <a:endParaRPr lang="fr-FR" dirty="0"/>
          </a:p>
        </p:txBody>
      </p:sp>
      <p:sp>
        <p:nvSpPr>
          <p:cNvPr id="35" name="Google Shape;496;p37">
            <a:extLst>
              <a:ext uri="{FF2B5EF4-FFF2-40B4-BE49-F238E27FC236}">
                <a16:creationId xmlns:a16="http://schemas.microsoft.com/office/drawing/2014/main" id="{3D9022B3-E2AE-BA43-9A49-D12FA900E7D0}"/>
              </a:ext>
            </a:extLst>
          </p:cNvPr>
          <p:cNvSpPr txBox="1"/>
          <p:nvPr/>
        </p:nvSpPr>
        <p:spPr>
          <a:xfrm>
            <a:off x="4602928" y="1103559"/>
            <a:ext cx="3737936" cy="215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Main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polyphenols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spent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coffee grounds:</a:t>
            </a:r>
          </a:p>
          <a:p>
            <a:pPr lvl="0"/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Chlorogenic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acids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lvl="6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5 CQA</a:t>
            </a:r>
          </a:p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	3 CQA</a:t>
            </a:r>
          </a:p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	3,5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diCQA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Ferulic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Coumaric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Gallic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Caffeic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Vanillic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70BD873C-4864-E644-8059-43255D2D2640}"/>
              </a:ext>
            </a:extLst>
          </p:cNvPr>
          <p:cNvSpPr/>
          <p:nvPr/>
        </p:nvSpPr>
        <p:spPr>
          <a:xfrm>
            <a:off x="1057037" y="3201984"/>
            <a:ext cx="80920" cy="7836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4217F348-A550-F145-961F-B005633F6819}"/>
              </a:ext>
            </a:extLst>
          </p:cNvPr>
          <p:cNvSpPr/>
          <p:nvPr/>
        </p:nvSpPr>
        <p:spPr>
          <a:xfrm>
            <a:off x="1352938" y="3065662"/>
            <a:ext cx="218808" cy="21190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2039AF58-F172-AC48-AFEE-AE1008DCCBB8}"/>
              </a:ext>
            </a:extLst>
          </p:cNvPr>
          <p:cNvSpPr/>
          <p:nvPr/>
        </p:nvSpPr>
        <p:spPr>
          <a:xfrm>
            <a:off x="940724" y="3287819"/>
            <a:ext cx="314896" cy="302083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D2F02C88-FE81-A942-8C9D-02767F44BB22}"/>
              </a:ext>
            </a:extLst>
          </p:cNvPr>
          <p:cNvSpPr/>
          <p:nvPr/>
        </p:nvSpPr>
        <p:spPr>
          <a:xfrm>
            <a:off x="1317841" y="3287819"/>
            <a:ext cx="314896" cy="302083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76A00691-C259-444C-8476-BA753EE01F5E}"/>
              </a:ext>
            </a:extLst>
          </p:cNvPr>
          <p:cNvSpPr/>
          <p:nvPr/>
        </p:nvSpPr>
        <p:spPr>
          <a:xfrm>
            <a:off x="1694957" y="3287819"/>
            <a:ext cx="314896" cy="302083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750244F5-888B-274D-B990-FBE5F86A24F4}"/>
              </a:ext>
            </a:extLst>
          </p:cNvPr>
          <p:cNvSpPr/>
          <p:nvPr/>
        </p:nvSpPr>
        <p:spPr>
          <a:xfrm>
            <a:off x="2116898" y="3287819"/>
            <a:ext cx="314896" cy="302083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02" name="Picture 6" descr="Explosion PNG Transparent Background, Download Explosion Clipart - Free  Transparent PNG Logos">
            <a:extLst>
              <a:ext uri="{FF2B5EF4-FFF2-40B4-BE49-F238E27FC236}">
                <a16:creationId xmlns:a16="http://schemas.microsoft.com/office/drawing/2014/main" id="{17A90D11-F4F5-4E47-B8F1-05331E3DA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68">
            <a:off x="2043369" y="2897801"/>
            <a:ext cx="514115" cy="4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Forme libre 54">
            <a:extLst>
              <a:ext uri="{FF2B5EF4-FFF2-40B4-BE49-F238E27FC236}">
                <a16:creationId xmlns:a16="http://schemas.microsoft.com/office/drawing/2014/main" id="{01C95B5C-90A2-FB48-9ABB-252CB1503AD0}"/>
              </a:ext>
            </a:extLst>
          </p:cNvPr>
          <p:cNvSpPr/>
          <p:nvPr/>
        </p:nvSpPr>
        <p:spPr>
          <a:xfrm>
            <a:off x="1731715" y="3056680"/>
            <a:ext cx="261538" cy="212068"/>
          </a:xfrm>
          <a:custGeom>
            <a:avLst/>
            <a:gdLst>
              <a:gd name="connsiteX0" fmla="*/ 125506 w 289665"/>
              <a:gd name="connsiteY0" fmla="*/ 242047 h 242177"/>
              <a:gd name="connsiteX1" fmla="*/ 116541 w 289665"/>
              <a:gd name="connsiteY1" fmla="*/ 80682 h 242177"/>
              <a:gd name="connsiteX2" fmla="*/ 80682 w 289665"/>
              <a:gd name="connsiteY2" fmla="*/ 8964 h 242177"/>
              <a:gd name="connsiteX3" fmla="*/ 53788 w 289665"/>
              <a:gd name="connsiteY3" fmla="*/ 0 h 242177"/>
              <a:gd name="connsiteX4" fmla="*/ 8964 w 289665"/>
              <a:gd name="connsiteY4" fmla="*/ 26894 h 242177"/>
              <a:gd name="connsiteX5" fmla="*/ 0 w 289665"/>
              <a:gd name="connsiteY5" fmla="*/ 53788 h 242177"/>
              <a:gd name="connsiteX6" fmla="*/ 26894 w 289665"/>
              <a:gd name="connsiteY6" fmla="*/ 188259 h 242177"/>
              <a:gd name="connsiteX7" fmla="*/ 80682 w 289665"/>
              <a:gd name="connsiteY7" fmla="*/ 215153 h 242177"/>
              <a:gd name="connsiteX8" fmla="*/ 242047 w 289665"/>
              <a:gd name="connsiteY8" fmla="*/ 197223 h 242177"/>
              <a:gd name="connsiteX9" fmla="*/ 268941 w 289665"/>
              <a:gd name="connsiteY9" fmla="*/ 179294 h 242177"/>
              <a:gd name="connsiteX10" fmla="*/ 277906 w 289665"/>
              <a:gd name="connsiteY10" fmla="*/ 35859 h 242177"/>
              <a:gd name="connsiteX11" fmla="*/ 259976 w 289665"/>
              <a:gd name="connsiteY11" fmla="*/ 17929 h 242177"/>
              <a:gd name="connsiteX12" fmla="*/ 233082 w 289665"/>
              <a:gd name="connsiteY12" fmla="*/ 8964 h 242177"/>
              <a:gd name="connsiteX13" fmla="*/ 188259 w 289665"/>
              <a:gd name="connsiteY13" fmla="*/ 17929 h 242177"/>
              <a:gd name="connsiteX14" fmla="*/ 161364 w 289665"/>
              <a:gd name="connsiteY14" fmla="*/ 26894 h 242177"/>
              <a:gd name="connsiteX15" fmla="*/ 152400 w 289665"/>
              <a:gd name="connsiteY15" fmla="*/ 53788 h 242177"/>
              <a:gd name="connsiteX16" fmla="*/ 125506 w 289665"/>
              <a:gd name="connsiteY16" fmla="*/ 242047 h 24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9665" h="242177">
                <a:moveTo>
                  <a:pt x="125506" y="242047"/>
                </a:moveTo>
                <a:cubicBezTo>
                  <a:pt x="119530" y="246529"/>
                  <a:pt x="123223" y="134137"/>
                  <a:pt x="116541" y="80682"/>
                </a:cubicBezTo>
                <a:cubicBezTo>
                  <a:pt x="113642" y="57486"/>
                  <a:pt x="104059" y="22990"/>
                  <a:pt x="80682" y="8964"/>
                </a:cubicBezTo>
                <a:cubicBezTo>
                  <a:pt x="72579" y="4102"/>
                  <a:pt x="62753" y="2988"/>
                  <a:pt x="53788" y="0"/>
                </a:cubicBezTo>
                <a:cubicBezTo>
                  <a:pt x="32633" y="7051"/>
                  <a:pt x="21270" y="6384"/>
                  <a:pt x="8964" y="26894"/>
                </a:cubicBezTo>
                <a:cubicBezTo>
                  <a:pt x="4102" y="34997"/>
                  <a:pt x="2988" y="44823"/>
                  <a:pt x="0" y="53788"/>
                </a:cubicBezTo>
                <a:cubicBezTo>
                  <a:pt x="434" y="57691"/>
                  <a:pt x="7823" y="175545"/>
                  <a:pt x="26894" y="188259"/>
                </a:cubicBezTo>
                <a:cubicBezTo>
                  <a:pt x="61651" y="211430"/>
                  <a:pt x="43567" y="202781"/>
                  <a:pt x="80682" y="215153"/>
                </a:cubicBezTo>
                <a:cubicBezTo>
                  <a:pt x="97492" y="214032"/>
                  <a:pt x="199269" y="218612"/>
                  <a:pt x="242047" y="197223"/>
                </a:cubicBezTo>
                <a:cubicBezTo>
                  <a:pt x="251684" y="192405"/>
                  <a:pt x="259976" y="185270"/>
                  <a:pt x="268941" y="179294"/>
                </a:cubicBezTo>
                <a:cubicBezTo>
                  <a:pt x="290516" y="114567"/>
                  <a:pt x="298047" y="116422"/>
                  <a:pt x="277906" y="35859"/>
                </a:cubicBezTo>
                <a:cubicBezTo>
                  <a:pt x="275856" y="27659"/>
                  <a:pt x="267224" y="22278"/>
                  <a:pt x="259976" y="17929"/>
                </a:cubicBezTo>
                <a:cubicBezTo>
                  <a:pt x="251873" y="13067"/>
                  <a:pt x="242047" y="11952"/>
                  <a:pt x="233082" y="8964"/>
                </a:cubicBezTo>
                <a:cubicBezTo>
                  <a:pt x="218141" y="11952"/>
                  <a:pt x="203041" y="14233"/>
                  <a:pt x="188259" y="17929"/>
                </a:cubicBezTo>
                <a:cubicBezTo>
                  <a:pt x="179091" y="20221"/>
                  <a:pt x="168046" y="20212"/>
                  <a:pt x="161364" y="26894"/>
                </a:cubicBezTo>
                <a:cubicBezTo>
                  <a:pt x="154682" y="33576"/>
                  <a:pt x="155388" y="44823"/>
                  <a:pt x="152400" y="53788"/>
                </a:cubicBezTo>
                <a:cubicBezTo>
                  <a:pt x="162358" y="233055"/>
                  <a:pt x="131482" y="237565"/>
                  <a:pt x="125506" y="242047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CD831C4-7005-2340-8C11-FDA15E9FA650}"/>
              </a:ext>
            </a:extLst>
          </p:cNvPr>
          <p:cNvSpPr/>
          <p:nvPr/>
        </p:nvSpPr>
        <p:spPr>
          <a:xfrm>
            <a:off x="1748033" y="3094849"/>
            <a:ext cx="57986" cy="129355"/>
          </a:xfrm>
          <a:custGeom>
            <a:avLst/>
            <a:gdLst>
              <a:gd name="connsiteX0" fmla="*/ 57986 w 57986"/>
              <a:gd name="connsiteY0" fmla="*/ 129355 h 129355"/>
              <a:gd name="connsiteX1" fmla="*/ 35684 w 57986"/>
              <a:gd name="connsiteY1" fmla="*/ 124894 h 129355"/>
              <a:gd name="connsiteX2" fmla="*/ 26763 w 57986"/>
              <a:gd name="connsiteY2" fmla="*/ 111513 h 129355"/>
              <a:gd name="connsiteX3" fmla="*/ 13381 w 57986"/>
              <a:gd name="connsiteY3" fmla="*/ 102592 h 129355"/>
              <a:gd name="connsiteX4" fmla="*/ 4460 w 57986"/>
              <a:gd name="connsiteY4" fmla="*/ 75829 h 129355"/>
              <a:gd name="connsiteX5" fmla="*/ 0 w 57986"/>
              <a:gd name="connsiteY5" fmla="*/ 62447 h 129355"/>
              <a:gd name="connsiteX6" fmla="*/ 4460 w 57986"/>
              <a:gd name="connsiteY6" fmla="*/ 17842 h 129355"/>
              <a:gd name="connsiteX7" fmla="*/ 8921 w 57986"/>
              <a:gd name="connsiteY7" fmla="*/ 4461 h 129355"/>
              <a:gd name="connsiteX8" fmla="*/ 17842 w 57986"/>
              <a:gd name="connsiteY8" fmla="*/ 0 h 12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86" h="129355">
                <a:moveTo>
                  <a:pt x="57986" y="129355"/>
                </a:moveTo>
                <a:cubicBezTo>
                  <a:pt x="50552" y="127868"/>
                  <a:pt x="42266" y="128655"/>
                  <a:pt x="35684" y="124894"/>
                </a:cubicBezTo>
                <a:cubicBezTo>
                  <a:pt x="31030" y="122234"/>
                  <a:pt x="30554" y="115304"/>
                  <a:pt x="26763" y="111513"/>
                </a:cubicBezTo>
                <a:cubicBezTo>
                  <a:pt x="22972" y="107722"/>
                  <a:pt x="17842" y="105566"/>
                  <a:pt x="13381" y="102592"/>
                </a:cubicBezTo>
                <a:lnTo>
                  <a:pt x="4460" y="75829"/>
                </a:lnTo>
                <a:lnTo>
                  <a:pt x="0" y="62447"/>
                </a:lnTo>
                <a:cubicBezTo>
                  <a:pt x="1487" y="47579"/>
                  <a:pt x="2188" y="32611"/>
                  <a:pt x="4460" y="17842"/>
                </a:cubicBezTo>
                <a:cubicBezTo>
                  <a:pt x="5175" y="13195"/>
                  <a:pt x="6100" y="8222"/>
                  <a:pt x="8921" y="4461"/>
                </a:cubicBezTo>
                <a:cubicBezTo>
                  <a:pt x="10916" y="1801"/>
                  <a:pt x="14868" y="1487"/>
                  <a:pt x="17842" y="0"/>
                </a:cubicBezTo>
              </a:path>
            </a:pathLst>
          </a:cu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Forme libre 105">
            <a:extLst>
              <a:ext uri="{FF2B5EF4-FFF2-40B4-BE49-F238E27FC236}">
                <a16:creationId xmlns:a16="http://schemas.microsoft.com/office/drawing/2014/main" id="{0A0981B2-0714-3040-9C51-CDF0ADED2F43}"/>
              </a:ext>
            </a:extLst>
          </p:cNvPr>
          <p:cNvSpPr/>
          <p:nvPr/>
        </p:nvSpPr>
        <p:spPr>
          <a:xfrm rot="11659352">
            <a:off x="1914003" y="3094077"/>
            <a:ext cx="45719" cy="129355"/>
          </a:xfrm>
          <a:custGeom>
            <a:avLst/>
            <a:gdLst>
              <a:gd name="connsiteX0" fmla="*/ 57986 w 57986"/>
              <a:gd name="connsiteY0" fmla="*/ 129355 h 129355"/>
              <a:gd name="connsiteX1" fmla="*/ 35684 w 57986"/>
              <a:gd name="connsiteY1" fmla="*/ 124894 h 129355"/>
              <a:gd name="connsiteX2" fmla="*/ 26763 w 57986"/>
              <a:gd name="connsiteY2" fmla="*/ 111513 h 129355"/>
              <a:gd name="connsiteX3" fmla="*/ 13381 w 57986"/>
              <a:gd name="connsiteY3" fmla="*/ 102592 h 129355"/>
              <a:gd name="connsiteX4" fmla="*/ 4460 w 57986"/>
              <a:gd name="connsiteY4" fmla="*/ 75829 h 129355"/>
              <a:gd name="connsiteX5" fmla="*/ 0 w 57986"/>
              <a:gd name="connsiteY5" fmla="*/ 62447 h 129355"/>
              <a:gd name="connsiteX6" fmla="*/ 4460 w 57986"/>
              <a:gd name="connsiteY6" fmla="*/ 17842 h 129355"/>
              <a:gd name="connsiteX7" fmla="*/ 8921 w 57986"/>
              <a:gd name="connsiteY7" fmla="*/ 4461 h 129355"/>
              <a:gd name="connsiteX8" fmla="*/ 17842 w 57986"/>
              <a:gd name="connsiteY8" fmla="*/ 0 h 12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86" h="129355">
                <a:moveTo>
                  <a:pt x="57986" y="129355"/>
                </a:moveTo>
                <a:cubicBezTo>
                  <a:pt x="50552" y="127868"/>
                  <a:pt x="42266" y="128655"/>
                  <a:pt x="35684" y="124894"/>
                </a:cubicBezTo>
                <a:cubicBezTo>
                  <a:pt x="31030" y="122234"/>
                  <a:pt x="30554" y="115304"/>
                  <a:pt x="26763" y="111513"/>
                </a:cubicBezTo>
                <a:cubicBezTo>
                  <a:pt x="22972" y="107722"/>
                  <a:pt x="17842" y="105566"/>
                  <a:pt x="13381" y="102592"/>
                </a:cubicBezTo>
                <a:lnTo>
                  <a:pt x="4460" y="75829"/>
                </a:lnTo>
                <a:lnTo>
                  <a:pt x="0" y="62447"/>
                </a:lnTo>
                <a:cubicBezTo>
                  <a:pt x="1487" y="47579"/>
                  <a:pt x="2188" y="32611"/>
                  <a:pt x="4460" y="17842"/>
                </a:cubicBezTo>
                <a:cubicBezTo>
                  <a:pt x="5175" y="13195"/>
                  <a:pt x="6100" y="8222"/>
                  <a:pt x="8921" y="4461"/>
                </a:cubicBezTo>
                <a:cubicBezTo>
                  <a:pt x="10916" y="1801"/>
                  <a:pt x="14868" y="1487"/>
                  <a:pt x="17842" y="0"/>
                </a:cubicBezTo>
              </a:path>
            </a:pathLst>
          </a:cu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5E0AB9D6-D838-4044-8B3D-4F4C59917D62}"/>
              </a:ext>
            </a:extLst>
          </p:cNvPr>
          <p:cNvCxnSpPr/>
          <p:nvPr/>
        </p:nvCxnSpPr>
        <p:spPr>
          <a:xfrm>
            <a:off x="1856467" y="3079609"/>
            <a:ext cx="0" cy="13813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5F8CBEEF-3245-2C41-9A82-6AB828CBB073}"/>
              </a:ext>
            </a:extLst>
          </p:cNvPr>
          <p:cNvCxnSpPr/>
          <p:nvPr/>
        </p:nvCxnSpPr>
        <p:spPr>
          <a:xfrm>
            <a:off x="845717" y="3683426"/>
            <a:ext cx="1804631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8EE4BA9A-AEE0-CA48-83B8-77EACE386123}"/>
              </a:ext>
            </a:extLst>
          </p:cNvPr>
          <p:cNvSpPr txBox="1"/>
          <p:nvPr/>
        </p:nvSpPr>
        <p:spPr>
          <a:xfrm>
            <a:off x="5059203" y="545511"/>
            <a:ext cx="490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latin typeface="Montserrat" panose="02000505000000020004" pitchFamily="2" charset="77"/>
              </a:rPr>
              <a:t>[3] </a:t>
            </a:r>
            <a:endParaRPr lang="fr-FR" dirty="0"/>
          </a:p>
        </p:txBody>
      </p:sp>
      <p:pic>
        <p:nvPicPr>
          <p:cNvPr id="4104" name="Picture 8" descr="cosmétique ">
            <a:extLst>
              <a:ext uri="{FF2B5EF4-FFF2-40B4-BE49-F238E27FC236}">
                <a16:creationId xmlns:a16="http://schemas.microsoft.com/office/drawing/2014/main" id="{7E1152E7-9493-534F-BBC3-5AA6919B7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88" y="4231226"/>
            <a:ext cx="403274" cy="40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0A0F06D6-D731-414E-9844-418B708E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840" y="4237584"/>
            <a:ext cx="422024" cy="42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DDCD0355-D010-3B4B-AFB3-93960CB17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831" y="4278912"/>
            <a:ext cx="377115" cy="37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ZoneTexte 117">
            <a:extLst>
              <a:ext uri="{FF2B5EF4-FFF2-40B4-BE49-F238E27FC236}">
                <a16:creationId xmlns:a16="http://schemas.microsoft.com/office/drawing/2014/main" id="{C42DFFDD-D976-7341-A588-215631221706}"/>
              </a:ext>
            </a:extLst>
          </p:cNvPr>
          <p:cNvSpPr txBox="1"/>
          <p:nvPr/>
        </p:nvSpPr>
        <p:spPr>
          <a:xfrm>
            <a:off x="4430928" y="3464588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Antioxydant </a:t>
            </a:r>
            <a:r>
              <a:rPr lang="fr-FR" sz="1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properties</a:t>
            </a:r>
            <a:r>
              <a:rPr lang="fr-FR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/>
            <a:endParaRPr lang="fr-FR" sz="1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fr-FR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Application in </a:t>
            </a:r>
            <a:r>
              <a:rPr lang="fr-FR" sz="1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cosmetic</a:t>
            </a:r>
            <a:r>
              <a:rPr lang="fr-FR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fr-FR" sz="1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food</a:t>
            </a:r>
            <a:r>
              <a:rPr lang="fr-FR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fr-FR" sz="1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pharmaceutical</a:t>
            </a:r>
            <a:endParaRPr lang="fr-FR" sz="1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0" name="Google Shape;850;p45">
            <a:extLst>
              <a:ext uri="{FF2B5EF4-FFF2-40B4-BE49-F238E27FC236}">
                <a16:creationId xmlns:a16="http://schemas.microsoft.com/office/drawing/2014/main" id="{6E5D1EF6-FEDC-7048-868C-6CD59ACC8619}"/>
              </a:ext>
            </a:extLst>
          </p:cNvPr>
          <p:cNvGrpSpPr/>
          <p:nvPr/>
        </p:nvGrpSpPr>
        <p:grpSpPr>
          <a:xfrm>
            <a:off x="8289134" y="259122"/>
            <a:ext cx="535300" cy="194950"/>
            <a:chOff x="5054325" y="1441125"/>
            <a:chExt cx="535300" cy="194950"/>
          </a:xfrm>
        </p:grpSpPr>
        <p:sp>
          <p:nvSpPr>
            <p:cNvPr id="121" name="Google Shape;851;p45">
              <a:extLst>
                <a:ext uri="{FF2B5EF4-FFF2-40B4-BE49-F238E27FC236}">
                  <a16:creationId xmlns:a16="http://schemas.microsoft.com/office/drawing/2014/main" id="{1333F169-E44C-DB40-B66D-BEFEFA7BFFD8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52;p45">
              <a:extLst>
                <a:ext uri="{FF2B5EF4-FFF2-40B4-BE49-F238E27FC236}">
                  <a16:creationId xmlns:a16="http://schemas.microsoft.com/office/drawing/2014/main" id="{534951AE-D7FF-0245-9001-87549671E981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850;p45">
            <a:extLst>
              <a:ext uri="{FF2B5EF4-FFF2-40B4-BE49-F238E27FC236}">
                <a16:creationId xmlns:a16="http://schemas.microsoft.com/office/drawing/2014/main" id="{AA372AE8-9AF2-FC49-9840-7E3E292FFE24}"/>
              </a:ext>
            </a:extLst>
          </p:cNvPr>
          <p:cNvGrpSpPr/>
          <p:nvPr/>
        </p:nvGrpSpPr>
        <p:grpSpPr>
          <a:xfrm>
            <a:off x="8129852" y="178813"/>
            <a:ext cx="535300" cy="194950"/>
            <a:chOff x="5054325" y="1441125"/>
            <a:chExt cx="535300" cy="194950"/>
          </a:xfrm>
        </p:grpSpPr>
        <p:sp>
          <p:nvSpPr>
            <p:cNvPr id="124" name="Google Shape;851;p45">
              <a:extLst>
                <a:ext uri="{FF2B5EF4-FFF2-40B4-BE49-F238E27FC236}">
                  <a16:creationId xmlns:a16="http://schemas.microsoft.com/office/drawing/2014/main" id="{54CCFE1E-F234-8C42-811C-5F6010CA8B3C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52;p45">
              <a:extLst>
                <a:ext uri="{FF2B5EF4-FFF2-40B4-BE49-F238E27FC236}">
                  <a16:creationId xmlns:a16="http://schemas.microsoft.com/office/drawing/2014/main" id="{DFFE5827-0925-2D48-8325-F15237DA6BE0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124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32" grpId="0"/>
      <p:bldP spid="34" grpId="0"/>
      <p:bldP spid="35" grpId="0"/>
      <p:bldP spid="81" grpId="0" animBg="1"/>
      <p:bldP spid="82" grpId="0" animBg="1"/>
      <p:bldP spid="98" grpId="0" animBg="1"/>
      <p:bldP spid="99" grpId="0" animBg="1"/>
      <p:bldP spid="100" grpId="0" animBg="1"/>
      <p:bldP spid="101" grpId="0" animBg="1"/>
      <p:bldP spid="55" grpId="0" animBg="1"/>
      <p:bldP spid="58" grpId="0" animBg="1"/>
      <p:bldP spid="106" grpId="0" animBg="1"/>
      <p:bldP spid="111" grpId="0"/>
      <p:bldP spid="1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F07F40-E51E-1747-A46F-BF8F7F5FBC2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ln w="28575">
            <a:solidFill>
              <a:srgbClr val="7030A0"/>
            </a:solidFill>
          </a:ln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72CB9A-FCD0-FA4A-A0F8-ABDAE5EBB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" y="-1"/>
            <a:ext cx="9039094" cy="51434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E2F171-C901-7746-9699-00152C27C6CC}"/>
              </a:ext>
            </a:extLst>
          </p:cNvPr>
          <p:cNvSpPr/>
          <p:nvPr/>
        </p:nvSpPr>
        <p:spPr>
          <a:xfrm>
            <a:off x="6934200" y="402216"/>
            <a:ext cx="2147229" cy="13118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6515D5-BF62-744B-AC6C-2066FDC104D9}"/>
              </a:ext>
            </a:extLst>
          </p:cNvPr>
          <p:cNvSpPr/>
          <p:nvPr/>
        </p:nvSpPr>
        <p:spPr>
          <a:xfrm>
            <a:off x="6934199" y="931333"/>
            <a:ext cx="2147229" cy="254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2EA5B-E8FF-C549-88CA-BB6B4AC189C6}"/>
              </a:ext>
            </a:extLst>
          </p:cNvPr>
          <p:cNvSpPr/>
          <p:nvPr/>
        </p:nvSpPr>
        <p:spPr>
          <a:xfrm>
            <a:off x="6934198" y="1710267"/>
            <a:ext cx="2147229" cy="5334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4C7BA1-A50A-264C-9DA8-059B51DC6665}"/>
              </a:ext>
            </a:extLst>
          </p:cNvPr>
          <p:cNvSpPr/>
          <p:nvPr/>
        </p:nvSpPr>
        <p:spPr>
          <a:xfrm>
            <a:off x="6946227" y="2763613"/>
            <a:ext cx="2147229" cy="27597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FC236E-F203-4346-9D78-1066237D5C18}"/>
              </a:ext>
            </a:extLst>
          </p:cNvPr>
          <p:cNvSpPr/>
          <p:nvPr/>
        </p:nvSpPr>
        <p:spPr>
          <a:xfrm>
            <a:off x="6946226" y="3285168"/>
            <a:ext cx="2147229" cy="25395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7E50C0-E2C8-ED4F-A545-08B9A8C9CFAA}"/>
              </a:ext>
            </a:extLst>
          </p:cNvPr>
          <p:cNvSpPr/>
          <p:nvPr/>
        </p:nvSpPr>
        <p:spPr>
          <a:xfrm>
            <a:off x="6934196" y="2476702"/>
            <a:ext cx="2147229" cy="16928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5EA3F5-A706-0B45-B9B8-821AC3A06D1C}"/>
              </a:ext>
            </a:extLst>
          </p:cNvPr>
          <p:cNvSpPr/>
          <p:nvPr/>
        </p:nvSpPr>
        <p:spPr>
          <a:xfrm>
            <a:off x="6946226" y="4965904"/>
            <a:ext cx="2147229" cy="16928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D4EE26-40F0-284F-9718-DE7A256D008C}"/>
              </a:ext>
            </a:extLst>
          </p:cNvPr>
          <p:cNvSpPr/>
          <p:nvPr/>
        </p:nvSpPr>
        <p:spPr>
          <a:xfrm>
            <a:off x="6934192" y="4451553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25BE1D-D94D-E545-BFB3-3340F443CF55}"/>
              </a:ext>
            </a:extLst>
          </p:cNvPr>
          <p:cNvSpPr/>
          <p:nvPr/>
        </p:nvSpPr>
        <p:spPr>
          <a:xfrm>
            <a:off x="6922168" y="3918300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56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34"/>
          <p:cNvGrpSpPr/>
          <p:nvPr/>
        </p:nvGrpSpPr>
        <p:grpSpPr>
          <a:xfrm>
            <a:off x="388514" y="4040635"/>
            <a:ext cx="535300" cy="194950"/>
            <a:chOff x="5054325" y="1441125"/>
            <a:chExt cx="535300" cy="194950"/>
          </a:xfrm>
        </p:grpSpPr>
        <p:sp>
          <p:nvSpPr>
            <p:cNvPr id="371" name="Google Shape;371;p34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34"/>
          <p:cNvSpPr txBox="1">
            <a:spLocks noGrp="1"/>
          </p:cNvSpPr>
          <p:nvPr>
            <p:ph type="title"/>
          </p:nvPr>
        </p:nvSpPr>
        <p:spPr>
          <a:xfrm>
            <a:off x="254772" y="195013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fr-FR" sz="1800" b="1" dirty="0" err="1">
                <a:solidFill>
                  <a:srgbClr val="FFC000"/>
                </a:solidFill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Coffee's</a:t>
            </a:r>
            <a:r>
              <a:rPr lang="fr-FR" sz="1800" b="1" dirty="0"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 place </a:t>
            </a:r>
            <a:r>
              <a:rPr lang="fr-FR" sz="1800" b="1" dirty="0">
                <a:solidFill>
                  <a:schemeClr val="tx1"/>
                </a:solidFill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in</a:t>
            </a:r>
            <a:r>
              <a:rPr lang="fr-FR" sz="1800" b="1" dirty="0">
                <a:solidFill>
                  <a:srgbClr val="FFC000"/>
                </a:solidFill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 </a:t>
            </a:r>
            <a:r>
              <a:rPr lang="fr-FR" sz="1800" b="1" dirty="0">
                <a:solidFill>
                  <a:schemeClr val="tx1"/>
                </a:solidFill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the</a:t>
            </a:r>
            <a:r>
              <a:rPr lang="fr-FR" sz="1800" b="1" dirty="0">
                <a:solidFill>
                  <a:srgbClr val="FFC000"/>
                </a:solidFill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 world</a:t>
            </a:r>
            <a:endParaRPr b="1" dirty="0">
              <a:solidFill>
                <a:srgbClr val="FFC000"/>
              </a:solidFill>
              <a:latin typeface="Montserrat" panose="02000505000000020004" pitchFamily="2" charset="77"/>
              <a:cs typeface="PHOSPHATE INLINE" panose="02000506050000020004" pitchFamily="2" charset="77"/>
            </a:endParaRPr>
          </a:p>
        </p:txBody>
      </p:sp>
      <p:grpSp>
        <p:nvGrpSpPr>
          <p:cNvPr id="374" name="Google Shape;374;p34"/>
          <p:cNvGrpSpPr/>
          <p:nvPr/>
        </p:nvGrpSpPr>
        <p:grpSpPr>
          <a:xfrm>
            <a:off x="8199425" y="321451"/>
            <a:ext cx="535300" cy="194950"/>
            <a:chOff x="5054325" y="1441125"/>
            <a:chExt cx="535300" cy="194950"/>
          </a:xfrm>
        </p:grpSpPr>
        <p:sp>
          <p:nvSpPr>
            <p:cNvPr id="375" name="Google Shape;375;p34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4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34"/>
          <p:cNvGrpSpPr/>
          <p:nvPr/>
        </p:nvGrpSpPr>
        <p:grpSpPr>
          <a:xfrm>
            <a:off x="8322075" y="267100"/>
            <a:ext cx="535300" cy="194950"/>
            <a:chOff x="5054325" y="1441125"/>
            <a:chExt cx="535300" cy="194950"/>
          </a:xfrm>
        </p:grpSpPr>
        <p:sp>
          <p:nvSpPr>
            <p:cNvPr id="378" name="Google Shape;378;p34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4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34"/>
          <p:cNvSpPr txBox="1"/>
          <p:nvPr/>
        </p:nvSpPr>
        <p:spPr>
          <a:xfrm>
            <a:off x="1393592" y="985933"/>
            <a:ext cx="6499143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More </a:t>
            </a:r>
            <a:r>
              <a:rPr lang="fr-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than</a:t>
            </a:r>
            <a:r>
              <a:rPr lang="fr-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6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9.9 million tons 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coffee </a:t>
            </a:r>
            <a:r>
              <a:rPr lang="fr-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beans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were</a:t>
            </a:r>
            <a:r>
              <a:rPr lang="fr-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600" b="1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produced</a:t>
            </a:r>
            <a:r>
              <a:rPr lang="fr-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fr-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-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between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2019 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fr-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2020 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 the </a:t>
            </a:r>
            <a:r>
              <a:rPr lang="fr-FR" sz="16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world</a:t>
            </a:r>
            <a:endParaRPr lang="fr-FR" sz="1600" dirty="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/>
            <a:r>
              <a:rPr lang="fr-FR" sz="16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2.4 million tons</a:t>
            </a:r>
            <a:r>
              <a:rPr lang="fr-FR" sz="160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coffee </a:t>
            </a:r>
            <a:r>
              <a:rPr lang="fr-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beans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were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600" b="1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consumed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-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between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2019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fr-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2020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fr-FR" sz="16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Europe</a:t>
            </a:r>
            <a:endParaRPr lang="fr-FR" sz="1600" dirty="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34"/>
          <p:cNvSpPr txBox="1"/>
          <p:nvPr/>
        </p:nvSpPr>
        <p:spPr>
          <a:xfrm>
            <a:off x="-41565" y="4745873"/>
            <a:ext cx="66513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[1]: International Coffee Organization</a:t>
            </a:r>
            <a:endParaRPr sz="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[2]: United States Department of Agriculture</a:t>
            </a:r>
          </a:p>
        </p:txBody>
      </p:sp>
      <p:sp>
        <p:nvSpPr>
          <p:cNvPr id="382" name="Google Shape;382;p34"/>
          <p:cNvSpPr txBox="1"/>
          <p:nvPr/>
        </p:nvSpPr>
        <p:spPr>
          <a:xfrm>
            <a:off x="2243675" y="2350056"/>
            <a:ext cx="4656650" cy="51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16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3.2 billion </a:t>
            </a:r>
            <a:r>
              <a:rPr lang="fr-FR" sz="1600" b="1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cups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of coffee </a:t>
            </a:r>
            <a:r>
              <a:rPr lang="fr-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were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600" b="1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consumed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-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every</a:t>
            </a:r>
            <a:r>
              <a:rPr lang="fr-FR" sz="16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day</a:t>
            </a:r>
            <a:r>
              <a:rPr lang="fr-FR" sz="160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600" b="1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worldwide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fr-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2018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34"/>
          <p:cNvSpPr txBox="1"/>
          <p:nvPr/>
        </p:nvSpPr>
        <p:spPr>
          <a:xfrm>
            <a:off x="1070225" y="3235954"/>
            <a:ext cx="7003550" cy="475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16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4 </a:t>
            </a:r>
            <a:r>
              <a:rPr lang="fr-FR" sz="16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ways</a:t>
            </a:r>
            <a:r>
              <a:rPr lang="fr-FR" sz="16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to consume coffee :</a:t>
            </a:r>
            <a:r>
              <a:rPr lang="en" sz="16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capsules, grinded, soluble, beans  </a:t>
            </a:r>
            <a:endParaRPr sz="16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4" name="Google Shape;3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750934"/>
            <a:ext cx="454811" cy="41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038" y="1197099"/>
            <a:ext cx="546392" cy="49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252" y="2265399"/>
            <a:ext cx="546392" cy="49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2872" y="3752584"/>
            <a:ext cx="415599" cy="37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53466" y="3722854"/>
            <a:ext cx="415599" cy="37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81238" y="3722854"/>
            <a:ext cx="415599" cy="37738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38491C5-352E-164F-90B7-F5AA293F43BF}"/>
              </a:ext>
            </a:extLst>
          </p:cNvPr>
          <p:cNvSpPr txBox="1"/>
          <p:nvPr/>
        </p:nvSpPr>
        <p:spPr>
          <a:xfrm>
            <a:off x="7750408" y="1294365"/>
            <a:ext cx="415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[1] </a:t>
            </a:r>
            <a:endParaRPr lang="fr-FR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B1C5C82F-BE51-174A-84C6-1173D1BAC994}"/>
              </a:ext>
            </a:extLst>
          </p:cNvPr>
          <p:cNvSpPr txBox="1"/>
          <p:nvPr/>
        </p:nvSpPr>
        <p:spPr>
          <a:xfrm>
            <a:off x="7131378" y="2451507"/>
            <a:ext cx="415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[2]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4303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35D1C30-3B85-EB42-AB78-801D740A21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35809E-A1BB-0549-B0AD-4CBC67F51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267"/>
            <a:ext cx="9144000" cy="4837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99A68A-F2E0-B541-A175-D86B98CAEA7C}"/>
              </a:ext>
            </a:extLst>
          </p:cNvPr>
          <p:cNvSpPr/>
          <p:nvPr/>
        </p:nvSpPr>
        <p:spPr>
          <a:xfrm>
            <a:off x="6941321" y="4219005"/>
            <a:ext cx="2147229" cy="26626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3B5FA8-60C2-E24B-9BFA-4D63347890CE}"/>
              </a:ext>
            </a:extLst>
          </p:cNvPr>
          <p:cNvSpPr/>
          <p:nvPr/>
        </p:nvSpPr>
        <p:spPr>
          <a:xfrm>
            <a:off x="6941320" y="3916183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38C52C-27ED-B348-A9E1-D76BEE02AF7E}"/>
              </a:ext>
            </a:extLst>
          </p:cNvPr>
          <p:cNvSpPr/>
          <p:nvPr/>
        </p:nvSpPr>
        <p:spPr>
          <a:xfrm>
            <a:off x="6941319" y="2188842"/>
            <a:ext cx="2147229" cy="26626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69670-85BD-004B-8194-77E29C66E163}"/>
              </a:ext>
            </a:extLst>
          </p:cNvPr>
          <p:cNvSpPr/>
          <p:nvPr/>
        </p:nvSpPr>
        <p:spPr>
          <a:xfrm>
            <a:off x="6941318" y="1916832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C2323E-0B06-CA4F-905C-4A98ADB2D667}"/>
              </a:ext>
            </a:extLst>
          </p:cNvPr>
          <p:cNvSpPr/>
          <p:nvPr/>
        </p:nvSpPr>
        <p:spPr>
          <a:xfrm>
            <a:off x="6941318" y="839419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5BF8C2-40B9-A142-B2BC-5B6296A9F3C5}"/>
              </a:ext>
            </a:extLst>
          </p:cNvPr>
          <p:cNvSpPr/>
          <p:nvPr/>
        </p:nvSpPr>
        <p:spPr>
          <a:xfrm>
            <a:off x="6941318" y="573155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ACB88A-6CF8-A748-B1AF-9A41B9C8325C}"/>
              </a:ext>
            </a:extLst>
          </p:cNvPr>
          <p:cNvSpPr/>
          <p:nvPr/>
        </p:nvSpPr>
        <p:spPr>
          <a:xfrm>
            <a:off x="6941317" y="308572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703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0DDCD6-64C0-EA4A-B5DD-14BA8C6D11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3DD005-0C29-9643-BFE0-3584129831DD}"/>
              </a:ext>
            </a:extLst>
          </p:cNvPr>
          <p:cNvSpPr txBox="1"/>
          <p:nvPr/>
        </p:nvSpPr>
        <p:spPr>
          <a:xfrm>
            <a:off x="195276" y="347244"/>
            <a:ext cx="1856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/>
                </a:solidFill>
              </a:rPr>
              <a:t>LC/MSMS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0FEA0F1-6935-5C48-90A1-0807F2AE1BD1}"/>
              </a:ext>
            </a:extLst>
          </p:cNvPr>
          <p:cNvGrpSpPr/>
          <p:nvPr/>
        </p:nvGrpSpPr>
        <p:grpSpPr>
          <a:xfrm>
            <a:off x="52453" y="815138"/>
            <a:ext cx="9039094" cy="1033733"/>
            <a:chOff x="9010" y="2262938"/>
            <a:chExt cx="9039094" cy="103373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3F9930E-0A10-6B4E-9902-7163F2FAF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0" y="2524553"/>
              <a:ext cx="9039094" cy="77211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0870C38-7E74-414F-A982-FDB6E5CF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2263" b="94915"/>
            <a:stretch/>
          </p:blipFill>
          <p:spPr>
            <a:xfrm>
              <a:off x="104907" y="2262942"/>
              <a:ext cx="3374894" cy="26160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05E03E3-AC1C-9642-BE94-03744DFEE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7" r="31998" b="94914"/>
            <a:stretch/>
          </p:blipFill>
          <p:spPr>
            <a:xfrm>
              <a:off x="3575698" y="2262941"/>
              <a:ext cx="2706570" cy="261609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6C4BFF2-EEB4-6241-B216-62CC4EF13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95" b="94914"/>
            <a:stretch/>
          </p:blipFill>
          <p:spPr>
            <a:xfrm>
              <a:off x="6290735" y="2262938"/>
              <a:ext cx="2692399" cy="261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032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F330D7-730A-0844-B8A1-8D4EE44181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22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4DCBB8-17B6-D040-8AC9-EC0665093650}"/>
              </a:ext>
            </a:extLst>
          </p:cNvPr>
          <p:cNvSpPr txBox="1"/>
          <p:nvPr/>
        </p:nvSpPr>
        <p:spPr>
          <a:xfrm>
            <a:off x="271580" y="211778"/>
            <a:ext cx="6286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Utilisation de la nano LC/MSMS    </a:t>
            </a:r>
            <a:r>
              <a:rPr lang="fr-FR" dirty="0">
                <a:solidFill>
                  <a:schemeClr val="tx1"/>
                </a:solidFill>
                <a:sym typeface="Wingdings" pitchFamily="2" charset="2"/>
              </a:rPr>
              <a:t> Exemple </a:t>
            </a:r>
            <a:r>
              <a:rPr lang="fr-FR" dirty="0" err="1">
                <a:solidFill>
                  <a:schemeClr val="tx1"/>
                </a:solidFill>
                <a:sym typeface="Wingdings" pitchFamily="2" charset="2"/>
              </a:rPr>
              <a:t>Trichoderma</a:t>
            </a:r>
            <a:r>
              <a:rPr lang="fr-FR" dirty="0">
                <a:solidFill>
                  <a:schemeClr val="tx1"/>
                </a:solidFill>
                <a:sym typeface="Wingdings" pitchFamily="2" charset="2"/>
              </a:rPr>
              <a:t> (2DA32)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 courbée vers la gauche 8">
            <a:extLst>
              <a:ext uri="{FF2B5EF4-FFF2-40B4-BE49-F238E27FC236}">
                <a16:creationId xmlns:a16="http://schemas.microsoft.com/office/drawing/2014/main" id="{6CDCE499-6F59-C542-B499-6F91DB7FAE6F}"/>
              </a:ext>
            </a:extLst>
          </p:cNvPr>
          <p:cNvSpPr/>
          <p:nvPr/>
        </p:nvSpPr>
        <p:spPr>
          <a:xfrm>
            <a:off x="6381303" y="2261356"/>
            <a:ext cx="622738" cy="1686910"/>
          </a:xfrm>
          <a:prstGeom prst="curvedLef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8C128E-1D97-2749-8C59-FFE97CF5068C}"/>
              </a:ext>
            </a:extLst>
          </p:cNvPr>
          <p:cNvSpPr txBox="1"/>
          <p:nvPr/>
        </p:nvSpPr>
        <p:spPr>
          <a:xfrm>
            <a:off x="7114562" y="2843201"/>
            <a:ext cx="168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7,5 fois plus de peptides identifiés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C5186CE-104A-1E40-810E-43CA3EF7EA85}"/>
              </a:ext>
            </a:extLst>
          </p:cNvPr>
          <p:cNvSpPr txBox="1"/>
          <p:nvPr/>
        </p:nvSpPr>
        <p:spPr>
          <a:xfrm>
            <a:off x="271580" y="2854471"/>
            <a:ext cx="1856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/>
                </a:solidFill>
              </a:rPr>
              <a:t>LC/MSMS =&gt; </a:t>
            </a:r>
            <a:r>
              <a:rPr lang="fr-FR" sz="1100" dirty="0" err="1">
                <a:solidFill>
                  <a:schemeClr val="tx1"/>
                </a:solidFill>
              </a:rPr>
              <a:t>Realcat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015F67-EF59-1C48-A94F-809BF0CAF053}"/>
              </a:ext>
            </a:extLst>
          </p:cNvPr>
          <p:cNvSpPr txBox="1"/>
          <p:nvPr/>
        </p:nvSpPr>
        <p:spPr>
          <a:xfrm>
            <a:off x="271580" y="737424"/>
            <a:ext cx="30155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/>
                </a:solidFill>
              </a:rPr>
              <a:t>Nano LC/MSMS =&gt; SN3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4C246D-DF19-144C-9F82-C0B6C0DCF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7" y="999034"/>
            <a:ext cx="5731510" cy="17792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B6F2D71-DEBE-4F45-851E-201C9F281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7" y="3152533"/>
            <a:ext cx="5731510" cy="17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07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25012B-416A-394E-85CA-89A43AA77F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2F8AF0-76E6-2143-9AD7-8405C070D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6747" cy="48740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1FEE67-2156-D543-AA5D-BBCD3E744A1C}"/>
              </a:ext>
            </a:extLst>
          </p:cNvPr>
          <p:cNvSpPr/>
          <p:nvPr/>
        </p:nvSpPr>
        <p:spPr>
          <a:xfrm>
            <a:off x="6769867" y="261256"/>
            <a:ext cx="2147229" cy="63681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24FBE0-1786-7042-8018-4D835154A6F1}"/>
              </a:ext>
            </a:extLst>
          </p:cNvPr>
          <p:cNvSpPr/>
          <p:nvPr/>
        </p:nvSpPr>
        <p:spPr>
          <a:xfrm>
            <a:off x="6769867" y="1779814"/>
            <a:ext cx="2147229" cy="27758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30766C-1A82-5141-8B6C-38949F1F0B3C}"/>
              </a:ext>
            </a:extLst>
          </p:cNvPr>
          <p:cNvSpPr/>
          <p:nvPr/>
        </p:nvSpPr>
        <p:spPr>
          <a:xfrm>
            <a:off x="6769866" y="2159454"/>
            <a:ext cx="2147229" cy="27758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3D9E1B-3135-FA4C-B6D1-F25FAEDF386C}"/>
              </a:ext>
            </a:extLst>
          </p:cNvPr>
          <p:cNvSpPr/>
          <p:nvPr/>
        </p:nvSpPr>
        <p:spPr>
          <a:xfrm>
            <a:off x="6769865" y="2786892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1EF5A2-FCD9-334D-A989-DE4E176C3D8B}"/>
              </a:ext>
            </a:extLst>
          </p:cNvPr>
          <p:cNvSpPr/>
          <p:nvPr/>
        </p:nvSpPr>
        <p:spPr>
          <a:xfrm>
            <a:off x="6769864" y="3562499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C59B0-C086-0F47-BF05-2804ECFE7732}"/>
              </a:ext>
            </a:extLst>
          </p:cNvPr>
          <p:cNvSpPr/>
          <p:nvPr/>
        </p:nvSpPr>
        <p:spPr>
          <a:xfrm>
            <a:off x="6769863" y="3833633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C911D4-6309-F04F-93E8-0E3232A55533}"/>
              </a:ext>
            </a:extLst>
          </p:cNvPr>
          <p:cNvSpPr/>
          <p:nvPr/>
        </p:nvSpPr>
        <p:spPr>
          <a:xfrm>
            <a:off x="6769863" y="4064603"/>
            <a:ext cx="2147229" cy="26125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BAB3E2-4DED-6B4B-8E2C-A2D8EA55B255}"/>
              </a:ext>
            </a:extLst>
          </p:cNvPr>
          <p:cNvSpPr/>
          <p:nvPr/>
        </p:nvSpPr>
        <p:spPr>
          <a:xfrm>
            <a:off x="6769862" y="-1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290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1F2E0E-5C51-EA40-AF8A-2B431CF5C1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326EC0-93DC-324F-837D-E4F2961F6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7" b="1"/>
          <a:stretch/>
        </p:blipFill>
        <p:spPr bwMode="auto">
          <a:xfrm>
            <a:off x="-1" y="0"/>
            <a:ext cx="9108337" cy="1534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1FA6DE-F9F6-F949-85EE-5458804E7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554"/>
            <a:ext cx="9122190" cy="19768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A4D991-A40C-204B-80E5-FF77934F531F}"/>
              </a:ext>
            </a:extLst>
          </p:cNvPr>
          <p:cNvSpPr/>
          <p:nvPr/>
        </p:nvSpPr>
        <p:spPr>
          <a:xfrm>
            <a:off x="6996771" y="1261883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F90A6B-BC46-A349-B5F2-8949A1DC252B}"/>
              </a:ext>
            </a:extLst>
          </p:cNvPr>
          <p:cNvSpPr/>
          <p:nvPr/>
        </p:nvSpPr>
        <p:spPr>
          <a:xfrm>
            <a:off x="6995267" y="1005208"/>
            <a:ext cx="2147229" cy="1522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38DC5F9-371E-8848-BD64-EF44C8136A1D}"/>
              </a:ext>
            </a:extLst>
          </p:cNvPr>
          <p:cNvSpPr txBox="1"/>
          <p:nvPr/>
        </p:nvSpPr>
        <p:spPr>
          <a:xfrm>
            <a:off x="195276" y="2029088"/>
            <a:ext cx="1856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/>
                </a:solidFill>
              </a:rPr>
              <a:t>LC/MSMS</a:t>
            </a:r>
          </a:p>
        </p:txBody>
      </p:sp>
    </p:spTree>
    <p:extLst>
      <p:ext uri="{BB962C8B-B14F-4D97-AF65-F5344CB8AC3E}">
        <p14:creationId xmlns:p14="http://schemas.microsoft.com/office/powerpoint/2010/main" val="1606641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1FD093-3448-4646-A331-FD9A6BA6E5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25</a:t>
            </a:fld>
            <a:endParaRPr lang="fr-FR"/>
          </a:p>
        </p:txBody>
      </p:sp>
      <p:sp>
        <p:nvSpPr>
          <p:cNvPr id="6" name="Google Shape;746;p43">
            <a:extLst>
              <a:ext uri="{FF2B5EF4-FFF2-40B4-BE49-F238E27FC236}">
                <a16:creationId xmlns:a16="http://schemas.microsoft.com/office/drawing/2014/main" id="{A2FB3A30-77FB-3243-8C8D-27AC41F2D7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999" y="304800"/>
            <a:ext cx="8529735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fr-FR" sz="1800" b="1" dirty="0">
                <a:solidFill>
                  <a:schemeClr val="tx1"/>
                </a:solidFill>
                <a:latin typeface="Montserrat"/>
                <a:sym typeface="Montserrat"/>
              </a:rPr>
              <a:t>En plus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B91919-B94F-7F4E-BB5B-EE2125411AE0}"/>
              </a:ext>
            </a:extLst>
          </p:cNvPr>
          <p:cNvSpPr txBox="1"/>
          <p:nvPr/>
        </p:nvSpPr>
        <p:spPr>
          <a:xfrm>
            <a:off x="380998" y="694566"/>
            <a:ext cx="85297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Protéases identifiées dans tous les échantillons de culture où des peptides ont été relevés.</a:t>
            </a:r>
          </a:p>
          <a:p>
            <a:pPr algn="l"/>
            <a:r>
              <a:rPr lang="fr-F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==&gt; Dosage de l'activité protéase pour les prochaines Manips</a:t>
            </a:r>
          </a:p>
          <a:p>
            <a:pPr algn="l"/>
            <a:endParaRPr lang="fr-FR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Possible dégradation des autres enzymes (Cellulases, </a:t>
            </a:r>
            <a:r>
              <a:rPr lang="fr-FR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Hémicellulases</a:t>
            </a:r>
            <a:r>
              <a:rPr lang="fr-F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ou lipases qui sont recherchées) par ces protéases</a:t>
            </a:r>
          </a:p>
          <a:p>
            <a:pPr algn="l"/>
            <a:r>
              <a:rPr lang="fr-F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==&gt; Séparer les extraits enzymatiques en 2 avec une partie pour les dosages d'activité (congélateur) et une partie pour la LC/MSMS (Inactivation 95°C)</a:t>
            </a:r>
          </a:p>
          <a:p>
            <a:pPr algn="l"/>
            <a:endParaRPr lang="fr-FR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Concentrations des protéines trop faibles : </a:t>
            </a:r>
          </a:p>
          <a:p>
            <a:pPr algn="l"/>
            <a:r>
              <a:rPr lang="fr-F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==&gt; Concentration des échantillons inactivés au </a:t>
            </a:r>
            <a:r>
              <a:rPr lang="fr-FR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speedvac</a:t>
            </a:r>
            <a:r>
              <a:rPr lang="fr-F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fr-F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ou ==&gt; Test </a:t>
            </a:r>
            <a:r>
              <a:rPr lang="fr-FR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Vivaspin</a:t>
            </a:r>
            <a:r>
              <a:rPr lang="fr-F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10Kda </a:t>
            </a:r>
          </a:p>
          <a:p>
            <a:pPr algn="l"/>
            <a:endParaRPr lang="fr-FR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2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630678-B2CB-354B-AD44-A9568802F2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26</a:t>
            </a:fld>
            <a:endParaRPr lang="fr-FR"/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2F4BD58B-1FD4-6D4B-AA8D-487EA6863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311215"/>
              </p:ext>
            </p:extLst>
          </p:nvPr>
        </p:nvGraphicFramePr>
        <p:xfrm>
          <a:off x="325792" y="1386149"/>
          <a:ext cx="8140389" cy="3484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69255">
                  <a:extLst>
                    <a:ext uri="{9D8B030D-6E8A-4147-A177-3AD203B41FA5}">
                      <a16:colId xmlns:a16="http://schemas.microsoft.com/office/drawing/2014/main" val="1616204361"/>
                    </a:ext>
                  </a:extLst>
                </a:gridCol>
                <a:gridCol w="1895249">
                  <a:extLst>
                    <a:ext uri="{9D8B030D-6E8A-4147-A177-3AD203B41FA5}">
                      <a16:colId xmlns:a16="http://schemas.microsoft.com/office/drawing/2014/main" val="1314947311"/>
                    </a:ext>
                  </a:extLst>
                </a:gridCol>
                <a:gridCol w="2112327">
                  <a:extLst>
                    <a:ext uri="{9D8B030D-6E8A-4147-A177-3AD203B41FA5}">
                      <a16:colId xmlns:a16="http://schemas.microsoft.com/office/drawing/2014/main" val="3641738973"/>
                    </a:ext>
                  </a:extLst>
                </a:gridCol>
                <a:gridCol w="1770013">
                  <a:extLst>
                    <a:ext uri="{9D8B030D-6E8A-4147-A177-3AD203B41FA5}">
                      <a16:colId xmlns:a16="http://schemas.microsoft.com/office/drawing/2014/main" val="1625505043"/>
                    </a:ext>
                  </a:extLst>
                </a:gridCol>
                <a:gridCol w="993545">
                  <a:extLst>
                    <a:ext uri="{9D8B030D-6E8A-4147-A177-3AD203B41FA5}">
                      <a16:colId xmlns:a16="http://schemas.microsoft.com/office/drawing/2014/main" val="1837864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Souches x3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Tests à réaliser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Volumes µL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38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Penicillium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Congélateur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Protéases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 * 3 =300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fr-FR" dirty="0"/>
                        <a:t>940 µL</a:t>
                      </a:r>
                    </a:p>
                    <a:p>
                      <a:pPr algn="ctr"/>
                      <a:r>
                        <a:rPr lang="fr-FR" dirty="0"/>
                        <a:t>=&gt;</a:t>
                      </a:r>
                    </a:p>
                    <a:p>
                      <a:pPr algn="ctr"/>
                      <a:r>
                        <a:rPr lang="fr-FR" dirty="0"/>
                        <a:t>1 </a:t>
                      </a:r>
                      <a:r>
                        <a:rPr lang="fr-FR" dirty="0" err="1"/>
                        <a:t>mL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873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Fusarium</a:t>
                      </a:r>
                      <a:endParaRPr lang="fr-FR" dirty="0"/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Cellulases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60 * 3 = 180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21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Trichoderma</a:t>
                      </a:r>
                      <a:endParaRPr lang="fr-FR" dirty="0"/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Xylanases</a:t>
                      </a:r>
                      <a:endParaRPr lang="fr-FR" dirty="0"/>
                    </a:p>
                    <a:p>
                      <a:pPr algn="ctr"/>
                      <a:r>
                        <a:rPr lang="fr-FR" dirty="0" err="1"/>
                        <a:t>Galactodisades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60 * 3 * 2 = 360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502877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= 9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Lipases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3593534"/>
                  </a:ext>
                </a:extLst>
              </a:tr>
              <a:tr h="123613"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fr-FR" dirty="0"/>
                        <a:t>Inactivation </a:t>
                      </a:r>
                      <a:br>
                        <a:rPr lang="fr-FR" dirty="0"/>
                      </a:br>
                      <a:r>
                        <a:rPr lang="fr-FR" dirty="0"/>
                        <a:t>+ </a:t>
                      </a:r>
                      <a:br>
                        <a:rPr lang="fr-FR" dirty="0"/>
                      </a:br>
                      <a:r>
                        <a:rPr lang="fr-FR" dirty="0"/>
                        <a:t>speed </a:t>
                      </a:r>
                      <a:r>
                        <a:rPr lang="fr-FR" dirty="0" err="1"/>
                        <a:t>vac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Gel SDS-Page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 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1,32 </a:t>
                      </a:r>
                      <a:r>
                        <a:rPr lang="fr-FR" dirty="0" err="1"/>
                        <a:t>mL</a:t>
                      </a:r>
                      <a:endParaRPr lang="fr-FR" dirty="0"/>
                    </a:p>
                    <a:p>
                      <a:pPr algn="ctr"/>
                      <a:r>
                        <a:rPr lang="fr-FR" dirty="0"/>
                        <a:t>=&gt;</a:t>
                      </a:r>
                    </a:p>
                    <a:p>
                      <a:pPr algn="ctr"/>
                      <a:r>
                        <a:rPr lang="fr-FR" dirty="0"/>
                        <a:t>1,5 </a:t>
                      </a:r>
                      <a:r>
                        <a:rPr lang="fr-FR" dirty="0" err="1"/>
                        <a:t>mL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170377"/>
                  </a:ext>
                </a:extLst>
              </a:tr>
              <a:tr h="247227"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+1 témoins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039990"/>
                  </a:ext>
                </a:extLst>
              </a:tr>
              <a:tr h="247227"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Bradford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 * 3 = 300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276997"/>
                  </a:ext>
                </a:extLst>
              </a:tr>
              <a:tr h="123613"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+ </a:t>
                      </a:r>
                      <a:r>
                        <a:rPr lang="fr-FR" sz="1100" dirty="0" err="1"/>
                        <a:t>Paracremonium</a:t>
                      </a:r>
                      <a:endParaRPr lang="fr-FR" sz="1200" dirty="0"/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9817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Qtof</a:t>
                      </a:r>
                      <a:endParaRPr lang="fr-FR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2997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+ </a:t>
                      </a:r>
                      <a:r>
                        <a:rPr lang="fr-FR" sz="1100" dirty="0" err="1"/>
                        <a:t>Paecilomyces</a:t>
                      </a:r>
                      <a:endParaRPr lang="fr-FR" sz="1100" dirty="0"/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=&gt; 3 </a:t>
                      </a:r>
                      <a:r>
                        <a:rPr lang="fr-FR" dirty="0" err="1"/>
                        <a:t>mL</a:t>
                      </a:r>
                      <a:endParaRPr lang="fr-FR" dirty="0"/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2,26 </a:t>
                      </a:r>
                      <a:r>
                        <a:rPr lang="fr-FR" dirty="0" err="1"/>
                        <a:t>mL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07623598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885AF41-E44C-7C4F-B961-9DB193C85F5C}"/>
              </a:ext>
            </a:extLst>
          </p:cNvPr>
          <p:cNvSpPr txBox="1"/>
          <p:nvPr/>
        </p:nvSpPr>
        <p:spPr>
          <a:xfrm>
            <a:off x="325792" y="216598"/>
            <a:ext cx="48189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Refaire des extraction aux ultrasons pour avoir du substrat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Recommencer en sélectionnant les bons champignons </a:t>
            </a:r>
          </a:p>
          <a:p>
            <a:r>
              <a:rPr lang="fr-FR" dirty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fr-FR" dirty="0">
                <a:solidFill>
                  <a:schemeClr val="tx1"/>
                </a:solidFill>
              </a:rPr>
              <a:t>Récolter les nouveaux spores</a:t>
            </a:r>
          </a:p>
        </p:txBody>
      </p:sp>
    </p:spTree>
    <p:extLst>
      <p:ext uri="{BB962C8B-B14F-4D97-AF65-F5344CB8AC3E}">
        <p14:creationId xmlns:p14="http://schemas.microsoft.com/office/powerpoint/2010/main" val="2897344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51"/>
          <p:cNvSpPr/>
          <p:nvPr/>
        </p:nvSpPr>
        <p:spPr>
          <a:xfrm>
            <a:off x="8385135" y="3778110"/>
            <a:ext cx="59621" cy="601"/>
          </a:xfrm>
          <a:custGeom>
            <a:avLst/>
            <a:gdLst/>
            <a:ahLst/>
            <a:cxnLst/>
            <a:rect l="l" t="t" r="r" b="b"/>
            <a:pathLst>
              <a:path w="2679" h="27" extrusionOk="0">
                <a:moveTo>
                  <a:pt x="27" y="0"/>
                </a:moveTo>
                <a:cubicBezTo>
                  <a:pt x="1" y="0"/>
                  <a:pt x="1" y="26"/>
                  <a:pt x="1" y="26"/>
                </a:cubicBezTo>
                <a:lnTo>
                  <a:pt x="2679" y="26"/>
                </a:lnTo>
                <a:lnTo>
                  <a:pt x="2679" y="0"/>
                </a:lnTo>
                <a:close/>
              </a:path>
            </a:pathLst>
          </a:custGeom>
          <a:solidFill>
            <a:srgbClr val="3C8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51"/>
          <p:cNvSpPr txBox="1">
            <a:spLocks noGrp="1"/>
          </p:cNvSpPr>
          <p:nvPr>
            <p:ph type="title"/>
          </p:nvPr>
        </p:nvSpPr>
        <p:spPr>
          <a:xfrm>
            <a:off x="2762250" y="2419350"/>
            <a:ext cx="36195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Montserrat"/>
                <a:ea typeface="Montserrat"/>
                <a:cs typeface="Montserrat"/>
                <a:sym typeface="Montserrat"/>
              </a:rPr>
              <a:t>Merci à tous</a:t>
            </a:r>
            <a:endParaRPr sz="6500"/>
          </a:p>
        </p:txBody>
      </p:sp>
      <p:sp>
        <p:nvSpPr>
          <p:cNvPr id="1101" name="Google Shape;1101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35"/>
          <p:cNvGrpSpPr/>
          <p:nvPr/>
        </p:nvGrpSpPr>
        <p:grpSpPr>
          <a:xfrm>
            <a:off x="8108925" y="338450"/>
            <a:ext cx="535300" cy="194950"/>
            <a:chOff x="5054325" y="1441125"/>
            <a:chExt cx="535300" cy="194950"/>
          </a:xfrm>
        </p:grpSpPr>
        <p:sp>
          <p:nvSpPr>
            <p:cNvPr id="396" name="Google Shape;396;p35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Associated by-product</a:t>
            </a:r>
            <a:endParaRPr b="0" dirty="0">
              <a:solidFill>
                <a:schemeClr val="dk1"/>
              </a:solidFill>
              <a:latin typeface="Montserrat" panose="02000505000000020004" pitchFamily="2" charset="77"/>
            </a:endParaRPr>
          </a:p>
        </p:txBody>
      </p:sp>
      <p:sp>
        <p:nvSpPr>
          <p:cNvPr id="399" name="Google Shape;399;p35"/>
          <p:cNvSpPr txBox="1">
            <a:spLocks noGrp="1"/>
          </p:cNvSpPr>
          <p:nvPr>
            <p:ph type="subTitle" idx="3"/>
          </p:nvPr>
        </p:nvSpPr>
        <p:spPr>
          <a:xfrm>
            <a:off x="1056100" y="956504"/>
            <a:ext cx="40923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" dirty="0"/>
              <a:t>C</a:t>
            </a:r>
            <a:r>
              <a:rPr lang="fr-FR" dirty="0" err="1"/>
              <a:t>offee</a:t>
            </a:r>
            <a:r>
              <a:rPr lang="fr-FR" dirty="0"/>
              <a:t> </a:t>
            </a:r>
            <a:r>
              <a:rPr lang="fr-FR" dirty="0" err="1"/>
              <a:t>manufacturing</a:t>
            </a:r>
            <a:r>
              <a:rPr lang="fr-FR" dirty="0"/>
              <a:t> </a:t>
            </a:r>
            <a:r>
              <a:rPr lang="fr-FR" dirty="0" err="1"/>
              <a:t>process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400" name="Google Shape;400;p35"/>
          <p:cNvGrpSpPr/>
          <p:nvPr/>
        </p:nvGrpSpPr>
        <p:grpSpPr>
          <a:xfrm>
            <a:off x="609600" y="4451088"/>
            <a:ext cx="535300" cy="194950"/>
            <a:chOff x="5054325" y="1441125"/>
            <a:chExt cx="535300" cy="194950"/>
          </a:xfrm>
        </p:grpSpPr>
        <p:sp>
          <p:nvSpPr>
            <p:cNvPr id="401" name="Google Shape;401;p35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35"/>
          <p:cNvGrpSpPr/>
          <p:nvPr/>
        </p:nvGrpSpPr>
        <p:grpSpPr>
          <a:xfrm>
            <a:off x="5512575" y="760450"/>
            <a:ext cx="535300" cy="194950"/>
            <a:chOff x="5054325" y="1441125"/>
            <a:chExt cx="535300" cy="194950"/>
          </a:xfrm>
        </p:grpSpPr>
        <p:sp>
          <p:nvSpPr>
            <p:cNvPr id="404" name="Google Shape;404;p35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6" name="Google Shape;4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75" y="1849825"/>
            <a:ext cx="13934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61378">
            <a:off x="1362024" y="3026320"/>
            <a:ext cx="807323" cy="877702"/>
          </a:xfrm>
          <a:prstGeom prst="cloud">
            <a:avLst/>
          </a:prstGeom>
          <a:noFill/>
          <a:ln>
            <a:noFill/>
          </a:ln>
        </p:spPr>
      </p:pic>
      <p:pic>
        <p:nvPicPr>
          <p:cNvPr id="408" name="Google Shape;40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1900" y="3050175"/>
            <a:ext cx="936792" cy="829980"/>
          </a:xfrm>
          <a:prstGeom prst="cloud">
            <a:avLst/>
          </a:prstGeom>
          <a:noFill/>
          <a:ln>
            <a:noFill/>
          </a:ln>
        </p:spPr>
      </p:pic>
      <p:pic>
        <p:nvPicPr>
          <p:cNvPr id="409" name="Google Shape;40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3925" y="1780400"/>
            <a:ext cx="809100" cy="8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1975" y="2897775"/>
            <a:ext cx="892075" cy="9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59275" y="1675100"/>
            <a:ext cx="987850" cy="9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2300" y="2944532"/>
            <a:ext cx="1191775" cy="89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85011" y="1695825"/>
            <a:ext cx="1116438" cy="894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35"/>
          <p:cNvCxnSpPr/>
          <p:nvPr/>
        </p:nvCxnSpPr>
        <p:spPr>
          <a:xfrm>
            <a:off x="4639900" y="2192513"/>
            <a:ext cx="809100" cy="7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5" name="Google Shape;415;p35"/>
          <p:cNvCxnSpPr/>
          <p:nvPr/>
        </p:nvCxnSpPr>
        <p:spPr>
          <a:xfrm>
            <a:off x="6849700" y="2192513"/>
            <a:ext cx="809100" cy="7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6" name="Google Shape;416;p35"/>
          <p:cNvCxnSpPr/>
          <p:nvPr/>
        </p:nvCxnSpPr>
        <p:spPr>
          <a:xfrm>
            <a:off x="1820500" y="2192513"/>
            <a:ext cx="1490100" cy="17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7" name="Google Shape;417;p35"/>
          <p:cNvSpPr txBox="1">
            <a:spLocks noGrp="1"/>
          </p:cNvSpPr>
          <p:nvPr>
            <p:ph type="subTitle" idx="3"/>
          </p:nvPr>
        </p:nvSpPr>
        <p:spPr>
          <a:xfrm>
            <a:off x="184650" y="2455300"/>
            <a:ext cx="1719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err="1"/>
              <a:t>Fresh</a:t>
            </a:r>
            <a:r>
              <a:rPr lang="fr-FR" sz="1200" dirty="0"/>
              <a:t> coffee </a:t>
            </a:r>
            <a:r>
              <a:rPr lang="fr-FR" sz="1200" dirty="0" err="1"/>
              <a:t>beans</a:t>
            </a:r>
            <a:endParaRPr sz="1200" dirty="0"/>
          </a:p>
        </p:txBody>
      </p:sp>
      <p:sp>
        <p:nvSpPr>
          <p:cNvPr id="418" name="Google Shape;418;p35"/>
          <p:cNvSpPr txBox="1">
            <a:spLocks noGrp="1"/>
          </p:cNvSpPr>
          <p:nvPr>
            <p:ph type="subTitle" idx="3"/>
          </p:nvPr>
        </p:nvSpPr>
        <p:spPr>
          <a:xfrm>
            <a:off x="3180650" y="2477650"/>
            <a:ext cx="1719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Green coffee </a:t>
            </a:r>
            <a:r>
              <a:rPr lang="fr-FR" sz="1200" dirty="0" err="1"/>
              <a:t>beans</a:t>
            </a:r>
            <a:endParaRPr sz="1200" dirty="0"/>
          </a:p>
        </p:txBody>
      </p:sp>
      <p:sp>
        <p:nvSpPr>
          <p:cNvPr id="419" name="Google Shape;419;p35"/>
          <p:cNvSpPr txBox="1">
            <a:spLocks noGrp="1"/>
          </p:cNvSpPr>
          <p:nvPr>
            <p:ph type="subTitle" idx="3"/>
          </p:nvPr>
        </p:nvSpPr>
        <p:spPr>
          <a:xfrm>
            <a:off x="5166578" y="2497525"/>
            <a:ext cx="21525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fr-FR" sz="1200" dirty="0" err="1"/>
              <a:t>Roasted</a:t>
            </a:r>
            <a:r>
              <a:rPr lang="fr-FR" sz="1200" dirty="0"/>
              <a:t> coffee </a:t>
            </a:r>
            <a:r>
              <a:rPr lang="fr-FR" sz="1200" dirty="0" err="1"/>
              <a:t>beans</a:t>
            </a:r>
            <a:endParaRPr sz="1200" dirty="0"/>
          </a:p>
        </p:txBody>
      </p:sp>
      <p:sp>
        <p:nvSpPr>
          <p:cNvPr id="420" name="Google Shape;420;p35"/>
          <p:cNvSpPr txBox="1">
            <a:spLocks noGrp="1"/>
          </p:cNvSpPr>
          <p:nvPr>
            <p:ph type="subTitle" idx="3"/>
          </p:nvPr>
        </p:nvSpPr>
        <p:spPr>
          <a:xfrm>
            <a:off x="7383425" y="2497525"/>
            <a:ext cx="1719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fr-FR" sz="1200" dirty="0"/>
              <a:t>Coffee </a:t>
            </a:r>
            <a:r>
              <a:rPr lang="fr-FR" sz="1200" dirty="0" err="1"/>
              <a:t>cup</a:t>
            </a:r>
            <a:endParaRPr sz="1200" dirty="0"/>
          </a:p>
        </p:txBody>
      </p:sp>
      <p:sp>
        <p:nvSpPr>
          <p:cNvPr id="421" name="Google Shape;421;p35"/>
          <p:cNvSpPr txBox="1">
            <a:spLocks noGrp="1"/>
          </p:cNvSpPr>
          <p:nvPr>
            <p:ph type="subTitle" idx="3"/>
          </p:nvPr>
        </p:nvSpPr>
        <p:spPr>
          <a:xfrm>
            <a:off x="2353000" y="4033825"/>
            <a:ext cx="13059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Coffee husk</a:t>
            </a:r>
            <a:endParaRPr sz="1200" dirty="0"/>
          </a:p>
        </p:txBody>
      </p:sp>
      <p:sp>
        <p:nvSpPr>
          <p:cNvPr id="422" name="Google Shape;422;p35"/>
          <p:cNvSpPr txBox="1">
            <a:spLocks noGrp="1"/>
          </p:cNvSpPr>
          <p:nvPr>
            <p:ph type="subTitle" idx="3"/>
          </p:nvPr>
        </p:nvSpPr>
        <p:spPr>
          <a:xfrm>
            <a:off x="1133800" y="4036450"/>
            <a:ext cx="13059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Coffee </a:t>
            </a:r>
            <a:r>
              <a:rPr lang="fr-FR" sz="1200" dirty="0" err="1"/>
              <a:t>pulp</a:t>
            </a:r>
            <a:endParaRPr sz="1200" dirty="0"/>
          </a:p>
        </p:txBody>
      </p:sp>
      <p:sp>
        <p:nvSpPr>
          <p:cNvPr id="423" name="Google Shape;423;p35"/>
          <p:cNvSpPr txBox="1">
            <a:spLocks noGrp="1"/>
          </p:cNvSpPr>
          <p:nvPr>
            <p:ph type="subTitle" idx="3"/>
          </p:nvPr>
        </p:nvSpPr>
        <p:spPr>
          <a:xfrm>
            <a:off x="4334200" y="4033825"/>
            <a:ext cx="1490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Coffee </a:t>
            </a:r>
            <a:r>
              <a:rPr lang="en" sz="1200" dirty="0" err="1"/>
              <a:t>silverskin</a:t>
            </a:r>
            <a:endParaRPr sz="1200" dirty="0"/>
          </a:p>
        </p:txBody>
      </p:sp>
      <p:sp>
        <p:nvSpPr>
          <p:cNvPr id="424" name="Google Shape;424;p35"/>
          <p:cNvSpPr txBox="1">
            <a:spLocks noGrp="1"/>
          </p:cNvSpPr>
          <p:nvPr>
            <p:ph type="subTitle" idx="3"/>
          </p:nvPr>
        </p:nvSpPr>
        <p:spPr>
          <a:xfrm>
            <a:off x="6469109" y="4036450"/>
            <a:ext cx="1949675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/>
              <a:t>Spent coffee grounds</a:t>
            </a:r>
            <a:endParaRPr sz="1200" b="1" dirty="0"/>
          </a:p>
        </p:txBody>
      </p:sp>
      <p:cxnSp>
        <p:nvCxnSpPr>
          <p:cNvPr id="425" name="Google Shape;425;p35"/>
          <p:cNvCxnSpPr/>
          <p:nvPr/>
        </p:nvCxnSpPr>
        <p:spPr>
          <a:xfrm flipH="1">
            <a:off x="2039825" y="2199950"/>
            <a:ext cx="344700" cy="74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6" name="Google Shape;426;p35"/>
          <p:cNvCxnSpPr/>
          <p:nvPr/>
        </p:nvCxnSpPr>
        <p:spPr>
          <a:xfrm>
            <a:off x="2404250" y="2199950"/>
            <a:ext cx="285900" cy="76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7" name="Google Shape;427;p35"/>
          <p:cNvCxnSpPr>
            <a:endCxn id="410" idx="0"/>
          </p:cNvCxnSpPr>
          <p:nvPr/>
        </p:nvCxnSpPr>
        <p:spPr>
          <a:xfrm>
            <a:off x="4995812" y="2199975"/>
            <a:ext cx="22200" cy="697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8" name="Google Shape;428;p35"/>
          <p:cNvCxnSpPr/>
          <p:nvPr/>
        </p:nvCxnSpPr>
        <p:spPr>
          <a:xfrm>
            <a:off x="7288500" y="2201550"/>
            <a:ext cx="22200" cy="697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9" name="Google Shape;429;p35"/>
          <p:cNvSpPr txBox="1">
            <a:spLocks noGrp="1"/>
          </p:cNvSpPr>
          <p:nvPr>
            <p:ph type="subTitle" idx="3"/>
          </p:nvPr>
        </p:nvSpPr>
        <p:spPr>
          <a:xfrm>
            <a:off x="1687400" y="1847513"/>
            <a:ext cx="1719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/>
              <a:t>Shelling</a:t>
            </a:r>
            <a:endParaRPr sz="1200" i="1" dirty="0"/>
          </a:p>
        </p:txBody>
      </p:sp>
      <p:sp>
        <p:nvSpPr>
          <p:cNvPr id="430" name="Google Shape;430;p35"/>
          <p:cNvSpPr txBox="1">
            <a:spLocks noGrp="1"/>
          </p:cNvSpPr>
          <p:nvPr>
            <p:ph type="subTitle" idx="3"/>
          </p:nvPr>
        </p:nvSpPr>
        <p:spPr>
          <a:xfrm>
            <a:off x="4158213" y="1843888"/>
            <a:ext cx="1719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/>
              <a:t>Roasting</a:t>
            </a:r>
            <a:endParaRPr sz="1200" i="1" dirty="0"/>
          </a:p>
        </p:txBody>
      </p:sp>
      <p:sp>
        <p:nvSpPr>
          <p:cNvPr id="431" name="Google Shape;431;p35"/>
          <p:cNvSpPr txBox="1">
            <a:spLocks noGrp="1"/>
          </p:cNvSpPr>
          <p:nvPr>
            <p:ph type="subTitle" idx="3"/>
          </p:nvPr>
        </p:nvSpPr>
        <p:spPr>
          <a:xfrm>
            <a:off x="6368013" y="1843888"/>
            <a:ext cx="1719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Extraction</a:t>
            </a:r>
            <a:endParaRPr sz="1200" i="1"/>
          </a:p>
        </p:txBody>
      </p:sp>
      <p:sp>
        <p:nvSpPr>
          <p:cNvPr id="432" name="Google Shape;432;p35"/>
          <p:cNvSpPr/>
          <p:nvPr/>
        </p:nvSpPr>
        <p:spPr>
          <a:xfrm>
            <a:off x="1085399" y="4021538"/>
            <a:ext cx="7436175" cy="323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5"/>
          <p:cNvSpPr txBox="1">
            <a:spLocks noGrp="1"/>
          </p:cNvSpPr>
          <p:nvPr>
            <p:ph type="subTitle" idx="3"/>
          </p:nvPr>
        </p:nvSpPr>
        <p:spPr>
          <a:xfrm>
            <a:off x="3128663" y="1542713"/>
            <a:ext cx="1719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 kg</a:t>
            </a:r>
            <a:endParaRPr sz="1200"/>
          </a:p>
        </p:txBody>
      </p:sp>
      <p:sp>
        <p:nvSpPr>
          <p:cNvPr id="434" name="Google Shape;434;p35"/>
          <p:cNvSpPr txBox="1">
            <a:spLocks noGrp="1"/>
          </p:cNvSpPr>
          <p:nvPr>
            <p:ph type="subTitle" idx="3"/>
          </p:nvPr>
        </p:nvSpPr>
        <p:spPr>
          <a:xfrm>
            <a:off x="6438375" y="4386413"/>
            <a:ext cx="1719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650 g</a:t>
            </a:r>
            <a:endParaRPr sz="1200" dirty="0"/>
          </a:p>
        </p:txBody>
      </p:sp>
      <p:sp>
        <p:nvSpPr>
          <p:cNvPr id="435" name="Google Shape;435;p35"/>
          <p:cNvSpPr txBox="1"/>
          <p:nvPr/>
        </p:nvSpPr>
        <p:spPr>
          <a:xfrm>
            <a:off x="15724" y="4796600"/>
            <a:ext cx="5150853" cy="36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(Ballesteros et al., 2014a; </a:t>
            </a:r>
            <a:r>
              <a:rPr lang="en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Mussatto</a:t>
            </a:r>
            <a:r>
              <a:rPr lang="en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al., 2011a; </a:t>
            </a:r>
            <a:r>
              <a:rPr lang="en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Nabais</a:t>
            </a:r>
            <a:r>
              <a:rPr lang="en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al., 2008)</a:t>
            </a: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8"/>
          <p:cNvSpPr/>
          <p:nvPr/>
        </p:nvSpPr>
        <p:spPr>
          <a:xfrm>
            <a:off x="4000411" y="3432878"/>
            <a:ext cx="2842800" cy="1394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8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latin typeface="Montserrat" panose="02000505000000020004" pitchFamily="2" charset="77"/>
              </a:rPr>
              <a:t>Cascades </a:t>
            </a:r>
            <a:r>
              <a:rPr lang="fr-FR" sz="1800" dirty="0" err="1">
                <a:latin typeface="Montserrat" panose="02000505000000020004" pitchFamily="2" charset="77"/>
              </a:rPr>
              <a:t>valorization</a:t>
            </a:r>
            <a:endParaRPr sz="1800" dirty="0">
              <a:latin typeface="Montserrat" panose="02000505000000020004" pitchFamily="2" charset="77"/>
            </a:endParaRPr>
          </a:p>
        </p:txBody>
      </p:sp>
      <p:sp>
        <p:nvSpPr>
          <p:cNvPr id="520" name="Google Shape;520;p38"/>
          <p:cNvSpPr/>
          <p:nvPr/>
        </p:nvSpPr>
        <p:spPr>
          <a:xfrm>
            <a:off x="1134700" y="1078753"/>
            <a:ext cx="1083900" cy="604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Ressource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21" name="Google Shape;521;p38"/>
          <p:cNvSpPr/>
          <p:nvPr/>
        </p:nvSpPr>
        <p:spPr>
          <a:xfrm>
            <a:off x="4134493" y="2097853"/>
            <a:ext cx="1083900" cy="6042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1200" dirty="0">
                <a:solidFill>
                  <a:schemeClr val="dk1"/>
                </a:solidFill>
              </a:rPr>
              <a:t>Exhausted </a:t>
            </a:r>
            <a:r>
              <a:rPr lang="en" sz="1200" dirty="0" err="1">
                <a:solidFill>
                  <a:schemeClr val="dk1"/>
                </a:solidFill>
              </a:rPr>
              <a:t>ressource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22" name="Google Shape;522;p38"/>
          <p:cNvSpPr/>
          <p:nvPr/>
        </p:nvSpPr>
        <p:spPr>
          <a:xfrm>
            <a:off x="4134493" y="3587278"/>
            <a:ext cx="1083900" cy="604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Product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23" name="Google Shape;523;p38"/>
          <p:cNvSpPr/>
          <p:nvPr/>
        </p:nvSpPr>
        <p:spPr>
          <a:xfrm>
            <a:off x="2606650" y="1581753"/>
            <a:ext cx="1083900" cy="6042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Exhausted </a:t>
            </a:r>
            <a:r>
              <a:rPr lang="en" sz="1200" dirty="0" err="1">
                <a:solidFill>
                  <a:schemeClr val="dk1"/>
                </a:solidFill>
              </a:rPr>
              <a:t>ressource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24" name="Google Shape;524;p38"/>
          <p:cNvSpPr/>
          <p:nvPr/>
        </p:nvSpPr>
        <p:spPr>
          <a:xfrm>
            <a:off x="5583450" y="2602078"/>
            <a:ext cx="1083900" cy="604200"/>
          </a:xfrm>
          <a:prstGeom prst="roundRect">
            <a:avLst>
              <a:gd name="adj" fmla="val 16667"/>
            </a:avLst>
          </a:prstGeom>
          <a:solidFill>
            <a:srgbClr val="BCC9D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Final product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25" name="Google Shape;525;p38"/>
          <p:cNvSpPr/>
          <p:nvPr/>
        </p:nvSpPr>
        <p:spPr>
          <a:xfrm>
            <a:off x="5641502" y="4111553"/>
            <a:ext cx="1083900" cy="604200"/>
          </a:xfrm>
          <a:prstGeom prst="roundRect">
            <a:avLst>
              <a:gd name="adj" fmla="val 16667"/>
            </a:avLst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Exhausted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>
                <a:solidFill>
                  <a:schemeClr val="dk1"/>
                </a:solidFill>
              </a:rPr>
              <a:t>ressource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26" name="Google Shape;526;p38"/>
          <p:cNvSpPr/>
          <p:nvPr/>
        </p:nvSpPr>
        <p:spPr>
          <a:xfrm rot="10800000" flipH="1">
            <a:off x="1632075" y="1682953"/>
            <a:ext cx="959400" cy="285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8"/>
          <p:cNvSpPr/>
          <p:nvPr/>
        </p:nvSpPr>
        <p:spPr>
          <a:xfrm rot="10800000" flipH="1">
            <a:off x="3165800" y="2183261"/>
            <a:ext cx="959400" cy="285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8"/>
          <p:cNvSpPr/>
          <p:nvPr/>
        </p:nvSpPr>
        <p:spPr>
          <a:xfrm rot="10800000" flipH="1">
            <a:off x="4624050" y="2702053"/>
            <a:ext cx="959400" cy="285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8"/>
          <p:cNvSpPr/>
          <p:nvPr/>
        </p:nvSpPr>
        <p:spPr>
          <a:xfrm rot="10800000" flipH="1">
            <a:off x="4642687" y="4192520"/>
            <a:ext cx="959400" cy="285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8"/>
          <p:cNvSpPr/>
          <p:nvPr/>
        </p:nvSpPr>
        <p:spPr>
          <a:xfrm>
            <a:off x="1606517" y="1967953"/>
            <a:ext cx="124500" cy="591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8"/>
          <p:cNvSpPr/>
          <p:nvPr/>
        </p:nvSpPr>
        <p:spPr>
          <a:xfrm>
            <a:off x="3133433" y="2460378"/>
            <a:ext cx="124500" cy="591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8"/>
          <p:cNvSpPr/>
          <p:nvPr/>
        </p:nvSpPr>
        <p:spPr>
          <a:xfrm>
            <a:off x="4614193" y="2987053"/>
            <a:ext cx="124500" cy="591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8"/>
          <p:cNvSpPr/>
          <p:nvPr/>
        </p:nvSpPr>
        <p:spPr>
          <a:xfrm>
            <a:off x="2653733" y="3051678"/>
            <a:ext cx="1083900" cy="604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Product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34" name="Google Shape;534;p38"/>
          <p:cNvSpPr/>
          <p:nvPr/>
        </p:nvSpPr>
        <p:spPr>
          <a:xfrm>
            <a:off x="1126817" y="2602078"/>
            <a:ext cx="1083900" cy="604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Product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35" name="Google Shape;535;p38"/>
          <p:cNvSpPr txBox="1"/>
          <p:nvPr/>
        </p:nvSpPr>
        <p:spPr>
          <a:xfrm>
            <a:off x="6747803" y="1903653"/>
            <a:ext cx="1648141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Cascade </a:t>
            </a:r>
            <a:br>
              <a:rPr lang="fr-FR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-FR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valorization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6" name="Google Shape;536;p38"/>
          <p:cNvSpPr txBox="1"/>
          <p:nvPr/>
        </p:nvSpPr>
        <p:spPr>
          <a:xfrm>
            <a:off x="6856248" y="3875078"/>
            <a:ext cx="143125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Secondary </a:t>
            </a:r>
            <a:b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Cascade </a:t>
            </a:r>
            <a:b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valorisation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7" name="Google Shape;537;p38"/>
          <p:cNvCxnSpPr/>
          <p:nvPr/>
        </p:nvCxnSpPr>
        <p:spPr>
          <a:xfrm>
            <a:off x="2478475" y="977303"/>
            <a:ext cx="3473400" cy="126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8" name="Google Shape;538;p38"/>
          <p:cNvSpPr txBox="1"/>
          <p:nvPr/>
        </p:nvSpPr>
        <p:spPr>
          <a:xfrm rot="1195317">
            <a:off x="3159688" y="1253789"/>
            <a:ext cx="2617540" cy="51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Ressource</a:t>
            </a:r>
            <a: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exhaustion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38"/>
          <p:cNvSpPr/>
          <p:nvPr/>
        </p:nvSpPr>
        <p:spPr>
          <a:xfrm>
            <a:off x="6754175" y="968403"/>
            <a:ext cx="218100" cy="23808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0" name="Google Shape;540;p38"/>
          <p:cNvCxnSpPr>
            <a:endCxn id="534" idx="2"/>
          </p:cNvCxnSpPr>
          <p:nvPr/>
        </p:nvCxnSpPr>
        <p:spPr>
          <a:xfrm rot="10800000" flipH="1">
            <a:off x="1288967" y="3206278"/>
            <a:ext cx="379800" cy="107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1" name="Google Shape;541;p38"/>
          <p:cNvCxnSpPr>
            <a:endCxn id="533" idx="2"/>
          </p:cNvCxnSpPr>
          <p:nvPr/>
        </p:nvCxnSpPr>
        <p:spPr>
          <a:xfrm rot="10800000" flipH="1">
            <a:off x="1302383" y="3655878"/>
            <a:ext cx="1893300" cy="62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2" name="Google Shape;542;p38"/>
          <p:cNvCxnSpPr>
            <a:endCxn id="522" idx="1"/>
          </p:cNvCxnSpPr>
          <p:nvPr/>
        </p:nvCxnSpPr>
        <p:spPr>
          <a:xfrm flipV="1">
            <a:off x="1264418" y="3889378"/>
            <a:ext cx="2870075" cy="395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3" name="Google Shape;543;p38"/>
          <p:cNvSpPr txBox="1"/>
          <p:nvPr/>
        </p:nvSpPr>
        <p:spPr>
          <a:xfrm>
            <a:off x="447975" y="4241078"/>
            <a:ext cx="18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Valorized products 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4" name="Google Shape;544;p38"/>
          <p:cNvSpPr/>
          <p:nvPr/>
        </p:nvSpPr>
        <p:spPr>
          <a:xfrm>
            <a:off x="4626124" y="4494327"/>
            <a:ext cx="100638" cy="4646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38"/>
          <p:cNvGrpSpPr/>
          <p:nvPr/>
        </p:nvGrpSpPr>
        <p:grpSpPr>
          <a:xfrm>
            <a:off x="7612193" y="435925"/>
            <a:ext cx="535300" cy="194950"/>
            <a:chOff x="5054325" y="1441125"/>
            <a:chExt cx="535300" cy="194950"/>
          </a:xfrm>
        </p:grpSpPr>
        <p:sp>
          <p:nvSpPr>
            <p:cNvPr id="546" name="Google Shape;546;p38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" name="Google Shape;548;p38"/>
          <p:cNvGrpSpPr/>
          <p:nvPr/>
        </p:nvGrpSpPr>
        <p:grpSpPr>
          <a:xfrm>
            <a:off x="7408268" y="338450"/>
            <a:ext cx="535300" cy="194950"/>
            <a:chOff x="5054325" y="1441125"/>
            <a:chExt cx="535300" cy="194950"/>
          </a:xfrm>
        </p:grpSpPr>
        <p:sp>
          <p:nvSpPr>
            <p:cNvPr id="549" name="Google Shape;549;p38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8"/>
          <p:cNvGrpSpPr/>
          <p:nvPr/>
        </p:nvGrpSpPr>
        <p:grpSpPr>
          <a:xfrm>
            <a:off x="228522" y="1967953"/>
            <a:ext cx="535300" cy="194950"/>
            <a:chOff x="5054325" y="1441125"/>
            <a:chExt cx="535300" cy="194950"/>
          </a:xfrm>
        </p:grpSpPr>
        <p:sp>
          <p:nvSpPr>
            <p:cNvPr id="552" name="Google Shape;552;p38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4" name="Google Shape;554;p38"/>
          <p:cNvSpPr txBox="1"/>
          <p:nvPr/>
        </p:nvSpPr>
        <p:spPr>
          <a:xfrm>
            <a:off x="0" y="4812075"/>
            <a:ext cx="167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(Sirkin, 1994)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5" name="Google Shape;555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34"/>
          <p:cNvGrpSpPr/>
          <p:nvPr/>
        </p:nvGrpSpPr>
        <p:grpSpPr>
          <a:xfrm>
            <a:off x="388514" y="4031010"/>
            <a:ext cx="535300" cy="194950"/>
            <a:chOff x="5054325" y="1441125"/>
            <a:chExt cx="535300" cy="194950"/>
          </a:xfrm>
        </p:grpSpPr>
        <p:sp>
          <p:nvSpPr>
            <p:cNvPr id="371" name="Google Shape;371;p34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34"/>
          <p:cNvSpPr txBox="1">
            <a:spLocks noGrp="1"/>
          </p:cNvSpPr>
          <p:nvPr>
            <p:ph type="title"/>
          </p:nvPr>
        </p:nvSpPr>
        <p:spPr>
          <a:xfrm>
            <a:off x="254772" y="195013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fr-FR" sz="1800" b="1" dirty="0" err="1">
                <a:solidFill>
                  <a:srgbClr val="FFC000"/>
                </a:solidFill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Coffee's</a:t>
            </a:r>
            <a:r>
              <a:rPr lang="fr-FR" sz="1800" b="1" dirty="0"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 place </a:t>
            </a:r>
            <a:r>
              <a:rPr lang="fr-FR" sz="1800" b="1" dirty="0">
                <a:solidFill>
                  <a:schemeClr val="tx1"/>
                </a:solidFill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in</a:t>
            </a:r>
            <a:r>
              <a:rPr lang="fr-FR" sz="1800" b="1" dirty="0">
                <a:solidFill>
                  <a:srgbClr val="FFC000"/>
                </a:solidFill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 </a:t>
            </a:r>
            <a:r>
              <a:rPr lang="fr-FR" sz="1800" b="1" dirty="0">
                <a:solidFill>
                  <a:schemeClr val="tx1"/>
                </a:solidFill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the</a:t>
            </a:r>
            <a:r>
              <a:rPr lang="fr-FR" sz="1800" b="1" dirty="0">
                <a:solidFill>
                  <a:srgbClr val="FFC000"/>
                </a:solidFill>
                <a:latin typeface="Montserrat" panose="02000505000000020004" pitchFamily="2" charset="77"/>
                <a:ea typeface="Montserrat"/>
                <a:cs typeface="PHOSPHATE INLINE" panose="02000506050000020004" pitchFamily="2" charset="77"/>
                <a:sym typeface="Montserrat"/>
              </a:rPr>
              <a:t> world</a:t>
            </a:r>
            <a:endParaRPr b="1" dirty="0">
              <a:solidFill>
                <a:srgbClr val="FFC000"/>
              </a:solidFill>
              <a:latin typeface="Montserrat" panose="02000505000000020004" pitchFamily="2" charset="77"/>
              <a:cs typeface="PHOSPHATE INLINE" panose="02000506050000020004" pitchFamily="2" charset="77"/>
            </a:endParaRPr>
          </a:p>
        </p:txBody>
      </p:sp>
      <p:grpSp>
        <p:nvGrpSpPr>
          <p:cNvPr id="374" name="Google Shape;374;p34"/>
          <p:cNvGrpSpPr/>
          <p:nvPr/>
        </p:nvGrpSpPr>
        <p:grpSpPr>
          <a:xfrm>
            <a:off x="8199425" y="321451"/>
            <a:ext cx="535300" cy="194950"/>
            <a:chOff x="5054325" y="1441125"/>
            <a:chExt cx="535300" cy="194950"/>
          </a:xfrm>
        </p:grpSpPr>
        <p:sp>
          <p:nvSpPr>
            <p:cNvPr id="375" name="Google Shape;375;p34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4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34"/>
          <p:cNvGrpSpPr/>
          <p:nvPr/>
        </p:nvGrpSpPr>
        <p:grpSpPr>
          <a:xfrm>
            <a:off x="8322075" y="267100"/>
            <a:ext cx="535300" cy="194950"/>
            <a:chOff x="5054325" y="1441125"/>
            <a:chExt cx="535300" cy="194950"/>
          </a:xfrm>
        </p:grpSpPr>
        <p:sp>
          <p:nvSpPr>
            <p:cNvPr id="378" name="Google Shape;378;p34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4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" name="Google Shape;381;p34"/>
          <p:cNvSpPr txBox="1"/>
          <p:nvPr/>
        </p:nvSpPr>
        <p:spPr>
          <a:xfrm>
            <a:off x="0" y="4758791"/>
            <a:ext cx="66513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" sz="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[1]: Ballesteros et al., 2014a; </a:t>
            </a:r>
            <a:r>
              <a:rPr lang="en" sz="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Mussatto</a:t>
            </a:r>
            <a:r>
              <a:rPr lang="en" sz="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al., 2011a; </a:t>
            </a:r>
            <a:r>
              <a:rPr lang="en" sz="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Nabais</a:t>
            </a:r>
            <a:r>
              <a:rPr lang="en" sz="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al., 2008</a:t>
            </a:r>
            <a:endParaRPr sz="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34"/>
          <p:cNvSpPr txBox="1">
            <a:spLocks noGrp="1"/>
          </p:cNvSpPr>
          <p:nvPr>
            <p:ph type="sldNum" idx="12"/>
          </p:nvPr>
        </p:nvSpPr>
        <p:spPr>
          <a:xfrm>
            <a:off x="8556784" y="47402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3" name="Google Shape;406;p35">
            <a:extLst>
              <a:ext uri="{FF2B5EF4-FFF2-40B4-BE49-F238E27FC236}">
                <a16:creationId xmlns:a16="http://schemas.microsoft.com/office/drawing/2014/main" id="{CA1B8066-FBE4-174C-865E-17353C8139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072" y="1665266"/>
            <a:ext cx="1382385" cy="87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09;p35">
            <a:extLst>
              <a:ext uri="{FF2B5EF4-FFF2-40B4-BE49-F238E27FC236}">
                <a16:creationId xmlns:a16="http://schemas.microsoft.com/office/drawing/2014/main" id="{09BEA56A-E0EB-4D41-9D7D-AB87E1CE3FA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4800" y="1613990"/>
            <a:ext cx="802660" cy="97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11;p35">
            <a:extLst>
              <a:ext uri="{FF2B5EF4-FFF2-40B4-BE49-F238E27FC236}">
                <a16:creationId xmlns:a16="http://schemas.microsoft.com/office/drawing/2014/main" id="{40E5F46F-CF75-5C4D-9223-8497C7D7CC9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0569" y="1506415"/>
            <a:ext cx="979988" cy="118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12;p35">
            <a:extLst>
              <a:ext uri="{FF2B5EF4-FFF2-40B4-BE49-F238E27FC236}">
                <a16:creationId xmlns:a16="http://schemas.microsoft.com/office/drawing/2014/main" id="{87C57D89-36EF-864C-AEA3-BC4972B6FFA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0835" y="3197921"/>
            <a:ext cx="974830" cy="94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13;p35">
            <a:extLst>
              <a:ext uri="{FF2B5EF4-FFF2-40B4-BE49-F238E27FC236}">
                <a16:creationId xmlns:a16="http://schemas.microsoft.com/office/drawing/2014/main" id="{4EB3332D-355B-8347-BF82-77A798B2B14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9008" y="1562686"/>
            <a:ext cx="1107552" cy="10764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414;p35">
            <a:extLst>
              <a:ext uri="{FF2B5EF4-FFF2-40B4-BE49-F238E27FC236}">
                <a16:creationId xmlns:a16="http://schemas.microsoft.com/office/drawing/2014/main" id="{3C322775-AC25-4B4F-A65A-90A85829723C}"/>
              </a:ext>
            </a:extLst>
          </p:cNvPr>
          <p:cNvCxnSpPr>
            <a:cxnSpLocks/>
          </p:cNvCxnSpPr>
          <p:nvPr/>
        </p:nvCxnSpPr>
        <p:spPr>
          <a:xfrm>
            <a:off x="4133531" y="2100924"/>
            <a:ext cx="83379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" name="Google Shape;416;p35">
            <a:extLst>
              <a:ext uri="{FF2B5EF4-FFF2-40B4-BE49-F238E27FC236}">
                <a16:creationId xmlns:a16="http://schemas.microsoft.com/office/drawing/2014/main" id="{7ED8C902-2B98-8545-9A62-0D2EA6A4C109}"/>
              </a:ext>
            </a:extLst>
          </p:cNvPr>
          <p:cNvCxnSpPr>
            <a:cxnSpLocks/>
          </p:cNvCxnSpPr>
          <p:nvPr/>
        </p:nvCxnSpPr>
        <p:spPr>
          <a:xfrm flipV="1">
            <a:off x="2216216" y="2098828"/>
            <a:ext cx="728115" cy="4192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417;p35">
            <a:extLst>
              <a:ext uri="{FF2B5EF4-FFF2-40B4-BE49-F238E27FC236}">
                <a16:creationId xmlns:a16="http://schemas.microsoft.com/office/drawing/2014/main" id="{243FF44A-B6C6-FD4B-AC91-B8B80E564AE9}"/>
              </a:ext>
            </a:extLst>
          </p:cNvPr>
          <p:cNvSpPr txBox="1">
            <a:spLocks/>
          </p:cNvSpPr>
          <p:nvPr/>
        </p:nvSpPr>
        <p:spPr>
          <a:xfrm>
            <a:off x="609889" y="2603436"/>
            <a:ext cx="1992751" cy="366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Fresh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coffee </a:t>
            </a:r>
            <a:b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</a:b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beans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32" name="Google Shape;418;p35">
            <a:extLst>
              <a:ext uri="{FF2B5EF4-FFF2-40B4-BE49-F238E27FC236}">
                <a16:creationId xmlns:a16="http://schemas.microsoft.com/office/drawing/2014/main" id="{F4DAC194-1B1F-1F45-ADCF-7AFD9A0852F2}"/>
              </a:ext>
            </a:extLst>
          </p:cNvPr>
          <p:cNvSpPr txBox="1">
            <a:spLocks/>
          </p:cNvSpPr>
          <p:nvPr/>
        </p:nvSpPr>
        <p:spPr>
          <a:xfrm>
            <a:off x="2592975" y="2603436"/>
            <a:ext cx="1846310" cy="366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Green coffee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beans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33" name="Google Shape;419;p35">
            <a:extLst>
              <a:ext uri="{FF2B5EF4-FFF2-40B4-BE49-F238E27FC236}">
                <a16:creationId xmlns:a16="http://schemas.microsoft.com/office/drawing/2014/main" id="{54DF80FF-3F03-AA4F-B344-02EFDCBD893D}"/>
              </a:ext>
            </a:extLst>
          </p:cNvPr>
          <p:cNvSpPr txBox="1">
            <a:spLocks/>
          </p:cNvSpPr>
          <p:nvPr/>
        </p:nvSpPr>
        <p:spPr>
          <a:xfrm>
            <a:off x="4537482" y="2603436"/>
            <a:ext cx="2046163" cy="366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Roasted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coffee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beans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34" name="Google Shape;420;p35">
            <a:extLst>
              <a:ext uri="{FF2B5EF4-FFF2-40B4-BE49-F238E27FC236}">
                <a16:creationId xmlns:a16="http://schemas.microsoft.com/office/drawing/2014/main" id="{C1F699E7-1A2A-B74E-B64C-F463130742CC}"/>
              </a:ext>
            </a:extLst>
          </p:cNvPr>
          <p:cNvSpPr txBox="1">
            <a:spLocks/>
          </p:cNvSpPr>
          <p:nvPr/>
        </p:nvSpPr>
        <p:spPr>
          <a:xfrm>
            <a:off x="6771623" y="2603436"/>
            <a:ext cx="1705914" cy="366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Coffee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cup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cxnSp>
        <p:nvCxnSpPr>
          <p:cNvPr id="35" name="Google Shape;428;p35">
            <a:extLst>
              <a:ext uri="{FF2B5EF4-FFF2-40B4-BE49-F238E27FC236}">
                <a16:creationId xmlns:a16="http://schemas.microsoft.com/office/drawing/2014/main" id="{04C26BE4-13D6-D144-8FD3-A5E8284B5AE7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548250" y="2098828"/>
            <a:ext cx="0" cy="902064"/>
          </a:xfrm>
          <a:prstGeom prst="straightConnector1">
            <a:avLst/>
          </a:prstGeom>
          <a:noFill/>
          <a:ln w="28575" cap="flat" cmpd="sng">
            <a:solidFill>
              <a:srgbClr val="EB8D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" name="Google Shape;429;p35">
            <a:extLst>
              <a:ext uri="{FF2B5EF4-FFF2-40B4-BE49-F238E27FC236}">
                <a16:creationId xmlns:a16="http://schemas.microsoft.com/office/drawing/2014/main" id="{20DF8DDA-8F4E-CF4D-B025-E113D157DE6B}"/>
              </a:ext>
            </a:extLst>
          </p:cNvPr>
          <p:cNvSpPr txBox="1">
            <a:spLocks/>
          </p:cNvSpPr>
          <p:nvPr/>
        </p:nvSpPr>
        <p:spPr>
          <a:xfrm>
            <a:off x="1673059" y="1644933"/>
            <a:ext cx="1705914" cy="366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dirty="0" err="1">
                <a:solidFill>
                  <a:schemeClr val="tx1"/>
                </a:solidFill>
                <a:latin typeface="Montserrat" panose="02000505000000020004" pitchFamily="2" charset="77"/>
              </a:rPr>
              <a:t>Shelling</a:t>
            </a:r>
            <a:endParaRPr lang="fr-FR" i="1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37" name="Google Shape;430;p35">
            <a:extLst>
              <a:ext uri="{FF2B5EF4-FFF2-40B4-BE49-F238E27FC236}">
                <a16:creationId xmlns:a16="http://schemas.microsoft.com/office/drawing/2014/main" id="{71AA4BEF-34C7-EF46-8AB7-224B370D6200}"/>
              </a:ext>
            </a:extLst>
          </p:cNvPr>
          <p:cNvSpPr txBox="1">
            <a:spLocks/>
          </p:cNvSpPr>
          <p:nvPr/>
        </p:nvSpPr>
        <p:spPr>
          <a:xfrm>
            <a:off x="3659965" y="1644933"/>
            <a:ext cx="1705914" cy="366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dirty="0" err="1">
                <a:solidFill>
                  <a:schemeClr val="tx1"/>
                </a:solidFill>
                <a:latin typeface="Montserrat" panose="02000505000000020004" pitchFamily="2" charset="77"/>
              </a:rPr>
              <a:t>Roasting</a:t>
            </a:r>
            <a:endParaRPr lang="fr-FR" i="1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38" name="Google Shape;431;p35">
            <a:extLst>
              <a:ext uri="{FF2B5EF4-FFF2-40B4-BE49-F238E27FC236}">
                <a16:creationId xmlns:a16="http://schemas.microsoft.com/office/drawing/2014/main" id="{75E87938-594F-1249-850C-B73A1316F473}"/>
              </a:ext>
            </a:extLst>
          </p:cNvPr>
          <p:cNvSpPr txBox="1">
            <a:spLocks/>
          </p:cNvSpPr>
          <p:nvPr/>
        </p:nvSpPr>
        <p:spPr>
          <a:xfrm>
            <a:off x="5695293" y="1644933"/>
            <a:ext cx="1705914" cy="366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dirty="0">
                <a:solidFill>
                  <a:schemeClr val="tx1"/>
                </a:solidFill>
                <a:latin typeface="Montserrat" panose="02000505000000020004" pitchFamily="2" charset="77"/>
              </a:rPr>
              <a:t>Extraction</a:t>
            </a:r>
          </a:p>
        </p:txBody>
      </p:sp>
      <p:sp>
        <p:nvSpPr>
          <p:cNvPr id="39" name="Google Shape;433;p35">
            <a:extLst>
              <a:ext uri="{FF2B5EF4-FFF2-40B4-BE49-F238E27FC236}">
                <a16:creationId xmlns:a16="http://schemas.microsoft.com/office/drawing/2014/main" id="{1EE95F49-1B2A-1D47-8E56-743438B632F4}"/>
              </a:ext>
            </a:extLst>
          </p:cNvPr>
          <p:cNvSpPr txBox="1">
            <a:spLocks/>
          </p:cNvSpPr>
          <p:nvPr/>
        </p:nvSpPr>
        <p:spPr>
          <a:xfrm>
            <a:off x="2941388" y="1369821"/>
            <a:ext cx="1149484" cy="366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100" b="1" dirty="0">
                <a:solidFill>
                  <a:srgbClr val="FFC000"/>
                </a:solidFill>
                <a:latin typeface="Montserrat" panose="02000505000000020004" pitchFamily="2" charset="77"/>
              </a:rPr>
              <a:t>1 kg</a:t>
            </a:r>
          </a:p>
        </p:txBody>
      </p:sp>
      <p:sp>
        <p:nvSpPr>
          <p:cNvPr id="50" name="Google Shape;433;p35">
            <a:extLst>
              <a:ext uri="{FF2B5EF4-FFF2-40B4-BE49-F238E27FC236}">
                <a16:creationId xmlns:a16="http://schemas.microsoft.com/office/drawing/2014/main" id="{26939626-BA4B-624C-B4C0-F10337288ECC}"/>
              </a:ext>
            </a:extLst>
          </p:cNvPr>
          <p:cNvSpPr txBox="1">
            <a:spLocks/>
          </p:cNvSpPr>
          <p:nvPr/>
        </p:nvSpPr>
        <p:spPr>
          <a:xfrm>
            <a:off x="5973508" y="3000892"/>
            <a:ext cx="1149484" cy="3490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100" b="1" dirty="0">
                <a:solidFill>
                  <a:srgbClr val="FFC000"/>
                </a:solidFill>
                <a:latin typeface="Montserrat" panose="02000505000000020004" pitchFamily="2" charset="77"/>
              </a:rPr>
              <a:t>650 g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55653683-463F-0843-9B06-199BB2D59AFC}"/>
              </a:ext>
            </a:extLst>
          </p:cNvPr>
          <p:cNvSpPr txBox="1"/>
          <p:nvPr/>
        </p:nvSpPr>
        <p:spPr>
          <a:xfrm>
            <a:off x="8272125" y="1947036"/>
            <a:ext cx="5004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[1] </a:t>
            </a:r>
            <a:endParaRPr lang="fr-FR" dirty="0"/>
          </a:p>
        </p:txBody>
      </p:sp>
      <p:sp>
        <p:nvSpPr>
          <p:cNvPr id="55" name="Google Shape;420;p35">
            <a:extLst>
              <a:ext uri="{FF2B5EF4-FFF2-40B4-BE49-F238E27FC236}">
                <a16:creationId xmlns:a16="http://schemas.microsoft.com/office/drawing/2014/main" id="{7427020C-7BBE-F044-9936-C986C587FB3C}"/>
              </a:ext>
            </a:extLst>
          </p:cNvPr>
          <p:cNvSpPr txBox="1">
            <a:spLocks/>
          </p:cNvSpPr>
          <p:nvPr/>
        </p:nvSpPr>
        <p:spPr>
          <a:xfrm>
            <a:off x="5695293" y="4190668"/>
            <a:ext cx="1705914" cy="366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Spent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</a:rPr>
              <a:t> coffee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</a:rPr>
              <a:t>ground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57" name="Google Shape;399;p35">
            <a:extLst>
              <a:ext uri="{FF2B5EF4-FFF2-40B4-BE49-F238E27FC236}">
                <a16:creationId xmlns:a16="http://schemas.microsoft.com/office/drawing/2014/main" id="{A3770D59-4114-3449-B607-2B1B949DEA11}"/>
              </a:ext>
            </a:extLst>
          </p:cNvPr>
          <p:cNvSpPr txBox="1">
            <a:spLocks/>
          </p:cNvSpPr>
          <p:nvPr/>
        </p:nvSpPr>
        <p:spPr>
          <a:xfrm>
            <a:off x="801164" y="686720"/>
            <a:ext cx="40923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600" b="1" dirty="0">
                <a:solidFill>
                  <a:schemeClr val="tx1"/>
                </a:solidFill>
                <a:latin typeface="Montserrat" panose="02000505000000020004" pitchFamily="2" charset="77"/>
              </a:rPr>
              <a:t>Coffee </a:t>
            </a:r>
            <a:r>
              <a:rPr lang="fr-FR" sz="1600" b="1" dirty="0" err="1">
                <a:solidFill>
                  <a:srgbClr val="FFC000"/>
                </a:solidFill>
                <a:latin typeface="Montserrat" panose="02000505000000020004" pitchFamily="2" charset="77"/>
              </a:rPr>
              <a:t>manufacturing</a:t>
            </a:r>
            <a:r>
              <a:rPr lang="fr-FR" sz="1600" b="1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sz="1600" b="1" dirty="0" err="1">
                <a:solidFill>
                  <a:srgbClr val="FFC000"/>
                </a:solidFill>
                <a:latin typeface="Montserrat" panose="02000505000000020004" pitchFamily="2" charset="77"/>
              </a:rPr>
              <a:t>process</a:t>
            </a:r>
            <a:r>
              <a:rPr lang="fr-FR" sz="1600" b="1" dirty="0">
                <a:solidFill>
                  <a:schemeClr val="tx1"/>
                </a:solidFill>
                <a:latin typeface="Montserrat" panose="02000505000000020004" pitchFamily="2" charset="77"/>
              </a:rPr>
              <a:t> : </a:t>
            </a:r>
          </a:p>
        </p:txBody>
      </p:sp>
      <p:sp>
        <p:nvSpPr>
          <p:cNvPr id="46" name="Google Shape;433;p35">
            <a:extLst>
              <a:ext uri="{FF2B5EF4-FFF2-40B4-BE49-F238E27FC236}">
                <a16:creationId xmlns:a16="http://schemas.microsoft.com/office/drawing/2014/main" id="{C679A45D-5652-7D47-A161-DA85F965D088}"/>
              </a:ext>
            </a:extLst>
          </p:cNvPr>
          <p:cNvSpPr txBox="1">
            <a:spLocks/>
          </p:cNvSpPr>
          <p:nvPr/>
        </p:nvSpPr>
        <p:spPr>
          <a:xfrm>
            <a:off x="7013585" y="1369821"/>
            <a:ext cx="1149484" cy="366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100" b="1" dirty="0">
                <a:solidFill>
                  <a:srgbClr val="FFC000"/>
                </a:solidFill>
                <a:latin typeface="Montserrat" panose="02000505000000020004" pitchFamily="2" charset="77"/>
              </a:rPr>
              <a:t>140</a:t>
            </a:r>
          </a:p>
        </p:txBody>
      </p:sp>
      <p:cxnSp>
        <p:nvCxnSpPr>
          <p:cNvPr id="54" name="Google Shape;414;p35">
            <a:extLst>
              <a:ext uri="{FF2B5EF4-FFF2-40B4-BE49-F238E27FC236}">
                <a16:creationId xmlns:a16="http://schemas.microsoft.com/office/drawing/2014/main" id="{ACF7B67F-C4A4-F748-ADC7-8EAD0D135CB6}"/>
              </a:ext>
            </a:extLst>
          </p:cNvPr>
          <p:cNvCxnSpPr>
            <a:cxnSpLocks/>
          </p:cNvCxnSpPr>
          <p:nvPr/>
        </p:nvCxnSpPr>
        <p:spPr>
          <a:xfrm>
            <a:off x="6171304" y="2100924"/>
            <a:ext cx="83379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37"/>
          <p:cNvGrpSpPr/>
          <p:nvPr/>
        </p:nvGrpSpPr>
        <p:grpSpPr>
          <a:xfrm>
            <a:off x="1152413" y="4194199"/>
            <a:ext cx="535300" cy="194950"/>
            <a:chOff x="5054325" y="1441125"/>
            <a:chExt cx="535300" cy="194950"/>
          </a:xfrm>
        </p:grpSpPr>
        <p:sp>
          <p:nvSpPr>
            <p:cNvPr id="482" name="Google Shape;482;p37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37"/>
          <p:cNvGrpSpPr/>
          <p:nvPr/>
        </p:nvGrpSpPr>
        <p:grpSpPr>
          <a:xfrm>
            <a:off x="1429863" y="4095724"/>
            <a:ext cx="535300" cy="194950"/>
            <a:chOff x="5054325" y="1441125"/>
            <a:chExt cx="535300" cy="194950"/>
          </a:xfrm>
        </p:grpSpPr>
        <p:sp>
          <p:nvSpPr>
            <p:cNvPr id="485" name="Google Shape;485;p37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7"/>
          <p:cNvGrpSpPr/>
          <p:nvPr/>
        </p:nvGrpSpPr>
        <p:grpSpPr>
          <a:xfrm>
            <a:off x="6748363" y="426275"/>
            <a:ext cx="925825" cy="299725"/>
            <a:chOff x="4123375" y="3386600"/>
            <a:chExt cx="925825" cy="299725"/>
          </a:xfrm>
        </p:grpSpPr>
        <p:grpSp>
          <p:nvGrpSpPr>
            <p:cNvPr id="488" name="Google Shape;488;p37"/>
            <p:cNvGrpSpPr/>
            <p:nvPr/>
          </p:nvGrpSpPr>
          <p:grpSpPr>
            <a:xfrm>
              <a:off x="4123375" y="3386600"/>
              <a:ext cx="535300" cy="194950"/>
              <a:chOff x="5054325" y="1441125"/>
              <a:chExt cx="535300" cy="194950"/>
            </a:xfrm>
          </p:grpSpPr>
          <p:sp>
            <p:nvSpPr>
              <p:cNvPr id="489" name="Google Shape;489;p37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7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" name="Google Shape;491;p37"/>
            <p:cNvGrpSpPr/>
            <p:nvPr/>
          </p:nvGrpSpPr>
          <p:grpSpPr>
            <a:xfrm>
              <a:off x="4513900" y="3491375"/>
              <a:ext cx="535300" cy="194950"/>
              <a:chOff x="5054325" y="1441125"/>
              <a:chExt cx="535300" cy="194950"/>
            </a:xfrm>
          </p:grpSpPr>
          <p:sp>
            <p:nvSpPr>
              <p:cNvPr id="492" name="Google Shape;492;p37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7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4" name="Google Shape;494;p37"/>
          <p:cNvSpPr txBox="1"/>
          <p:nvPr/>
        </p:nvSpPr>
        <p:spPr>
          <a:xfrm>
            <a:off x="664399" y="387250"/>
            <a:ext cx="5961313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sz="1800" b="1" dirty="0">
                <a:solidFill>
                  <a:srgbClr val="FFFFFF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The main </a:t>
            </a:r>
            <a:r>
              <a:rPr lang="fr-FR" sz="1800" b="1" dirty="0" err="1">
                <a:solidFill>
                  <a:srgbClr val="FFFFFF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spent</a:t>
            </a:r>
            <a:r>
              <a:rPr lang="fr-FR" sz="1800" b="1" dirty="0">
                <a:solidFill>
                  <a:srgbClr val="FFFFFF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 coffee grounds </a:t>
            </a:r>
            <a:r>
              <a:rPr lang="fr-FR" sz="1800" b="1" dirty="0" err="1">
                <a:solidFill>
                  <a:srgbClr val="FFFFFF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valorizations</a:t>
            </a:r>
            <a:r>
              <a:rPr lang="fr-FR" sz="1800" b="1" dirty="0">
                <a:solidFill>
                  <a:srgbClr val="FFFFFF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 </a:t>
            </a:r>
            <a:endParaRPr sz="1800" b="1" dirty="0">
              <a:solidFill>
                <a:srgbClr val="FFFFFF"/>
              </a:solidFill>
              <a:latin typeface="Montserrat" panose="02000505000000020004" pitchFamily="2" charset="77"/>
              <a:ea typeface="Staatliches"/>
              <a:cs typeface="Staatliches"/>
              <a:sym typeface="Staatliches"/>
            </a:endParaRPr>
          </a:p>
        </p:txBody>
      </p:sp>
      <p:sp>
        <p:nvSpPr>
          <p:cNvPr id="496" name="Google Shape;496;p37"/>
          <p:cNvSpPr txBox="1"/>
          <p:nvPr/>
        </p:nvSpPr>
        <p:spPr>
          <a:xfrm>
            <a:off x="620905" y="1469217"/>
            <a:ext cx="1050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Fertilizer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7" name="Google Shape;4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7670" y="1950255"/>
            <a:ext cx="647100" cy="6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7"/>
          <p:cNvSpPr txBox="1"/>
          <p:nvPr/>
        </p:nvSpPr>
        <p:spPr>
          <a:xfrm>
            <a:off x="7336220" y="1469217"/>
            <a:ext cx="1050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Oil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9" name="Google Shape;4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1332" y="3232987"/>
            <a:ext cx="647100" cy="6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7"/>
          <p:cNvSpPr txBox="1"/>
          <p:nvPr/>
        </p:nvSpPr>
        <p:spPr>
          <a:xfrm>
            <a:off x="6765482" y="2705684"/>
            <a:ext cx="2218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Added</a:t>
            </a:r>
            <a:r>
              <a:rPr lang="fr-FR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high-value </a:t>
            </a:r>
            <a:r>
              <a:rPr lang="fr-FR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molecule</a:t>
            </a: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1" name="Google Shape;50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2416" y="3172025"/>
            <a:ext cx="769007" cy="76902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7"/>
          <p:cNvSpPr txBox="1"/>
          <p:nvPr/>
        </p:nvSpPr>
        <p:spPr>
          <a:xfrm>
            <a:off x="4491919" y="2705684"/>
            <a:ext cx="1050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Biogas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4" name="Google Shape;504;p37"/>
          <p:cNvSpPr txBox="1"/>
          <p:nvPr/>
        </p:nvSpPr>
        <p:spPr>
          <a:xfrm>
            <a:off x="2350981" y="1469217"/>
            <a:ext cx="1050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Compost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5" name="Google Shape;505;p37"/>
          <p:cNvSpPr txBox="1"/>
          <p:nvPr/>
        </p:nvSpPr>
        <p:spPr>
          <a:xfrm>
            <a:off x="4491919" y="1469217"/>
            <a:ext cx="1050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Biodiesel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6" name="Google Shape;50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3369" y="1950255"/>
            <a:ext cx="647100" cy="6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7255" y="3172042"/>
            <a:ext cx="769000" cy="768991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7"/>
          <p:cNvSpPr txBox="1"/>
          <p:nvPr/>
        </p:nvSpPr>
        <p:spPr>
          <a:xfrm>
            <a:off x="822355" y="2705684"/>
            <a:ext cx="2218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Incineration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2" name="Google Shape;512;p37"/>
          <p:cNvSpPr txBox="1"/>
          <p:nvPr/>
        </p:nvSpPr>
        <p:spPr>
          <a:xfrm>
            <a:off x="15375" y="48287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" sz="1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Galanakis</a:t>
            </a:r>
            <a:r>
              <a:rPr lang="en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C, 2017)</a:t>
            </a: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3" name="Google Shape;513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35" name="Google Shape;503;p37">
            <a:extLst>
              <a:ext uri="{FF2B5EF4-FFF2-40B4-BE49-F238E27FC236}">
                <a16:creationId xmlns:a16="http://schemas.microsoft.com/office/drawing/2014/main" id="{68F5886F-1284-D34B-9695-B8DB7029ED0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8701" y="1889310"/>
            <a:ext cx="831438" cy="7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95;p37">
            <a:extLst>
              <a:ext uri="{FF2B5EF4-FFF2-40B4-BE49-F238E27FC236}">
                <a16:creationId xmlns:a16="http://schemas.microsoft.com/office/drawing/2014/main" id="{DD23DD3B-C6CF-1D4C-A058-8FFB767CF37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9397" y="1911962"/>
            <a:ext cx="713016" cy="72368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500;p37">
            <a:extLst>
              <a:ext uri="{FF2B5EF4-FFF2-40B4-BE49-F238E27FC236}">
                <a16:creationId xmlns:a16="http://schemas.microsoft.com/office/drawing/2014/main" id="{0592587F-C7F9-4A4D-83B6-1485D76BB6BE}"/>
              </a:ext>
            </a:extLst>
          </p:cNvPr>
          <p:cNvSpPr txBox="1"/>
          <p:nvPr/>
        </p:nvSpPr>
        <p:spPr>
          <a:xfrm>
            <a:off x="855763" y="942495"/>
            <a:ext cx="2218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Direct applications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500;p37">
            <a:extLst>
              <a:ext uri="{FF2B5EF4-FFF2-40B4-BE49-F238E27FC236}">
                <a16:creationId xmlns:a16="http://schemas.microsoft.com/office/drawing/2014/main" id="{A4846C15-6024-8B4B-B029-49EB0B29A1ED}"/>
              </a:ext>
            </a:extLst>
          </p:cNvPr>
          <p:cNvSpPr txBox="1"/>
          <p:nvPr/>
        </p:nvSpPr>
        <p:spPr>
          <a:xfrm>
            <a:off x="6765482" y="942495"/>
            <a:ext cx="2218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Extractions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83CC6D3-B992-0B41-9D1B-43DAF5966D62}"/>
              </a:ext>
            </a:extLst>
          </p:cNvPr>
          <p:cNvCxnSpPr/>
          <p:nvPr/>
        </p:nvCxnSpPr>
        <p:spPr>
          <a:xfrm>
            <a:off x="3802739" y="1476444"/>
            <a:ext cx="0" cy="269878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64C1206-8A44-EB43-AF7F-9A82E8D021D9}"/>
              </a:ext>
            </a:extLst>
          </p:cNvPr>
          <p:cNvCxnSpPr/>
          <p:nvPr/>
        </p:nvCxnSpPr>
        <p:spPr>
          <a:xfrm>
            <a:off x="6327850" y="1477100"/>
            <a:ext cx="0" cy="269878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500;p37">
            <a:extLst>
              <a:ext uri="{FF2B5EF4-FFF2-40B4-BE49-F238E27FC236}">
                <a16:creationId xmlns:a16="http://schemas.microsoft.com/office/drawing/2014/main" id="{F95B85B3-9618-F046-B63F-09DC8325CD39}"/>
              </a:ext>
            </a:extLst>
          </p:cNvPr>
          <p:cNvSpPr txBox="1"/>
          <p:nvPr/>
        </p:nvSpPr>
        <p:spPr>
          <a:xfrm>
            <a:off x="3905218" y="942495"/>
            <a:ext cx="2218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Processed</a:t>
            </a:r>
            <a:r>
              <a:rPr lang="fr-FR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products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1AB6D8DD-D2A1-7B4E-A576-691FF7745DDE}"/>
              </a:ext>
            </a:extLst>
          </p:cNvPr>
          <p:cNvSpPr/>
          <p:nvPr/>
        </p:nvSpPr>
        <p:spPr>
          <a:xfrm>
            <a:off x="2632301" y="3394762"/>
            <a:ext cx="1821458" cy="323550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vers la droite 38">
            <a:extLst>
              <a:ext uri="{FF2B5EF4-FFF2-40B4-BE49-F238E27FC236}">
                <a16:creationId xmlns:a16="http://schemas.microsoft.com/office/drawing/2014/main" id="{CF73F098-BAF3-4E49-BA3F-9D0F26C6D610}"/>
              </a:ext>
            </a:extLst>
          </p:cNvPr>
          <p:cNvSpPr/>
          <p:nvPr/>
        </p:nvSpPr>
        <p:spPr>
          <a:xfrm rot="10800000">
            <a:off x="5622000" y="2112047"/>
            <a:ext cx="1714220" cy="323550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3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5466" y="1929593"/>
            <a:ext cx="4015596" cy="243479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6"/>
          <p:cNvSpPr txBox="1"/>
          <p:nvPr/>
        </p:nvSpPr>
        <p:spPr>
          <a:xfrm>
            <a:off x="97961" y="829091"/>
            <a:ext cx="3642382" cy="58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Spent coffee grounds </a:t>
            </a:r>
            <a:r>
              <a:rPr lang="en" sz="16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composition</a:t>
            </a:r>
            <a:endParaRPr sz="1600" b="1" dirty="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49" name="Google Shape;449;p36"/>
          <p:cNvGrpSpPr/>
          <p:nvPr/>
        </p:nvGrpSpPr>
        <p:grpSpPr>
          <a:xfrm>
            <a:off x="97961" y="1413814"/>
            <a:ext cx="535300" cy="194950"/>
            <a:chOff x="5054325" y="1441125"/>
            <a:chExt cx="535300" cy="194950"/>
          </a:xfrm>
        </p:grpSpPr>
        <p:sp>
          <p:nvSpPr>
            <p:cNvPr id="450" name="Google Shape;450;p36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36"/>
          <p:cNvGrpSpPr/>
          <p:nvPr/>
        </p:nvGrpSpPr>
        <p:grpSpPr>
          <a:xfrm>
            <a:off x="7992583" y="406423"/>
            <a:ext cx="535300" cy="194950"/>
            <a:chOff x="5054325" y="1441125"/>
            <a:chExt cx="535300" cy="194950"/>
          </a:xfrm>
        </p:grpSpPr>
        <p:sp>
          <p:nvSpPr>
            <p:cNvPr id="453" name="Google Shape;453;p36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36"/>
          <p:cNvGrpSpPr/>
          <p:nvPr/>
        </p:nvGrpSpPr>
        <p:grpSpPr>
          <a:xfrm>
            <a:off x="8285875" y="503898"/>
            <a:ext cx="535300" cy="194950"/>
            <a:chOff x="5054325" y="1441125"/>
            <a:chExt cx="535300" cy="194950"/>
          </a:xfrm>
        </p:grpSpPr>
        <p:sp>
          <p:nvSpPr>
            <p:cNvPr id="456" name="Google Shape;456;p36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8" name="Google Shape;458;p36"/>
          <p:cNvSpPr txBox="1"/>
          <p:nvPr/>
        </p:nvSpPr>
        <p:spPr>
          <a:xfrm>
            <a:off x="2131181" y="2911465"/>
            <a:ext cx="843170" cy="19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60-65%</a:t>
            </a:r>
            <a:endParaRPr dirty="0">
              <a:solidFill>
                <a:srgbClr val="FFFFFF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459" name="Google Shape;459;p36"/>
          <p:cNvSpPr txBox="1"/>
          <p:nvPr/>
        </p:nvSpPr>
        <p:spPr>
          <a:xfrm>
            <a:off x="826985" y="2967677"/>
            <a:ext cx="713431" cy="19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13-18%</a:t>
            </a:r>
            <a:endParaRPr dirty="0">
              <a:solidFill>
                <a:srgbClr val="FFFFFF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460" name="Google Shape;460;p36"/>
          <p:cNvSpPr txBox="1"/>
          <p:nvPr/>
        </p:nvSpPr>
        <p:spPr>
          <a:xfrm>
            <a:off x="1264099" y="2257330"/>
            <a:ext cx="713431" cy="19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14-17%</a:t>
            </a:r>
            <a:endParaRPr dirty="0">
              <a:solidFill>
                <a:srgbClr val="FFFFFF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468" name="Google Shape;46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7272" y="3162184"/>
            <a:ext cx="409911" cy="39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1292" y="2528010"/>
            <a:ext cx="351188" cy="33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7613" y="3201709"/>
            <a:ext cx="351188" cy="33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7152" y="1574268"/>
            <a:ext cx="351188" cy="33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52227" y="1551444"/>
            <a:ext cx="409911" cy="3910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3" name="Google Shape;473;p36"/>
          <p:cNvCxnSpPr>
            <a:endCxn id="472" idx="3"/>
          </p:cNvCxnSpPr>
          <p:nvPr/>
        </p:nvCxnSpPr>
        <p:spPr>
          <a:xfrm rot="16200000" flipV="1">
            <a:off x="1607740" y="1801378"/>
            <a:ext cx="294986" cy="186189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4" name="Google Shape;474;p36"/>
          <p:cNvCxnSpPr>
            <a:cxnSpLocks/>
          </p:cNvCxnSpPr>
          <p:nvPr/>
        </p:nvCxnSpPr>
        <p:spPr>
          <a:xfrm rot="5400000" flipH="1" flipV="1">
            <a:off x="1820602" y="1809616"/>
            <a:ext cx="321900" cy="124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5" name="Google Shape;475;p36"/>
          <p:cNvSpPr txBox="1"/>
          <p:nvPr/>
        </p:nvSpPr>
        <p:spPr>
          <a:xfrm>
            <a:off x="-49878" y="4736095"/>
            <a:ext cx="88245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[1]: Al-</a:t>
            </a:r>
            <a:r>
              <a:rPr lang="en" sz="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Hamamre</a:t>
            </a:r>
            <a:r>
              <a:rPr lang="en" sz="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al., 2012; Kulkarni and Dalai, 2006; Petrik et al., 2014, Ballesteros et al., 2014; </a:t>
            </a:r>
            <a:r>
              <a:rPr lang="en" sz="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Jim.nez</a:t>
            </a:r>
            <a:r>
              <a:rPr lang="en" sz="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-Zamora et al., 2015</a:t>
            </a:r>
          </a:p>
          <a:p>
            <a:pPr lvl="0">
              <a:lnSpc>
                <a:spcPct val="115000"/>
              </a:lnSpc>
            </a:pPr>
            <a:r>
              <a:rPr lang="en" sz="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[2]: </a:t>
            </a:r>
            <a:r>
              <a:rPr lang="en" sz="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Galanakis</a:t>
            </a:r>
            <a:r>
              <a:rPr lang="en" sz="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C, 2017</a:t>
            </a:r>
            <a:endParaRPr sz="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565F3C7-46EB-CD48-B9E4-62D751231B73}"/>
              </a:ext>
            </a:extLst>
          </p:cNvPr>
          <p:cNvSpPr txBox="1"/>
          <p:nvPr/>
        </p:nvSpPr>
        <p:spPr>
          <a:xfrm>
            <a:off x="2672643" y="4001775"/>
            <a:ext cx="445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[1] </a:t>
            </a:r>
            <a:endParaRPr lang="fr-FR" dirty="0"/>
          </a:p>
        </p:txBody>
      </p:sp>
      <p:sp>
        <p:nvSpPr>
          <p:cNvPr id="43" name="Google Shape;496;p37">
            <a:extLst>
              <a:ext uri="{FF2B5EF4-FFF2-40B4-BE49-F238E27FC236}">
                <a16:creationId xmlns:a16="http://schemas.microsoft.com/office/drawing/2014/main" id="{64E11F05-EA97-0C46-A08B-60D56B4CF98E}"/>
              </a:ext>
            </a:extLst>
          </p:cNvPr>
          <p:cNvSpPr txBox="1"/>
          <p:nvPr/>
        </p:nvSpPr>
        <p:spPr>
          <a:xfrm>
            <a:off x="3337982" y="2126623"/>
            <a:ext cx="942545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Fertilizer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oogle Shape;497;p37">
            <a:extLst>
              <a:ext uri="{FF2B5EF4-FFF2-40B4-BE49-F238E27FC236}">
                <a16:creationId xmlns:a16="http://schemas.microsoft.com/office/drawing/2014/main" id="{BDF235B7-DF91-C74B-AA4B-32F8219B7BF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45483" y="2494013"/>
            <a:ext cx="393506" cy="39129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98;p37">
            <a:extLst>
              <a:ext uri="{FF2B5EF4-FFF2-40B4-BE49-F238E27FC236}">
                <a16:creationId xmlns:a16="http://schemas.microsoft.com/office/drawing/2014/main" id="{49DDD941-76EC-B945-94F3-A9F9A6E320FB}"/>
              </a:ext>
            </a:extLst>
          </p:cNvPr>
          <p:cNvSpPr txBox="1"/>
          <p:nvPr/>
        </p:nvSpPr>
        <p:spPr>
          <a:xfrm>
            <a:off x="7379131" y="2126623"/>
            <a:ext cx="713765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Oil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" name="Google Shape;499;p37">
            <a:extLst>
              <a:ext uri="{FF2B5EF4-FFF2-40B4-BE49-F238E27FC236}">
                <a16:creationId xmlns:a16="http://schemas.microsoft.com/office/drawing/2014/main" id="{8771B088-677B-CC4A-BD0D-D7C6A50E530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51332" y="3417073"/>
            <a:ext cx="393506" cy="39129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500;p37">
            <a:extLst>
              <a:ext uri="{FF2B5EF4-FFF2-40B4-BE49-F238E27FC236}">
                <a16:creationId xmlns:a16="http://schemas.microsoft.com/office/drawing/2014/main" id="{EA6594A1-557F-C24B-8A16-FDD0051A64E3}"/>
              </a:ext>
            </a:extLst>
          </p:cNvPr>
          <p:cNvSpPr txBox="1"/>
          <p:nvPr/>
        </p:nvSpPr>
        <p:spPr>
          <a:xfrm>
            <a:off x="6911858" y="3017383"/>
            <a:ext cx="1688158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Added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high-value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molecule</a:t>
            </a:r>
            <a: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" name="Google Shape;501;p37">
            <a:extLst>
              <a:ext uri="{FF2B5EF4-FFF2-40B4-BE49-F238E27FC236}">
                <a16:creationId xmlns:a16="http://schemas.microsoft.com/office/drawing/2014/main" id="{BE7DC9CA-F77E-174C-8974-0D35E119B82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47700" y="3380210"/>
            <a:ext cx="467638" cy="46501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502;p37">
            <a:extLst>
              <a:ext uri="{FF2B5EF4-FFF2-40B4-BE49-F238E27FC236}">
                <a16:creationId xmlns:a16="http://schemas.microsoft.com/office/drawing/2014/main" id="{9F315B0B-C7DC-E645-B9AA-486D56252D02}"/>
              </a:ext>
            </a:extLst>
          </p:cNvPr>
          <p:cNvSpPr txBox="1"/>
          <p:nvPr/>
        </p:nvSpPr>
        <p:spPr>
          <a:xfrm>
            <a:off x="5816323" y="3017383"/>
            <a:ext cx="711143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Biogas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4;p37">
            <a:extLst>
              <a:ext uri="{FF2B5EF4-FFF2-40B4-BE49-F238E27FC236}">
                <a16:creationId xmlns:a16="http://schemas.microsoft.com/office/drawing/2014/main" id="{E0C1E236-2A7E-204D-A8C9-8633F3ED874D}"/>
              </a:ext>
            </a:extLst>
          </p:cNvPr>
          <p:cNvSpPr txBox="1"/>
          <p:nvPr/>
        </p:nvSpPr>
        <p:spPr>
          <a:xfrm>
            <a:off x="4252398" y="2126623"/>
            <a:ext cx="942545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Compost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505;p37">
            <a:extLst>
              <a:ext uri="{FF2B5EF4-FFF2-40B4-BE49-F238E27FC236}">
                <a16:creationId xmlns:a16="http://schemas.microsoft.com/office/drawing/2014/main" id="{A9AAE95D-9D14-2146-B809-6484CB5425E4}"/>
              </a:ext>
            </a:extLst>
          </p:cNvPr>
          <p:cNvSpPr txBox="1"/>
          <p:nvPr/>
        </p:nvSpPr>
        <p:spPr>
          <a:xfrm>
            <a:off x="5701117" y="2126623"/>
            <a:ext cx="923413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Biodiesel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" name="Google Shape;506;p37">
            <a:extLst>
              <a:ext uri="{FF2B5EF4-FFF2-40B4-BE49-F238E27FC236}">
                <a16:creationId xmlns:a16="http://schemas.microsoft.com/office/drawing/2014/main" id="{B7B20CAC-8C40-1F41-B8FE-EB374A0CC85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84766" y="2494013"/>
            <a:ext cx="393506" cy="39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10;p37">
            <a:extLst>
              <a:ext uri="{FF2B5EF4-FFF2-40B4-BE49-F238E27FC236}">
                <a16:creationId xmlns:a16="http://schemas.microsoft.com/office/drawing/2014/main" id="{4341114C-775A-7148-A241-C554A03F3E52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49695" y="3380220"/>
            <a:ext cx="467634" cy="46499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11;p37">
            <a:extLst>
              <a:ext uri="{FF2B5EF4-FFF2-40B4-BE49-F238E27FC236}">
                <a16:creationId xmlns:a16="http://schemas.microsoft.com/office/drawing/2014/main" id="{C7ED29D9-B77A-A942-B506-12D687A6861B}"/>
              </a:ext>
            </a:extLst>
          </p:cNvPr>
          <p:cNvSpPr txBox="1"/>
          <p:nvPr/>
        </p:nvSpPr>
        <p:spPr>
          <a:xfrm>
            <a:off x="3623246" y="3024034"/>
            <a:ext cx="1508289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Incineration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" name="Google Shape;503;p37">
            <a:extLst>
              <a:ext uri="{FF2B5EF4-FFF2-40B4-BE49-F238E27FC236}">
                <a16:creationId xmlns:a16="http://schemas.microsoft.com/office/drawing/2014/main" id="{8B2011CF-6F3B-A640-B119-F484D4FB3A28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66171" y="2457160"/>
            <a:ext cx="505603" cy="46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95;p37">
            <a:extLst>
              <a:ext uri="{FF2B5EF4-FFF2-40B4-BE49-F238E27FC236}">
                <a16:creationId xmlns:a16="http://schemas.microsoft.com/office/drawing/2014/main" id="{A26C0EF0-1668-4C46-BA6A-2F523A821F8B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602355" y="2497417"/>
            <a:ext cx="433589" cy="4376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00;p37">
            <a:extLst>
              <a:ext uri="{FF2B5EF4-FFF2-40B4-BE49-F238E27FC236}">
                <a16:creationId xmlns:a16="http://schemas.microsoft.com/office/drawing/2014/main" id="{B71DAF39-EADB-8C4E-BC17-A892023ED8F9}"/>
              </a:ext>
            </a:extLst>
          </p:cNvPr>
          <p:cNvSpPr txBox="1"/>
          <p:nvPr/>
        </p:nvSpPr>
        <p:spPr>
          <a:xfrm>
            <a:off x="3592720" y="1608764"/>
            <a:ext cx="1349266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Direct applications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00;p37">
            <a:extLst>
              <a:ext uri="{FF2B5EF4-FFF2-40B4-BE49-F238E27FC236}">
                <a16:creationId xmlns:a16="http://schemas.microsoft.com/office/drawing/2014/main" id="{867F0EF2-7C9A-2546-8B18-28039820F37B}"/>
              </a:ext>
            </a:extLst>
          </p:cNvPr>
          <p:cNvSpPr txBox="1"/>
          <p:nvPr/>
        </p:nvSpPr>
        <p:spPr>
          <a:xfrm>
            <a:off x="7046609" y="1608764"/>
            <a:ext cx="1349266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Extractions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2AF61D27-8804-1748-9647-45D78BBDF70D}"/>
              </a:ext>
            </a:extLst>
          </p:cNvPr>
          <p:cNvCxnSpPr>
            <a:cxnSpLocks/>
          </p:cNvCxnSpPr>
          <p:nvPr/>
        </p:nvCxnSpPr>
        <p:spPr>
          <a:xfrm>
            <a:off x="5469935" y="2106567"/>
            <a:ext cx="0" cy="204574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Google Shape;500;p37">
            <a:extLst>
              <a:ext uri="{FF2B5EF4-FFF2-40B4-BE49-F238E27FC236}">
                <a16:creationId xmlns:a16="http://schemas.microsoft.com/office/drawing/2014/main" id="{16611BB9-236E-6A42-9AD1-435A1CCCA50E}"/>
              </a:ext>
            </a:extLst>
          </p:cNvPr>
          <p:cNvSpPr txBox="1"/>
          <p:nvPr/>
        </p:nvSpPr>
        <p:spPr>
          <a:xfrm>
            <a:off x="5506886" y="1608764"/>
            <a:ext cx="1349266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Processed</a:t>
            </a:r>
            <a:r>
              <a:rPr lang="fr-FR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products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Flèche vers la droite 65">
            <a:extLst>
              <a:ext uri="{FF2B5EF4-FFF2-40B4-BE49-F238E27FC236}">
                <a16:creationId xmlns:a16="http://schemas.microsoft.com/office/drawing/2014/main" id="{AB440F06-BA18-C945-B073-7EF1AB5C5406}"/>
              </a:ext>
            </a:extLst>
          </p:cNvPr>
          <p:cNvSpPr/>
          <p:nvPr/>
        </p:nvSpPr>
        <p:spPr>
          <a:xfrm>
            <a:off x="5028686" y="3538581"/>
            <a:ext cx="716239" cy="148275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210DDD42-93D6-F743-B88E-25A5526E4A9A}"/>
              </a:ext>
            </a:extLst>
          </p:cNvPr>
          <p:cNvCxnSpPr>
            <a:cxnSpLocks/>
          </p:cNvCxnSpPr>
          <p:nvPr/>
        </p:nvCxnSpPr>
        <p:spPr>
          <a:xfrm>
            <a:off x="6919124" y="2101026"/>
            <a:ext cx="0" cy="204574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Google Shape;494;p37">
            <a:extLst>
              <a:ext uri="{FF2B5EF4-FFF2-40B4-BE49-F238E27FC236}">
                <a16:creationId xmlns:a16="http://schemas.microsoft.com/office/drawing/2014/main" id="{D33AAB1C-0DC0-DC48-A730-FE3B81E44A49}"/>
              </a:ext>
            </a:extLst>
          </p:cNvPr>
          <p:cNvSpPr txBox="1"/>
          <p:nvPr/>
        </p:nvSpPr>
        <p:spPr>
          <a:xfrm>
            <a:off x="3470198" y="831116"/>
            <a:ext cx="4955004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1600" b="1" dirty="0">
                <a:solidFill>
                  <a:srgbClr val="FFFFFF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The </a:t>
            </a:r>
            <a:r>
              <a:rPr lang="fr-FR" sz="1600" b="1" dirty="0">
                <a:solidFill>
                  <a:srgbClr val="FFC000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main</a:t>
            </a:r>
            <a:r>
              <a:rPr lang="fr-FR" sz="1600" b="1" dirty="0">
                <a:solidFill>
                  <a:srgbClr val="FFFFFF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spent</a:t>
            </a:r>
            <a:r>
              <a:rPr lang="fr-FR" sz="1600" b="1" dirty="0">
                <a:solidFill>
                  <a:srgbClr val="FFFFFF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 coffee grounds </a:t>
            </a:r>
            <a:r>
              <a:rPr lang="fr-FR" sz="1600" b="1" dirty="0" err="1">
                <a:solidFill>
                  <a:srgbClr val="FFC000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valorizations</a:t>
            </a:r>
            <a:r>
              <a:rPr lang="fr-FR" sz="1600" b="1" dirty="0">
                <a:solidFill>
                  <a:srgbClr val="FFFFFF"/>
                </a:solidFill>
                <a:latin typeface="Montserrat" panose="02000505000000020004" pitchFamily="2" charset="77"/>
                <a:ea typeface="Staatliches"/>
                <a:cs typeface="Staatliches"/>
                <a:sym typeface="Staatliches"/>
              </a:rPr>
              <a:t> </a:t>
            </a:r>
            <a:endParaRPr sz="1600" b="1" dirty="0">
              <a:solidFill>
                <a:srgbClr val="FFFFFF"/>
              </a:solidFill>
              <a:latin typeface="Montserrat" panose="02000505000000020004" pitchFamily="2" charset="77"/>
              <a:ea typeface="Staatliches"/>
              <a:cs typeface="Staatliches"/>
              <a:sym typeface="Staatliches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7DF30978-EFD9-AF48-9D63-AD8611D7647C}"/>
              </a:ext>
            </a:extLst>
          </p:cNvPr>
          <p:cNvSpPr txBox="1"/>
          <p:nvPr/>
        </p:nvSpPr>
        <p:spPr>
          <a:xfrm>
            <a:off x="8145598" y="3997724"/>
            <a:ext cx="425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[2] </a:t>
            </a:r>
            <a:endParaRPr lang="fr-FR" dirty="0"/>
          </a:p>
        </p:txBody>
      </p:sp>
      <p:sp>
        <p:nvSpPr>
          <p:cNvPr id="75" name="Google Shape;373;p34">
            <a:extLst>
              <a:ext uri="{FF2B5EF4-FFF2-40B4-BE49-F238E27FC236}">
                <a16:creationId xmlns:a16="http://schemas.microsoft.com/office/drawing/2014/main" id="{7CD96662-6F52-5B4A-A8AE-FD54A3F0F6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772" y="195013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fr-FR" sz="1800" b="1" dirty="0" err="1">
                <a:solidFill>
                  <a:srgbClr val="FFC000"/>
                </a:solidFill>
                <a:latin typeface="Montserrat" panose="02000505000000020004" pitchFamily="2" charset="77"/>
                <a:cs typeface="PHOSPHATE INLINE" panose="02000506050000020004" pitchFamily="2" charset="77"/>
              </a:rPr>
              <a:t>Spent</a:t>
            </a:r>
            <a:r>
              <a:rPr lang="fr-FR" sz="1800" b="1" dirty="0">
                <a:solidFill>
                  <a:srgbClr val="FFC000"/>
                </a:solidFill>
                <a:latin typeface="Montserrat" panose="02000505000000020004" pitchFamily="2" charset="77"/>
                <a:cs typeface="PHOSPHATE INLINE" panose="02000506050000020004" pitchFamily="2" charset="77"/>
              </a:rPr>
              <a:t> coffee grounds</a:t>
            </a:r>
            <a:r>
              <a:rPr lang="fr-FR" sz="1800" b="1" dirty="0">
                <a:latin typeface="Montserrat" panose="02000505000000020004" pitchFamily="2" charset="77"/>
                <a:cs typeface="PHOSPHATE INLINE" panose="02000506050000020004" pitchFamily="2" charset="77"/>
              </a:rPr>
              <a:t> and </a:t>
            </a:r>
            <a:r>
              <a:rPr lang="fr-FR" sz="1800" b="1" dirty="0" err="1">
                <a:latin typeface="Montserrat" panose="02000505000000020004" pitchFamily="2" charset="77"/>
                <a:cs typeface="PHOSPHATE INLINE" panose="02000506050000020004" pitchFamily="2" charset="77"/>
              </a:rPr>
              <a:t>its</a:t>
            </a:r>
            <a:r>
              <a:rPr lang="fr-FR" sz="1800" b="1" dirty="0">
                <a:latin typeface="Montserrat" panose="02000505000000020004" pitchFamily="2" charset="77"/>
                <a:cs typeface="PHOSPHATE INLINE" panose="02000506050000020004" pitchFamily="2" charset="77"/>
              </a:rPr>
              <a:t> </a:t>
            </a:r>
            <a:r>
              <a:rPr lang="fr-FR" sz="1800" b="1" dirty="0">
                <a:solidFill>
                  <a:srgbClr val="FFC000"/>
                </a:solidFill>
                <a:latin typeface="Montserrat" panose="02000505000000020004" pitchFamily="2" charset="77"/>
                <a:cs typeface="PHOSPHATE INLINE" panose="02000506050000020004" pitchFamily="2" charset="77"/>
              </a:rPr>
              <a:t>applications</a:t>
            </a:r>
            <a:endParaRPr sz="1800" b="1" dirty="0">
              <a:solidFill>
                <a:srgbClr val="FFC000"/>
              </a:solidFill>
              <a:latin typeface="Montserrat" panose="02000505000000020004" pitchFamily="2" charset="77"/>
              <a:cs typeface="PHOSPHATE INLINE" panose="02000506050000020004" pitchFamily="2" charset="77"/>
            </a:endParaRPr>
          </a:p>
        </p:txBody>
      </p:sp>
      <p:sp>
        <p:nvSpPr>
          <p:cNvPr id="63" name="Flèche vers la droite 62">
            <a:extLst>
              <a:ext uri="{FF2B5EF4-FFF2-40B4-BE49-F238E27FC236}">
                <a16:creationId xmlns:a16="http://schemas.microsoft.com/office/drawing/2014/main" id="{949E377A-F505-2547-B7AA-84AA91600CA8}"/>
              </a:ext>
            </a:extLst>
          </p:cNvPr>
          <p:cNvSpPr/>
          <p:nvPr/>
        </p:nvSpPr>
        <p:spPr>
          <a:xfrm rot="10800000">
            <a:off x="6653523" y="2615521"/>
            <a:ext cx="716239" cy="148275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7" grpId="0"/>
      <p:bldP spid="49" grpId="0"/>
      <p:bldP spid="50" grpId="0"/>
      <p:bldP spid="51" grpId="0"/>
      <p:bldP spid="54" grpId="0"/>
      <p:bldP spid="57" grpId="0"/>
      <p:bldP spid="58" grpId="0"/>
      <p:bldP spid="61" grpId="0"/>
      <p:bldP spid="66" grpId="0" animBg="1"/>
      <p:bldP spid="71" grpId="0"/>
      <p:bldP spid="74" grpId="0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Montserrat" panose="02000505000000020004" pitchFamily="2" charset="77"/>
              </a:rPr>
              <a:t>5</a:t>
            </a:fld>
            <a:endParaRPr dirty="0">
              <a:latin typeface="Montserrat" panose="02000505000000020004" pitchFamily="2" charset="77"/>
            </a:endParaRPr>
          </a:p>
        </p:txBody>
      </p:sp>
      <p:sp>
        <p:nvSpPr>
          <p:cNvPr id="82" name="Google Shape;443;p36">
            <a:extLst>
              <a:ext uri="{FF2B5EF4-FFF2-40B4-BE49-F238E27FC236}">
                <a16:creationId xmlns:a16="http://schemas.microsoft.com/office/drawing/2014/main" id="{AE429B25-FA34-0841-8858-AB7804E143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639" y="204197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Cascade valorization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 applied to </a:t>
            </a:r>
            <a:r>
              <a:rPr lang="en" sz="1800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spent coffee de grounds</a:t>
            </a:r>
            <a:endParaRPr b="1" dirty="0">
              <a:solidFill>
                <a:srgbClr val="FFC000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9608B28-4CC6-E64F-BE4C-3E367A34AC4D}"/>
              </a:ext>
            </a:extLst>
          </p:cNvPr>
          <p:cNvSpPr/>
          <p:nvPr/>
        </p:nvSpPr>
        <p:spPr>
          <a:xfrm>
            <a:off x="1285336" y="1694573"/>
            <a:ext cx="6999443" cy="3252078"/>
          </a:xfrm>
          <a:prstGeom prst="roundRect">
            <a:avLst>
              <a:gd name="adj" fmla="val 9417"/>
            </a:avLst>
          </a:prstGeom>
          <a:noFill/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anose="02000505000000020004" pitchFamily="2" charset="77"/>
            </a:endParaRPr>
          </a:p>
        </p:txBody>
      </p:sp>
      <p:sp>
        <p:nvSpPr>
          <p:cNvPr id="52" name="Virage 51">
            <a:extLst>
              <a:ext uri="{FF2B5EF4-FFF2-40B4-BE49-F238E27FC236}">
                <a16:creationId xmlns:a16="http://schemas.microsoft.com/office/drawing/2014/main" id="{07CDC20F-6968-2B40-8FD5-823E16717C92}"/>
              </a:ext>
            </a:extLst>
          </p:cNvPr>
          <p:cNvSpPr/>
          <p:nvPr/>
        </p:nvSpPr>
        <p:spPr>
          <a:xfrm>
            <a:off x="6285863" y="2912161"/>
            <a:ext cx="373276" cy="789910"/>
          </a:xfrm>
          <a:prstGeom prst="ben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6B22BD3C-A63E-804E-B7A0-6FE210BF21DE}"/>
              </a:ext>
            </a:extLst>
          </p:cNvPr>
          <p:cNvSpPr/>
          <p:nvPr/>
        </p:nvSpPr>
        <p:spPr>
          <a:xfrm>
            <a:off x="1343628" y="1764614"/>
            <a:ext cx="4267444" cy="3105579"/>
          </a:xfrm>
          <a:prstGeom prst="roundRect">
            <a:avLst>
              <a:gd name="adj" fmla="val 9417"/>
            </a:avLst>
          </a:prstGeom>
          <a:noFill/>
          <a:ln>
            <a:solidFill>
              <a:schemeClr val="tx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ontserrat" panose="02000505000000020004" pitchFamily="2" charset="77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A60A69B-A434-9445-8B8B-1369CDD446B4}"/>
              </a:ext>
            </a:extLst>
          </p:cNvPr>
          <p:cNvGrpSpPr/>
          <p:nvPr/>
        </p:nvGrpSpPr>
        <p:grpSpPr>
          <a:xfrm>
            <a:off x="1398297" y="1268720"/>
            <a:ext cx="806041" cy="664976"/>
            <a:chOff x="1132368" y="1267152"/>
            <a:chExt cx="767378" cy="6170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lèche vers la droite 10">
              <a:extLst>
                <a:ext uri="{FF2B5EF4-FFF2-40B4-BE49-F238E27FC236}">
                  <a16:creationId xmlns:a16="http://schemas.microsoft.com/office/drawing/2014/main" id="{CBDF1DC7-CE79-EF48-B84F-6D6B6A87D2E6}"/>
                </a:ext>
              </a:extLst>
            </p:cNvPr>
            <p:cNvSpPr/>
            <p:nvPr/>
          </p:nvSpPr>
          <p:spPr>
            <a:xfrm>
              <a:off x="1132368" y="1267152"/>
              <a:ext cx="767378" cy="199041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Montserrat" panose="02000505000000020004" pitchFamily="2" charset="77"/>
              </a:endParaRPr>
            </a:p>
          </p:txBody>
        </p:sp>
        <p:sp>
          <p:nvSpPr>
            <p:cNvPr id="73" name="Flèche vers la droite 72">
              <a:extLst>
                <a:ext uri="{FF2B5EF4-FFF2-40B4-BE49-F238E27FC236}">
                  <a16:creationId xmlns:a16="http://schemas.microsoft.com/office/drawing/2014/main" id="{5CA0AD1A-474B-9C41-9196-BEEE7EEF09AD}"/>
                </a:ext>
              </a:extLst>
            </p:cNvPr>
            <p:cNvSpPr/>
            <p:nvPr/>
          </p:nvSpPr>
          <p:spPr>
            <a:xfrm rot="5400000">
              <a:off x="1274635" y="1543236"/>
              <a:ext cx="482843" cy="199041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ontserrat" panose="02000505000000020004" pitchFamily="2" charset="77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63F9E53-FD23-444B-98A8-0E813311C986}"/>
              </a:ext>
            </a:extLst>
          </p:cNvPr>
          <p:cNvGrpSpPr/>
          <p:nvPr/>
        </p:nvGrpSpPr>
        <p:grpSpPr>
          <a:xfrm>
            <a:off x="1686119" y="2591626"/>
            <a:ext cx="1180392" cy="694177"/>
            <a:chOff x="1501999" y="2488854"/>
            <a:chExt cx="988963" cy="6441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Virage 15">
              <a:extLst>
                <a:ext uri="{FF2B5EF4-FFF2-40B4-BE49-F238E27FC236}">
                  <a16:creationId xmlns:a16="http://schemas.microsoft.com/office/drawing/2014/main" id="{1143EE9E-B03E-6E47-B713-6C9851CCD7A3}"/>
                </a:ext>
              </a:extLst>
            </p:cNvPr>
            <p:cNvSpPr/>
            <p:nvPr/>
          </p:nvSpPr>
          <p:spPr>
            <a:xfrm flipV="1">
              <a:off x="1552047" y="2488854"/>
              <a:ext cx="938915" cy="463975"/>
            </a:xfrm>
            <a:prstGeom prst="bentArrow">
              <a:avLst>
                <a:gd name="adj1" fmla="val 25000"/>
                <a:gd name="adj2" fmla="val 23424"/>
                <a:gd name="adj3" fmla="val 25000"/>
                <a:gd name="adj4" fmla="val 4375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Montserrat" panose="02000505000000020004" pitchFamily="2" charset="77"/>
              </a:endParaRPr>
            </a:p>
          </p:txBody>
        </p:sp>
        <p:sp>
          <p:nvSpPr>
            <p:cNvPr id="91" name="Flèche vers la droite 90">
              <a:extLst>
                <a:ext uri="{FF2B5EF4-FFF2-40B4-BE49-F238E27FC236}">
                  <a16:creationId xmlns:a16="http://schemas.microsoft.com/office/drawing/2014/main" id="{32B48633-B34C-A54D-8BA6-EE38A1E445B1}"/>
                </a:ext>
              </a:extLst>
            </p:cNvPr>
            <p:cNvSpPr/>
            <p:nvPr/>
          </p:nvSpPr>
          <p:spPr>
            <a:xfrm rot="5400000">
              <a:off x="1360098" y="2792034"/>
              <a:ext cx="482843" cy="199041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ontserrat" panose="02000505000000020004" pitchFamily="2" charset="77"/>
              </a:endParaRPr>
            </a:p>
          </p:txBody>
        </p:sp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E8EF57FF-3ECB-8C40-B4DF-BFF39BBC66A0}"/>
              </a:ext>
            </a:extLst>
          </p:cNvPr>
          <p:cNvGrpSpPr/>
          <p:nvPr/>
        </p:nvGrpSpPr>
        <p:grpSpPr>
          <a:xfrm>
            <a:off x="3160579" y="3285804"/>
            <a:ext cx="1402753" cy="694177"/>
            <a:chOff x="1517693" y="2488854"/>
            <a:chExt cx="973269" cy="6441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Virage 93">
              <a:extLst>
                <a:ext uri="{FF2B5EF4-FFF2-40B4-BE49-F238E27FC236}">
                  <a16:creationId xmlns:a16="http://schemas.microsoft.com/office/drawing/2014/main" id="{E91C7788-D707-8940-8DF9-B945E675BAA6}"/>
                </a:ext>
              </a:extLst>
            </p:cNvPr>
            <p:cNvSpPr/>
            <p:nvPr/>
          </p:nvSpPr>
          <p:spPr>
            <a:xfrm flipV="1">
              <a:off x="1552047" y="2488854"/>
              <a:ext cx="938915" cy="463975"/>
            </a:xfrm>
            <a:prstGeom prst="ben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Montserrat" panose="02000505000000020004" pitchFamily="2" charset="77"/>
              </a:endParaRPr>
            </a:p>
          </p:txBody>
        </p:sp>
        <p:sp>
          <p:nvSpPr>
            <p:cNvPr id="95" name="Flèche vers la droite 94">
              <a:extLst>
                <a:ext uri="{FF2B5EF4-FFF2-40B4-BE49-F238E27FC236}">
                  <a16:creationId xmlns:a16="http://schemas.microsoft.com/office/drawing/2014/main" id="{9403A036-8280-544E-A2C8-70DCDC55D791}"/>
                </a:ext>
              </a:extLst>
            </p:cNvPr>
            <p:cNvSpPr/>
            <p:nvPr/>
          </p:nvSpPr>
          <p:spPr>
            <a:xfrm rot="5400000">
              <a:off x="1348628" y="2819198"/>
              <a:ext cx="482843" cy="144713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Montserrat" panose="02000505000000020004" pitchFamily="2" charset="77"/>
              </a:endParaRPr>
            </a:p>
          </p:txBody>
        </p:sp>
      </p:grpSp>
      <p:sp>
        <p:nvSpPr>
          <p:cNvPr id="99" name="Flèche vers la droite 98">
            <a:extLst>
              <a:ext uri="{FF2B5EF4-FFF2-40B4-BE49-F238E27FC236}">
                <a16:creationId xmlns:a16="http://schemas.microsoft.com/office/drawing/2014/main" id="{596DBEEC-6C6B-7C43-8C8E-8C977DD027D2}"/>
              </a:ext>
            </a:extLst>
          </p:cNvPr>
          <p:cNvSpPr/>
          <p:nvPr/>
        </p:nvSpPr>
        <p:spPr>
          <a:xfrm>
            <a:off x="5543185" y="3527513"/>
            <a:ext cx="1135041" cy="21450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anose="02000505000000020004" pitchFamily="2" charset="77"/>
            </a:endParaRPr>
          </a:p>
        </p:txBody>
      </p:sp>
      <p:pic>
        <p:nvPicPr>
          <p:cNvPr id="3074" name="Picture 2" descr="Trois gouttes d&amp;#39;huile | La Forêt des Sciences">
            <a:extLst>
              <a:ext uri="{FF2B5EF4-FFF2-40B4-BE49-F238E27FC236}">
                <a16:creationId xmlns:a16="http://schemas.microsoft.com/office/drawing/2014/main" id="{99020C7D-4CE8-F745-9962-90241634C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08" y="2760895"/>
            <a:ext cx="593462" cy="5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out savoir sur le gaz de ville, le gaz naturel, le butane et le propane |  Leroy Merlin">
            <a:extLst>
              <a:ext uri="{FF2B5EF4-FFF2-40B4-BE49-F238E27FC236}">
                <a16:creationId xmlns:a16="http://schemas.microsoft.com/office/drawing/2014/main" id="{7978C7D2-9F8B-0A4F-AB39-FB47B97B2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33" y="3865429"/>
            <a:ext cx="1033413" cy="78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5EC16656-A4BA-8F44-9363-65981BE2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0566">
            <a:off x="1413854" y="3401988"/>
            <a:ext cx="868539" cy="55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126FA0-75A1-3847-973A-25FFC71809A2}"/>
              </a:ext>
            </a:extLst>
          </p:cNvPr>
          <p:cNvSpPr txBox="1"/>
          <p:nvPr/>
        </p:nvSpPr>
        <p:spPr>
          <a:xfrm>
            <a:off x="4693666" y="1947017"/>
            <a:ext cx="758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Thesis</a:t>
            </a:r>
            <a:endParaRPr lang="fr-FR" b="1" i="1" dirty="0">
              <a:solidFill>
                <a:schemeClr val="tx1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A44BBA8-CE1B-A548-817C-87A48D3D52B4}"/>
              </a:ext>
            </a:extLst>
          </p:cNvPr>
          <p:cNvSpPr txBox="1"/>
          <p:nvPr/>
        </p:nvSpPr>
        <p:spPr>
          <a:xfrm>
            <a:off x="6556102" y="1869320"/>
            <a:ext cx="14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Global </a:t>
            </a:r>
            <a:r>
              <a:rPr lang="fr-FR" b="1" i="1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project</a:t>
            </a:r>
            <a:endParaRPr lang="fr-FR" b="1" i="1" dirty="0">
              <a:solidFill>
                <a:schemeClr val="tx1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5A1DAEC-6109-4C4B-9E19-B3679010696C}"/>
              </a:ext>
            </a:extLst>
          </p:cNvPr>
          <p:cNvSpPr txBox="1"/>
          <p:nvPr/>
        </p:nvSpPr>
        <p:spPr>
          <a:xfrm>
            <a:off x="454648" y="681313"/>
            <a:ext cx="10631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Roasted</a:t>
            </a:r>
            <a:r>
              <a:rPr lang="fr-FR" sz="105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</a:t>
            </a:r>
            <a:br>
              <a:rPr lang="fr-FR" sz="105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</a:br>
            <a:r>
              <a:rPr lang="fr-FR" sz="105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coffee </a:t>
            </a:r>
            <a:r>
              <a:rPr lang="fr-FR" sz="1050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beans</a:t>
            </a:r>
            <a:endParaRPr lang="fr-FR" sz="1050" dirty="0">
              <a:solidFill>
                <a:schemeClr val="tx1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AC9DBEA-1985-984D-B7EC-1C97F4B129BD}"/>
              </a:ext>
            </a:extLst>
          </p:cNvPr>
          <p:cNvSpPr txBox="1"/>
          <p:nvPr/>
        </p:nvSpPr>
        <p:spPr>
          <a:xfrm>
            <a:off x="2278705" y="762104"/>
            <a:ext cx="6415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Coffee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B85A336-D7C6-1445-8D8D-19FB9B3519B8}"/>
              </a:ext>
            </a:extLst>
          </p:cNvPr>
          <p:cNvSpPr txBox="1"/>
          <p:nvPr/>
        </p:nvSpPr>
        <p:spPr>
          <a:xfrm>
            <a:off x="2065315" y="2040859"/>
            <a:ext cx="10935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accent6">
                    <a:lumMod val="50000"/>
                  </a:schemeClr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Spent</a:t>
            </a:r>
            <a:r>
              <a:rPr lang="fr-FR" sz="1050" dirty="0">
                <a:solidFill>
                  <a:schemeClr val="accent6">
                    <a:lumMod val="50000"/>
                  </a:schemeClr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coffee </a:t>
            </a:r>
            <a:br>
              <a:rPr lang="fr-FR" sz="1050" dirty="0">
                <a:solidFill>
                  <a:schemeClr val="accent6">
                    <a:lumMod val="50000"/>
                  </a:schemeClr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</a:br>
            <a:r>
              <a:rPr lang="fr-FR" sz="1050" dirty="0">
                <a:solidFill>
                  <a:schemeClr val="accent6">
                    <a:lumMod val="50000"/>
                  </a:schemeClr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grounds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E9B8509-54B7-F54B-915A-7F10FED00A66}"/>
              </a:ext>
            </a:extLst>
          </p:cNvPr>
          <p:cNvSpPr txBox="1"/>
          <p:nvPr/>
        </p:nvSpPr>
        <p:spPr>
          <a:xfrm>
            <a:off x="1333399" y="4019801"/>
            <a:ext cx="10294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EB8DFF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Polyphenols</a:t>
            </a:r>
            <a:endParaRPr lang="fr-FR" sz="1050" b="1" dirty="0">
              <a:solidFill>
                <a:srgbClr val="EB8DFF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20B7825-E257-5342-BDC5-711910553691}"/>
              </a:ext>
            </a:extLst>
          </p:cNvPr>
          <p:cNvSpPr txBox="1"/>
          <p:nvPr/>
        </p:nvSpPr>
        <p:spPr>
          <a:xfrm>
            <a:off x="3565163" y="4214314"/>
            <a:ext cx="8002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EB8DFF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Enzymes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37FB5B5-A3CF-AB45-810B-FDAD5C9B26B7}"/>
              </a:ext>
            </a:extLst>
          </p:cNvPr>
          <p:cNvSpPr txBox="1"/>
          <p:nvPr/>
        </p:nvSpPr>
        <p:spPr>
          <a:xfrm>
            <a:off x="6858727" y="2569145"/>
            <a:ext cx="375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FF930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Oil</a:t>
            </a:r>
            <a:endParaRPr lang="fr-FR" sz="1050" b="1" dirty="0">
              <a:solidFill>
                <a:srgbClr val="FF9300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BFB0225-19B2-7F41-9CF7-F895D0C735E8}"/>
              </a:ext>
            </a:extLst>
          </p:cNvPr>
          <p:cNvSpPr txBox="1"/>
          <p:nvPr/>
        </p:nvSpPr>
        <p:spPr>
          <a:xfrm>
            <a:off x="7364097" y="3447028"/>
            <a:ext cx="7072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FF930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Biochar</a:t>
            </a:r>
            <a:endParaRPr lang="fr-FR" sz="1050" b="1" dirty="0">
              <a:solidFill>
                <a:srgbClr val="FF9300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78C8C8E-613F-D046-95ED-7CAB2780FBFF}"/>
              </a:ext>
            </a:extLst>
          </p:cNvPr>
          <p:cNvSpPr txBox="1"/>
          <p:nvPr/>
        </p:nvSpPr>
        <p:spPr>
          <a:xfrm>
            <a:off x="6723274" y="4591887"/>
            <a:ext cx="6463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FF930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Biogas</a:t>
            </a:r>
            <a:endParaRPr lang="fr-FR" sz="1050" b="1" dirty="0">
              <a:solidFill>
                <a:srgbClr val="FF9300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51" name="Virage 50">
            <a:extLst>
              <a:ext uri="{FF2B5EF4-FFF2-40B4-BE49-F238E27FC236}">
                <a16:creationId xmlns:a16="http://schemas.microsoft.com/office/drawing/2014/main" id="{CDCBBDA0-AAB4-8D45-8E2F-7BD0A3E10E87}"/>
              </a:ext>
            </a:extLst>
          </p:cNvPr>
          <p:cNvSpPr/>
          <p:nvPr/>
        </p:nvSpPr>
        <p:spPr>
          <a:xfrm flipV="1">
            <a:off x="6281046" y="3680566"/>
            <a:ext cx="373276" cy="787910"/>
          </a:xfrm>
          <a:prstGeom prst="ben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AC9103F-A0A2-1C44-B98F-E32EF90FDC29}"/>
              </a:ext>
            </a:extLst>
          </p:cNvPr>
          <p:cNvSpPr txBox="1"/>
          <p:nvPr/>
        </p:nvSpPr>
        <p:spPr>
          <a:xfrm>
            <a:off x="1338071" y="1043729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Extraction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F65F81AE-6EEE-F744-9D52-93EF85CCF20D}"/>
              </a:ext>
            </a:extLst>
          </p:cNvPr>
          <p:cNvSpPr txBox="1"/>
          <p:nvPr/>
        </p:nvSpPr>
        <p:spPr>
          <a:xfrm>
            <a:off x="1813415" y="264811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Eco-extraction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31431A3-2251-5E49-8267-7406379C859D}"/>
              </a:ext>
            </a:extLst>
          </p:cNvPr>
          <p:cNvSpPr txBox="1"/>
          <p:nvPr/>
        </p:nvSpPr>
        <p:spPr>
          <a:xfrm>
            <a:off x="3267801" y="3177009"/>
            <a:ext cx="10951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Solid state </a:t>
            </a:r>
            <a:br>
              <a:rPr lang="fr-FR" sz="105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</a:br>
            <a:r>
              <a:rPr lang="fr-FR" sz="105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fermentation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0D1B163-1338-A840-BBAD-3E626A1B756A}"/>
              </a:ext>
            </a:extLst>
          </p:cNvPr>
          <p:cNvSpPr txBox="1"/>
          <p:nvPr/>
        </p:nvSpPr>
        <p:spPr>
          <a:xfrm>
            <a:off x="5557244" y="3309469"/>
            <a:ext cx="7617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Pyrolisis</a:t>
            </a:r>
            <a:endParaRPr lang="fr-FR" sz="1050" b="1" dirty="0">
              <a:solidFill>
                <a:srgbClr val="92D050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DBF73E0-9C4E-9844-95AD-AC36C4F0D0C7}"/>
              </a:ext>
            </a:extLst>
          </p:cNvPr>
          <p:cNvSpPr/>
          <p:nvPr/>
        </p:nvSpPr>
        <p:spPr>
          <a:xfrm>
            <a:off x="4663288" y="1852694"/>
            <a:ext cx="847335" cy="5015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anose="02000505000000020004" pitchFamily="2" charset="77"/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25FB620-3641-8741-9C3A-8720AD8AC3D9}"/>
              </a:ext>
            </a:extLst>
          </p:cNvPr>
          <p:cNvSpPr/>
          <p:nvPr/>
        </p:nvSpPr>
        <p:spPr>
          <a:xfrm>
            <a:off x="6423391" y="1787527"/>
            <a:ext cx="1761084" cy="5015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anose="02000505000000020004" pitchFamily="2" charset="77"/>
            </a:endParaRPr>
          </a:p>
        </p:txBody>
      </p:sp>
      <p:pic>
        <p:nvPicPr>
          <p:cNvPr id="44" name="Google Shape;412;p35">
            <a:extLst>
              <a:ext uri="{FF2B5EF4-FFF2-40B4-BE49-F238E27FC236}">
                <a16:creationId xmlns:a16="http://schemas.microsoft.com/office/drawing/2014/main" id="{E7E3AE6E-2165-5949-A7C2-897BD0A46FC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63628" y="2756831"/>
            <a:ext cx="593463" cy="41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412;p35">
            <a:extLst>
              <a:ext uri="{FF2B5EF4-FFF2-40B4-BE49-F238E27FC236}">
                <a16:creationId xmlns:a16="http://schemas.microsoft.com/office/drawing/2014/main" id="{AB16560B-DE89-C84F-B9ED-9E8A4ADB507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0236" y="3433234"/>
            <a:ext cx="593463" cy="41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412;p35">
            <a:extLst>
              <a:ext uri="{FF2B5EF4-FFF2-40B4-BE49-F238E27FC236}">
                <a16:creationId xmlns:a16="http://schemas.microsoft.com/office/drawing/2014/main" id="{79CF752C-076E-A045-87E5-24CA7F64B02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19874" y="2028969"/>
            <a:ext cx="593463" cy="41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reenchar | Florentaise">
            <a:extLst>
              <a:ext uri="{FF2B5EF4-FFF2-40B4-BE49-F238E27FC236}">
                <a16:creationId xmlns:a16="http://schemas.microsoft.com/office/drawing/2014/main" id="{9179C61B-524D-854B-B399-6D23FCB10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934" y="3414223"/>
            <a:ext cx="793011" cy="37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Google Shape;413;p35">
            <a:extLst>
              <a:ext uri="{FF2B5EF4-FFF2-40B4-BE49-F238E27FC236}">
                <a16:creationId xmlns:a16="http://schemas.microsoft.com/office/drawing/2014/main" id="{03AB9C46-450F-594B-835F-F8A736D6D54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71050" y="1090348"/>
            <a:ext cx="656833" cy="50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411;p35">
            <a:extLst>
              <a:ext uri="{FF2B5EF4-FFF2-40B4-BE49-F238E27FC236}">
                <a16:creationId xmlns:a16="http://schemas.microsoft.com/office/drawing/2014/main" id="{F6AB6B8A-1EEF-F242-B207-2586C9BEFEA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2295" y="1015151"/>
            <a:ext cx="607818" cy="63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B07105-7F9C-4F45-BF7B-6E53ED41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779" y="4056768"/>
            <a:ext cx="758677" cy="5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Google Shape;538;p38">
            <a:extLst>
              <a:ext uri="{FF2B5EF4-FFF2-40B4-BE49-F238E27FC236}">
                <a16:creationId xmlns:a16="http://schemas.microsoft.com/office/drawing/2014/main" id="{D7CADA5D-DCD5-D540-86BA-540D25633F4F}"/>
              </a:ext>
            </a:extLst>
          </p:cNvPr>
          <p:cNvSpPr txBox="1"/>
          <p:nvPr/>
        </p:nvSpPr>
        <p:spPr>
          <a:xfrm rot="1929457">
            <a:off x="2842674" y="2301793"/>
            <a:ext cx="2617540" cy="51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>
                <a:solidFill>
                  <a:srgbClr val="FFFFFF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Ressource</a:t>
            </a:r>
            <a:r>
              <a:rPr lang="en" sz="1200" dirty="0">
                <a:solidFill>
                  <a:srgbClr val="FFFFFF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exhaustion</a:t>
            </a:r>
            <a:endParaRPr sz="1200" dirty="0">
              <a:solidFill>
                <a:srgbClr val="FFFFFF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</p:txBody>
      </p:sp>
      <p:cxnSp>
        <p:nvCxnSpPr>
          <p:cNvPr id="64" name="Google Shape;537;p38">
            <a:extLst>
              <a:ext uri="{FF2B5EF4-FFF2-40B4-BE49-F238E27FC236}">
                <a16:creationId xmlns:a16="http://schemas.microsoft.com/office/drawing/2014/main" id="{A5EBAF4B-3894-124E-812A-918D897E5A95}"/>
              </a:ext>
            </a:extLst>
          </p:cNvPr>
          <p:cNvCxnSpPr>
            <a:cxnSpLocks/>
          </p:cNvCxnSpPr>
          <p:nvPr/>
        </p:nvCxnSpPr>
        <p:spPr>
          <a:xfrm>
            <a:off x="3016772" y="1994877"/>
            <a:ext cx="2105155" cy="131565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5" name="Google Shape;850;p45">
            <a:extLst>
              <a:ext uri="{FF2B5EF4-FFF2-40B4-BE49-F238E27FC236}">
                <a16:creationId xmlns:a16="http://schemas.microsoft.com/office/drawing/2014/main" id="{538A68A4-7C0F-E74B-816A-5ABA1FBCD255}"/>
              </a:ext>
            </a:extLst>
          </p:cNvPr>
          <p:cNvGrpSpPr/>
          <p:nvPr/>
        </p:nvGrpSpPr>
        <p:grpSpPr>
          <a:xfrm>
            <a:off x="7803693" y="720341"/>
            <a:ext cx="535300" cy="194950"/>
            <a:chOff x="5054325" y="1441125"/>
            <a:chExt cx="535300" cy="194950"/>
          </a:xfrm>
        </p:grpSpPr>
        <p:sp>
          <p:nvSpPr>
            <p:cNvPr id="66" name="Google Shape;851;p45">
              <a:extLst>
                <a:ext uri="{FF2B5EF4-FFF2-40B4-BE49-F238E27FC236}">
                  <a16:creationId xmlns:a16="http://schemas.microsoft.com/office/drawing/2014/main" id="{1DFCD372-9606-A145-9E15-198EAB3BA815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52;p45">
              <a:extLst>
                <a:ext uri="{FF2B5EF4-FFF2-40B4-BE49-F238E27FC236}">
                  <a16:creationId xmlns:a16="http://schemas.microsoft.com/office/drawing/2014/main" id="{063B496E-2F5F-4B44-9051-17C976FCFC19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850;p45">
            <a:extLst>
              <a:ext uri="{FF2B5EF4-FFF2-40B4-BE49-F238E27FC236}">
                <a16:creationId xmlns:a16="http://schemas.microsoft.com/office/drawing/2014/main" id="{E9FD752A-746D-3545-9E01-175ACA3F0160}"/>
              </a:ext>
            </a:extLst>
          </p:cNvPr>
          <p:cNvGrpSpPr/>
          <p:nvPr/>
        </p:nvGrpSpPr>
        <p:grpSpPr>
          <a:xfrm>
            <a:off x="327432" y="4257573"/>
            <a:ext cx="535300" cy="194950"/>
            <a:chOff x="5054325" y="1441125"/>
            <a:chExt cx="535300" cy="194950"/>
          </a:xfrm>
        </p:grpSpPr>
        <p:sp>
          <p:nvSpPr>
            <p:cNvPr id="69" name="Google Shape;851;p45">
              <a:extLst>
                <a:ext uri="{FF2B5EF4-FFF2-40B4-BE49-F238E27FC236}">
                  <a16:creationId xmlns:a16="http://schemas.microsoft.com/office/drawing/2014/main" id="{1F3B5CB6-219C-2E47-9556-03B559E5B89D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52;p45">
              <a:extLst>
                <a:ext uri="{FF2B5EF4-FFF2-40B4-BE49-F238E27FC236}">
                  <a16:creationId xmlns:a16="http://schemas.microsoft.com/office/drawing/2014/main" id="{7D85DA93-984D-F542-8F10-88BFB3CCB796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850;p45">
            <a:extLst>
              <a:ext uri="{FF2B5EF4-FFF2-40B4-BE49-F238E27FC236}">
                <a16:creationId xmlns:a16="http://schemas.microsoft.com/office/drawing/2014/main" id="{A3EB249F-612E-914F-A6FA-127FAF457D63}"/>
              </a:ext>
            </a:extLst>
          </p:cNvPr>
          <p:cNvGrpSpPr/>
          <p:nvPr/>
        </p:nvGrpSpPr>
        <p:grpSpPr>
          <a:xfrm>
            <a:off x="198516" y="4337194"/>
            <a:ext cx="535300" cy="194950"/>
            <a:chOff x="5054325" y="1441125"/>
            <a:chExt cx="535300" cy="194950"/>
          </a:xfrm>
        </p:grpSpPr>
        <p:sp>
          <p:nvSpPr>
            <p:cNvPr id="72" name="Google Shape;851;p45">
              <a:extLst>
                <a:ext uri="{FF2B5EF4-FFF2-40B4-BE49-F238E27FC236}">
                  <a16:creationId xmlns:a16="http://schemas.microsoft.com/office/drawing/2014/main" id="{F43F902D-E240-1B41-8670-A53E6FD4274F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52;p45">
              <a:extLst>
                <a:ext uri="{FF2B5EF4-FFF2-40B4-BE49-F238E27FC236}">
                  <a16:creationId xmlns:a16="http://schemas.microsoft.com/office/drawing/2014/main" id="{7ECA0199-84FA-FE43-A578-496503566373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850;p45">
            <a:extLst>
              <a:ext uri="{FF2B5EF4-FFF2-40B4-BE49-F238E27FC236}">
                <a16:creationId xmlns:a16="http://schemas.microsoft.com/office/drawing/2014/main" id="{D94B27C7-A481-4649-A7DE-CD80E9A7D5DC}"/>
              </a:ext>
            </a:extLst>
          </p:cNvPr>
          <p:cNvGrpSpPr/>
          <p:nvPr/>
        </p:nvGrpSpPr>
        <p:grpSpPr>
          <a:xfrm>
            <a:off x="7572393" y="647621"/>
            <a:ext cx="535300" cy="194950"/>
            <a:chOff x="5054325" y="1441125"/>
            <a:chExt cx="535300" cy="194950"/>
          </a:xfrm>
        </p:grpSpPr>
        <p:sp>
          <p:nvSpPr>
            <p:cNvPr id="76" name="Google Shape;851;p45">
              <a:extLst>
                <a:ext uri="{FF2B5EF4-FFF2-40B4-BE49-F238E27FC236}">
                  <a16:creationId xmlns:a16="http://schemas.microsoft.com/office/drawing/2014/main" id="{84A77650-4399-3844-BEA5-2F2F6E090FAB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52;p45">
              <a:extLst>
                <a:ext uri="{FF2B5EF4-FFF2-40B4-BE49-F238E27FC236}">
                  <a16:creationId xmlns:a16="http://schemas.microsoft.com/office/drawing/2014/main" id="{4478B131-28A3-F24C-9C2C-443ED4D240E6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557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5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8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7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0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3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2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99" grpId="0" animBg="1"/>
      <p:bldP spid="40" grpId="0"/>
      <p:bldP spid="41" grpId="0"/>
      <p:bldP spid="42" grpId="0"/>
      <p:bldP spid="46" grpId="0"/>
      <p:bldP spid="47" grpId="0"/>
      <p:bldP spid="48" grpId="0"/>
      <p:bldP spid="49" grpId="0"/>
      <p:bldP spid="51" grpId="0" animBg="1"/>
      <p:bldP spid="53" grpId="0"/>
      <p:bldP spid="55" grpId="0"/>
      <p:bldP spid="57" grpId="0"/>
      <p:bldP spid="59" grpId="0" animBg="1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96;p37">
            <a:extLst>
              <a:ext uri="{FF2B5EF4-FFF2-40B4-BE49-F238E27FC236}">
                <a16:creationId xmlns:a16="http://schemas.microsoft.com/office/drawing/2014/main" id="{A305C58D-D5AA-004F-909F-19BFCBB24799}"/>
              </a:ext>
            </a:extLst>
          </p:cNvPr>
          <p:cNvSpPr txBox="1"/>
          <p:nvPr/>
        </p:nvSpPr>
        <p:spPr>
          <a:xfrm>
            <a:off x="806844" y="1100840"/>
            <a:ext cx="4210412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of </a:t>
            </a:r>
            <a:r>
              <a:rPr lang="fr-FR" sz="1200" b="1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innovative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processes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496;p37">
            <a:extLst>
              <a:ext uri="{FF2B5EF4-FFF2-40B4-BE49-F238E27FC236}">
                <a16:creationId xmlns:a16="http://schemas.microsoft.com/office/drawing/2014/main" id="{583154AB-257B-DD4D-8A9D-2A8C51219A7A}"/>
              </a:ext>
            </a:extLst>
          </p:cNvPr>
          <p:cNvSpPr txBox="1"/>
          <p:nvPr/>
        </p:nvSpPr>
        <p:spPr>
          <a:xfrm>
            <a:off x="806844" y="1625318"/>
            <a:ext cx="4210412" cy="30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Reduction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fr-FR" sz="1200" b="1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energy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impact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A96BD87-DC0A-834C-B98A-B3B9A054944C}"/>
              </a:ext>
            </a:extLst>
          </p:cNvPr>
          <p:cNvSpPr txBox="1"/>
          <p:nvPr/>
        </p:nvSpPr>
        <p:spPr>
          <a:xfrm>
            <a:off x="806844" y="214979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  <a:latin typeface="Montserrat" panose="02000505000000020004" pitchFamily="2" charset="77"/>
              </a:rPr>
              <a:t>Use of </a:t>
            </a:r>
            <a:r>
              <a:rPr lang="fr-FR" sz="1200" b="1" dirty="0">
                <a:solidFill>
                  <a:schemeClr val="tx1"/>
                </a:solidFill>
                <a:latin typeface="Montserrat" panose="02000505000000020004" pitchFamily="2" charset="77"/>
              </a:rPr>
              <a:t>clean/</a:t>
            </a:r>
            <a:r>
              <a:rPr lang="fr-FR" sz="1200" b="1" dirty="0">
                <a:solidFill>
                  <a:srgbClr val="FFC000"/>
                </a:solidFill>
                <a:latin typeface="Montserrat" panose="02000505000000020004" pitchFamily="2" charset="77"/>
              </a:rPr>
              <a:t>green</a:t>
            </a:r>
            <a:r>
              <a:rPr lang="fr-FR" sz="1200" dirty="0">
                <a:solidFill>
                  <a:srgbClr val="FFC000"/>
                </a:solidFill>
                <a:latin typeface="Montserrat" panose="02000505000000020004" pitchFamily="2" charset="77"/>
              </a:rPr>
              <a:t> </a:t>
            </a:r>
            <a:r>
              <a:rPr lang="fr-FR" sz="1200" dirty="0" err="1">
                <a:solidFill>
                  <a:srgbClr val="FFC000"/>
                </a:solidFill>
                <a:latin typeface="Montserrat" panose="02000505000000020004" pitchFamily="2" charset="77"/>
              </a:rPr>
              <a:t>solvents</a:t>
            </a:r>
            <a:endParaRPr lang="fr-FR" sz="1200" dirty="0">
              <a:solidFill>
                <a:srgbClr val="FFC000"/>
              </a:solidFill>
              <a:latin typeface="Montserrat" panose="02000505000000020004" pitchFamily="2" charset="77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BC9FA3-C049-B041-9ACD-253BBDEEC53D}"/>
              </a:ext>
            </a:extLst>
          </p:cNvPr>
          <p:cNvSpPr txBox="1"/>
          <p:nvPr/>
        </p:nvSpPr>
        <p:spPr>
          <a:xfrm>
            <a:off x="806844" y="264270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tx1"/>
                </a:solidFill>
                <a:latin typeface="Montserrat" panose="02000505000000020004" pitchFamily="2" charset="77"/>
              </a:rPr>
              <a:t>Reduction</a:t>
            </a:r>
            <a:r>
              <a:rPr lang="fr-FR" sz="1200" dirty="0">
                <a:solidFill>
                  <a:schemeClr val="tx1"/>
                </a:solidFill>
                <a:latin typeface="Montserrat" panose="02000505000000020004" pitchFamily="2" charset="77"/>
              </a:rPr>
              <a:t> of </a:t>
            </a:r>
            <a:r>
              <a:rPr lang="fr-FR" sz="1200" dirty="0" err="1">
                <a:solidFill>
                  <a:schemeClr val="tx1"/>
                </a:solidFill>
                <a:latin typeface="Montserrat" panose="02000505000000020004" pitchFamily="2" charset="77"/>
              </a:rPr>
              <a:t>process</a:t>
            </a:r>
            <a:r>
              <a:rPr lang="fr-FR" sz="1200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fr-FR" sz="1200" b="1" dirty="0">
                <a:solidFill>
                  <a:srgbClr val="FFC000"/>
                </a:solidFill>
                <a:latin typeface="Montserrat" panose="02000505000000020004" pitchFamily="2" charset="77"/>
              </a:rPr>
              <a:t>times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E19AE5-03B8-C041-9B8A-E577B9D0D6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15A7B4-AE3F-4744-8E82-E74BAE5B837E}"/>
              </a:ext>
            </a:extLst>
          </p:cNvPr>
          <p:cNvSpPr txBox="1"/>
          <p:nvPr/>
        </p:nvSpPr>
        <p:spPr>
          <a:xfrm>
            <a:off x="1328599" y="673502"/>
            <a:ext cx="174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92D05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Eco-extraction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118494B-616F-FA4A-94B9-EAA84468A00F}"/>
              </a:ext>
            </a:extLst>
          </p:cNvPr>
          <p:cNvSpPr txBox="1"/>
          <p:nvPr/>
        </p:nvSpPr>
        <p:spPr>
          <a:xfrm>
            <a:off x="5320833" y="650055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EB8DFF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Polyphenols</a:t>
            </a:r>
            <a:endParaRPr lang="fr-FR" sz="1600" b="1" dirty="0">
              <a:solidFill>
                <a:srgbClr val="EB8DFF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sp>
        <p:nvSpPr>
          <p:cNvPr id="10" name="Google Shape;443;p36">
            <a:extLst>
              <a:ext uri="{FF2B5EF4-FFF2-40B4-BE49-F238E27FC236}">
                <a16:creationId xmlns:a16="http://schemas.microsoft.com/office/drawing/2014/main" id="{311BB17A-7A33-D643-BD4C-788F36D3FB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639" y="204197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C000"/>
                </a:solidFill>
                <a:latin typeface="Montserrat"/>
                <a:sym typeface="Montserrat"/>
              </a:rPr>
              <a:t>Eco-extraction </a:t>
            </a:r>
            <a:r>
              <a:rPr lang="en" sz="1800" b="1" dirty="0">
                <a:solidFill>
                  <a:schemeClr val="tx1"/>
                </a:solidFill>
                <a:latin typeface="Montserrat"/>
                <a:sym typeface="Montserrat"/>
              </a:rPr>
              <a:t>of</a:t>
            </a:r>
            <a:r>
              <a:rPr lang="en" sz="1800" b="1" dirty="0">
                <a:solidFill>
                  <a:srgbClr val="FFC000"/>
                </a:solidFill>
                <a:latin typeface="Montserrat"/>
                <a:sym typeface="Montserrat"/>
              </a:rPr>
              <a:t> </a:t>
            </a:r>
            <a:r>
              <a:rPr lang="en" sz="1800" b="1" dirty="0">
                <a:solidFill>
                  <a:schemeClr val="tx1"/>
                </a:solidFill>
                <a:latin typeface="Montserrat"/>
                <a:sym typeface="Montserrat"/>
              </a:rPr>
              <a:t>antioxidant</a:t>
            </a:r>
            <a:r>
              <a:rPr lang="en" sz="1800" b="1" dirty="0">
                <a:solidFill>
                  <a:srgbClr val="FFC000"/>
                </a:solidFill>
                <a:latin typeface="Montserrat"/>
                <a:sym typeface="Montserrat"/>
              </a:rPr>
              <a:t> polyphenols</a:t>
            </a:r>
            <a:endParaRPr b="1" dirty="0">
              <a:solidFill>
                <a:srgbClr val="FFC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2C600A-261C-284D-813F-DEAEFB38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72" y="2109056"/>
            <a:ext cx="370266" cy="3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769;p43">
            <a:extLst>
              <a:ext uri="{FF2B5EF4-FFF2-40B4-BE49-F238E27FC236}">
                <a16:creationId xmlns:a16="http://schemas.microsoft.com/office/drawing/2014/main" id="{3E659A97-B774-BA4F-978D-4F3D17A45AC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992" y="1594411"/>
            <a:ext cx="379336" cy="37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68;p43">
            <a:extLst>
              <a:ext uri="{FF2B5EF4-FFF2-40B4-BE49-F238E27FC236}">
                <a16:creationId xmlns:a16="http://schemas.microsoft.com/office/drawing/2014/main" id="{4BBEE6A8-17FC-8C47-9642-7CD399A977D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7491" y="2623735"/>
            <a:ext cx="333934" cy="33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3A90456-0FE6-2042-8907-6490AAA54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02" y="1070663"/>
            <a:ext cx="379336" cy="3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654C7D2-CA4D-8740-9FE4-0DCADC50FF4E}"/>
              </a:ext>
            </a:extLst>
          </p:cNvPr>
          <p:cNvSpPr txBox="1"/>
          <p:nvPr/>
        </p:nvSpPr>
        <p:spPr>
          <a:xfrm>
            <a:off x="-38100" y="4698220"/>
            <a:ext cx="5576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[1]: </a:t>
            </a:r>
            <a:r>
              <a:rPr lang="en-GB" sz="800" dirty="0" err="1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Passos</a:t>
            </a:r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 &amp; Coimbra, 2013; Rocha and al., 2014; </a:t>
            </a:r>
            <a:r>
              <a:rPr lang="en-GB" sz="800" dirty="0" err="1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Michail</a:t>
            </a:r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 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and</a:t>
            </a:r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 al., 2016; </a:t>
            </a:r>
            <a:r>
              <a:rPr lang="en-GB" sz="800" dirty="0" err="1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Pettinato</a:t>
            </a:r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 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and</a:t>
            </a:r>
            <a:r>
              <a:rPr lang="en-GB" sz="8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 al., 2019</a:t>
            </a:r>
          </a:p>
          <a:p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</a:rPr>
              <a:t>[2]: </a:t>
            </a:r>
            <a:r>
              <a:rPr lang="en-GB" sz="800" dirty="0" err="1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Scalbert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 et al., 2005</a:t>
            </a:r>
            <a:r>
              <a:rPr lang="fr-FR" sz="800" dirty="0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; </a:t>
            </a:r>
            <a:r>
              <a:rPr lang="en-GB" sz="800" dirty="0" err="1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Samarin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  <a:ea typeface="Times New Roman" panose="02020603050405020304" pitchFamily="18" charset="0"/>
              </a:rPr>
              <a:t> et al., 2012;</a:t>
            </a:r>
            <a:r>
              <a:rPr lang="fr-FR" sz="800" dirty="0">
                <a:solidFill>
                  <a:schemeClr val="tx1"/>
                </a:solidFill>
                <a:latin typeface="Montserrat" panose="02000505000000020004" pitchFamily="2" charset="77"/>
              </a:rPr>
              <a:t> </a:t>
            </a:r>
            <a:r>
              <a:rPr lang="en-GB" sz="800" dirty="0" err="1">
                <a:solidFill>
                  <a:schemeClr val="tx1"/>
                </a:solidFill>
                <a:latin typeface="Montserrat" panose="02000505000000020004" pitchFamily="2" charset="77"/>
              </a:rPr>
              <a:t>Angeloni</a:t>
            </a:r>
            <a:r>
              <a:rPr lang="en-GB" sz="800" dirty="0">
                <a:solidFill>
                  <a:schemeClr val="tx1"/>
                </a:solidFill>
                <a:latin typeface="Montserrat" panose="02000505000000020004" pitchFamily="2" charset="77"/>
              </a:rPr>
              <a:t> and al., 2020</a:t>
            </a:r>
            <a:endParaRPr lang="fr-FR" sz="800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AACE844-470B-244B-B01C-C81EC242451C}"/>
              </a:ext>
            </a:extLst>
          </p:cNvPr>
          <p:cNvSpPr txBox="1"/>
          <p:nvPr/>
        </p:nvSpPr>
        <p:spPr>
          <a:xfrm>
            <a:off x="1092464" y="522275"/>
            <a:ext cx="410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effectLst/>
                <a:latin typeface="Montserrat" panose="02000505000000020004" pitchFamily="2" charset="77"/>
                <a:ea typeface="Times New Roman" panose="02020603050405020304" pitchFamily="18" charset="0"/>
              </a:rPr>
              <a:t>[1] </a:t>
            </a:r>
            <a:endParaRPr lang="fr-FR" dirty="0"/>
          </a:p>
        </p:txBody>
      </p:sp>
      <p:sp>
        <p:nvSpPr>
          <p:cNvPr id="35" name="Google Shape;496;p37">
            <a:extLst>
              <a:ext uri="{FF2B5EF4-FFF2-40B4-BE49-F238E27FC236}">
                <a16:creationId xmlns:a16="http://schemas.microsoft.com/office/drawing/2014/main" id="{3D9022B3-E2AE-BA43-9A49-D12FA900E7D0}"/>
              </a:ext>
            </a:extLst>
          </p:cNvPr>
          <p:cNvSpPr txBox="1"/>
          <p:nvPr/>
        </p:nvSpPr>
        <p:spPr>
          <a:xfrm>
            <a:off x="4602928" y="1103559"/>
            <a:ext cx="3737936" cy="215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Main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polyphenols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spent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coffee grounds:</a:t>
            </a:r>
          </a:p>
          <a:p>
            <a:pPr lvl="0"/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Chlorogenic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acids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lvl="6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5 CQA</a:t>
            </a:r>
          </a:p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	3 CQA</a:t>
            </a:r>
          </a:p>
          <a:p>
            <a:pPr lvl="0"/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	3,5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diCQA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Ferulic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Coumaric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Gallic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Caffeic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buFontTx/>
              <a:buChar char="-"/>
            </a:pP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Vanillic</a:t>
            </a:r>
            <a:r>
              <a:rPr lang="fr-F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acid</a:t>
            </a:r>
            <a:endParaRPr lang="fr-FR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8EE4BA9A-AEE0-CA48-83B8-77EACE386123}"/>
              </a:ext>
            </a:extLst>
          </p:cNvPr>
          <p:cNvSpPr txBox="1"/>
          <p:nvPr/>
        </p:nvSpPr>
        <p:spPr>
          <a:xfrm>
            <a:off x="5059203" y="545511"/>
            <a:ext cx="490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latin typeface="Montserrat" panose="02000505000000020004" pitchFamily="2" charset="77"/>
              </a:rPr>
              <a:t>[2] </a:t>
            </a:r>
            <a:endParaRPr lang="fr-FR" dirty="0"/>
          </a:p>
        </p:txBody>
      </p:sp>
      <p:pic>
        <p:nvPicPr>
          <p:cNvPr id="4104" name="Picture 8" descr="cosmétique ">
            <a:extLst>
              <a:ext uri="{FF2B5EF4-FFF2-40B4-BE49-F238E27FC236}">
                <a16:creationId xmlns:a16="http://schemas.microsoft.com/office/drawing/2014/main" id="{7E1152E7-9493-534F-BBC3-5AA6919B7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43" y="4231226"/>
            <a:ext cx="403274" cy="40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0A0F06D6-D731-414E-9844-418B708E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790" y="4231226"/>
            <a:ext cx="422024" cy="42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DDCD0355-D010-3B4B-AFB3-93960CB17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35" y="4282493"/>
            <a:ext cx="377115" cy="37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ZoneTexte 117">
            <a:extLst>
              <a:ext uri="{FF2B5EF4-FFF2-40B4-BE49-F238E27FC236}">
                <a16:creationId xmlns:a16="http://schemas.microsoft.com/office/drawing/2014/main" id="{C42DFFDD-D976-7341-A588-215631221706}"/>
              </a:ext>
            </a:extLst>
          </p:cNvPr>
          <p:cNvSpPr txBox="1"/>
          <p:nvPr/>
        </p:nvSpPr>
        <p:spPr>
          <a:xfrm>
            <a:off x="4430928" y="373031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140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Antioxydant</a:t>
            </a:r>
            <a:r>
              <a:rPr lang="fr-FR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properties</a:t>
            </a:r>
            <a:r>
              <a:rPr lang="fr-FR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lang="fr-FR" sz="1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fr-FR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Application in </a:t>
            </a:r>
            <a:r>
              <a:rPr lang="fr-FR" sz="1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cosmetic</a:t>
            </a:r>
            <a:r>
              <a:rPr lang="fr-FR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fr-FR" sz="1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food</a:t>
            </a:r>
            <a:r>
              <a:rPr lang="fr-FR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fr-FR" sz="1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pharmaceutical</a:t>
            </a:r>
            <a:endParaRPr lang="fr-FR" sz="1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0" name="Google Shape;850;p45">
            <a:extLst>
              <a:ext uri="{FF2B5EF4-FFF2-40B4-BE49-F238E27FC236}">
                <a16:creationId xmlns:a16="http://schemas.microsoft.com/office/drawing/2014/main" id="{6E5D1EF6-FEDC-7048-868C-6CD59ACC8619}"/>
              </a:ext>
            </a:extLst>
          </p:cNvPr>
          <p:cNvGrpSpPr/>
          <p:nvPr/>
        </p:nvGrpSpPr>
        <p:grpSpPr>
          <a:xfrm>
            <a:off x="8289134" y="259122"/>
            <a:ext cx="535300" cy="194950"/>
            <a:chOff x="5054325" y="1441125"/>
            <a:chExt cx="535300" cy="194950"/>
          </a:xfrm>
        </p:grpSpPr>
        <p:sp>
          <p:nvSpPr>
            <p:cNvPr id="121" name="Google Shape;851;p45">
              <a:extLst>
                <a:ext uri="{FF2B5EF4-FFF2-40B4-BE49-F238E27FC236}">
                  <a16:creationId xmlns:a16="http://schemas.microsoft.com/office/drawing/2014/main" id="{1333F169-E44C-DB40-B66D-BEFEFA7BFFD8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52;p45">
              <a:extLst>
                <a:ext uri="{FF2B5EF4-FFF2-40B4-BE49-F238E27FC236}">
                  <a16:creationId xmlns:a16="http://schemas.microsoft.com/office/drawing/2014/main" id="{534951AE-D7FF-0245-9001-87549671E981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850;p45">
            <a:extLst>
              <a:ext uri="{FF2B5EF4-FFF2-40B4-BE49-F238E27FC236}">
                <a16:creationId xmlns:a16="http://schemas.microsoft.com/office/drawing/2014/main" id="{AA372AE8-9AF2-FC49-9840-7E3E292FFE24}"/>
              </a:ext>
            </a:extLst>
          </p:cNvPr>
          <p:cNvGrpSpPr/>
          <p:nvPr/>
        </p:nvGrpSpPr>
        <p:grpSpPr>
          <a:xfrm>
            <a:off x="8129852" y="178813"/>
            <a:ext cx="535300" cy="194950"/>
            <a:chOff x="5054325" y="1441125"/>
            <a:chExt cx="535300" cy="194950"/>
          </a:xfrm>
        </p:grpSpPr>
        <p:sp>
          <p:nvSpPr>
            <p:cNvPr id="124" name="Google Shape;851;p45">
              <a:extLst>
                <a:ext uri="{FF2B5EF4-FFF2-40B4-BE49-F238E27FC236}">
                  <a16:creationId xmlns:a16="http://schemas.microsoft.com/office/drawing/2014/main" id="{54CCFE1E-F234-8C42-811C-5F6010CA8B3C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52;p45">
              <a:extLst>
                <a:ext uri="{FF2B5EF4-FFF2-40B4-BE49-F238E27FC236}">
                  <a16:creationId xmlns:a16="http://schemas.microsoft.com/office/drawing/2014/main" id="{DFFE5827-0925-2D48-8325-F15237DA6BE0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43F427DD-43BB-E447-9F05-21C68786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7231">
            <a:off x="6431090" y="1932933"/>
            <a:ext cx="1709297" cy="10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  <p:bldP spid="111" grpId="0"/>
      <p:bldP spid="1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E19AE5-03B8-C041-9B8A-E577B9D0D6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7</a:t>
            </a:fld>
            <a:endParaRPr lang="fr-FR"/>
          </a:p>
        </p:txBody>
      </p:sp>
      <p:sp>
        <p:nvSpPr>
          <p:cNvPr id="10" name="Google Shape;443;p36">
            <a:extLst>
              <a:ext uri="{FF2B5EF4-FFF2-40B4-BE49-F238E27FC236}">
                <a16:creationId xmlns:a16="http://schemas.microsoft.com/office/drawing/2014/main" id="{311BB17A-7A33-D643-BD4C-788F36D3FB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639" y="204197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C000"/>
                </a:solidFill>
                <a:latin typeface="Montserrat"/>
                <a:sym typeface="Montserrat"/>
              </a:rPr>
              <a:t>Eco-extraction </a:t>
            </a:r>
            <a:r>
              <a:rPr lang="en" sz="1800" b="1" dirty="0">
                <a:solidFill>
                  <a:schemeClr val="tx1"/>
                </a:solidFill>
                <a:latin typeface="Montserrat"/>
                <a:sym typeface="Montserrat"/>
              </a:rPr>
              <a:t>of</a:t>
            </a:r>
            <a:r>
              <a:rPr lang="en" sz="1800" b="1" dirty="0">
                <a:solidFill>
                  <a:srgbClr val="FFC000"/>
                </a:solidFill>
                <a:latin typeface="Montserrat"/>
                <a:sym typeface="Montserrat"/>
              </a:rPr>
              <a:t> </a:t>
            </a:r>
            <a:r>
              <a:rPr lang="en" sz="1800" b="1" dirty="0">
                <a:solidFill>
                  <a:schemeClr val="tx1"/>
                </a:solidFill>
                <a:latin typeface="Montserrat"/>
                <a:sym typeface="Montserrat"/>
              </a:rPr>
              <a:t>antioxidant</a:t>
            </a:r>
            <a:r>
              <a:rPr lang="en" sz="1800" b="1" dirty="0">
                <a:solidFill>
                  <a:srgbClr val="FFC000"/>
                </a:solidFill>
                <a:latin typeface="Montserrat"/>
                <a:sym typeface="Montserrat"/>
              </a:rPr>
              <a:t> polyphenols</a:t>
            </a:r>
            <a:endParaRPr b="1" dirty="0">
              <a:solidFill>
                <a:srgbClr val="FFC000"/>
              </a:solidFill>
            </a:endParaRPr>
          </a:p>
        </p:txBody>
      </p:sp>
      <p:grpSp>
        <p:nvGrpSpPr>
          <p:cNvPr id="120" name="Google Shape;850;p45">
            <a:extLst>
              <a:ext uri="{FF2B5EF4-FFF2-40B4-BE49-F238E27FC236}">
                <a16:creationId xmlns:a16="http://schemas.microsoft.com/office/drawing/2014/main" id="{6E5D1EF6-FEDC-7048-868C-6CD59ACC8619}"/>
              </a:ext>
            </a:extLst>
          </p:cNvPr>
          <p:cNvGrpSpPr/>
          <p:nvPr/>
        </p:nvGrpSpPr>
        <p:grpSpPr>
          <a:xfrm>
            <a:off x="8289134" y="259122"/>
            <a:ext cx="535300" cy="194950"/>
            <a:chOff x="5054325" y="1441125"/>
            <a:chExt cx="535300" cy="194950"/>
          </a:xfrm>
        </p:grpSpPr>
        <p:sp>
          <p:nvSpPr>
            <p:cNvPr id="121" name="Google Shape;851;p45">
              <a:extLst>
                <a:ext uri="{FF2B5EF4-FFF2-40B4-BE49-F238E27FC236}">
                  <a16:creationId xmlns:a16="http://schemas.microsoft.com/office/drawing/2014/main" id="{1333F169-E44C-DB40-B66D-BEFEFA7BFFD8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52;p45">
              <a:extLst>
                <a:ext uri="{FF2B5EF4-FFF2-40B4-BE49-F238E27FC236}">
                  <a16:creationId xmlns:a16="http://schemas.microsoft.com/office/drawing/2014/main" id="{534951AE-D7FF-0245-9001-87549671E981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850;p45">
            <a:extLst>
              <a:ext uri="{FF2B5EF4-FFF2-40B4-BE49-F238E27FC236}">
                <a16:creationId xmlns:a16="http://schemas.microsoft.com/office/drawing/2014/main" id="{AA372AE8-9AF2-FC49-9840-7E3E292FFE24}"/>
              </a:ext>
            </a:extLst>
          </p:cNvPr>
          <p:cNvGrpSpPr/>
          <p:nvPr/>
        </p:nvGrpSpPr>
        <p:grpSpPr>
          <a:xfrm>
            <a:off x="8129852" y="178813"/>
            <a:ext cx="535300" cy="194950"/>
            <a:chOff x="5054325" y="1441125"/>
            <a:chExt cx="535300" cy="194950"/>
          </a:xfrm>
        </p:grpSpPr>
        <p:sp>
          <p:nvSpPr>
            <p:cNvPr id="124" name="Google Shape;851;p45">
              <a:extLst>
                <a:ext uri="{FF2B5EF4-FFF2-40B4-BE49-F238E27FC236}">
                  <a16:creationId xmlns:a16="http://schemas.microsoft.com/office/drawing/2014/main" id="{54CCFE1E-F234-8C42-811C-5F6010CA8B3C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52;p45">
              <a:extLst>
                <a:ext uri="{FF2B5EF4-FFF2-40B4-BE49-F238E27FC236}">
                  <a16:creationId xmlns:a16="http://schemas.microsoft.com/office/drawing/2014/main" id="{DFFE5827-0925-2D48-8325-F15237DA6BE0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83B6A7B8-722E-2A4F-AB03-62EF2BDB4C98}"/>
              </a:ext>
            </a:extLst>
          </p:cNvPr>
          <p:cNvCxnSpPr>
            <a:cxnSpLocks/>
          </p:cNvCxnSpPr>
          <p:nvPr/>
        </p:nvCxnSpPr>
        <p:spPr>
          <a:xfrm flipV="1">
            <a:off x="4572000" y="723374"/>
            <a:ext cx="0" cy="3496376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312EE99B-90E6-514B-88FF-FE1BAE295707}"/>
              </a:ext>
            </a:extLst>
          </p:cNvPr>
          <p:cNvCxnSpPr>
            <a:cxnSpLocks/>
          </p:cNvCxnSpPr>
          <p:nvPr/>
        </p:nvCxnSpPr>
        <p:spPr>
          <a:xfrm flipH="1">
            <a:off x="543712" y="4343411"/>
            <a:ext cx="7853790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ZoneTexte 142">
            <a:extLst>
              <a:ext uri="{FF2B5EF4-FFF2-40B4-BE49-F238E27FC236}">
                <a16:creationId xmlns:a16="http://schemas.microsoft.com/office/drawing/2014/main" id="{AC79B304-06D7-C241-8D90-8C68371CDA31}"/>
              </a:ext>
            </a:extLst>
          </p:cNvPr>
          <p:cNvSpPr txBox="1"/>
          <p:nvPr/>
        </p:nvSpPr>
        <p:spPr>
          <a:xfrm>
            <a:off x="296390" y="4592033"/>
            <a:ext cx="840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700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mL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volume,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From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0 to 50%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ethanol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in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solvent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, 150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rpm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solid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to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liquid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ratio 1 g : 40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mL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4741B6C-E335-284F-AE9C-000D4D409021}"/>
              </a:ext>
            </a:extLst>
          </p:cNvPr>
          <p:cNvGrpSpPr/>
          <p:nvPr/>
        </p:nvGrpSpPr>
        <p:grpSpPr>
          <a:xfrm>
            <a:off x="5135015" y="567656"/>
            <a:ext cx="3436860" cy="3675307"/>
            <a:chOff x="401199" y="544443"/>
            <a:chExt cx="3436860" cy="3675307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4D88D2E-E901-4D48-8CBC-D99550ACC5CC}"/>
                </a:ext>
              </a:extLst>
            </p:cNvPr>
            <p:cNvSpPr txBox="1"/>
            <p:nvPr/>
          </p:nvSpPr>
          <p:spPr>
            <a:xfrm>
              <a:off x="1359237" y="609905"/>
              <a:ext cx="1441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rgbClr val="FFC000"/>
                  </a:solidFill>
                  <a:latin typeface="Montserrat" panose="02000505000000020004" pitchFamily="2" charset="77"/>
                  <a:ea typeface="Segoe UI Symbol" panose="020B0502040204020203" pitchFamily="34" charset="0"/>
                </a:rPr>
                <a:t>Ultrasounds</a:t>
              </a:r>
              <a:endParaRPr lang="fr-FR" sz="1600" b="1" dirty="0">
                <a:solidFill>
                  <a:srgbClr val="FFC000"/>
                </a:solidFill>
                <a:latin typeface="Montserrat" panose="02000505000000020004" pitchFamily="2" charset="77"/>
                <a:ea typeface="Segoe UI Symbol" panose="020B0502040204020203" pitchFamily="34" charset="0"/>
              </a:endParaRPr>
            </a:p>
          </p:txBody>
        </p:sp>
        <p:pic>
          <p:nvPicPr>
            <p:cNvPr id="135" name="Google Shape;756;p43">
              <a:extLst>
                <a:ext uri="{FF2B5EF4-FFF2-40B4-BE49-F238E27FC236}">
                  <a16:creationId xmlns:a16="http://schemas.microsoft.com/office/drawing/2014/main" id="{6661FD48-9D90-E446-A4B7-BB519EC98D9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81418" y="544443"/>
              <a:ext cx="684709" cy="5332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D90D4543-1755-D746-A6D7-150CF3AC79F2}"/>
                </a:ext>
              </a:extLst>
            </p:cNvPr>
            <p:cNvGrpSpPr/>
            <p:nvPr/>
          </p:nvGrpSpPr>
          <p:grpSpPr>
            <a:xfrm>
              <a:off x="401199" y="1215521"/>
              <a:ext cx="3436860" cy="2461963"/>
              <a:chOff x="401199" y="1105829"/>
              <a:chExt cx="3436860" cy="2461963"/>
            </a:xfrm>
          </p:grpSpPr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22C256A0-6A58-3548-8D8E-5B72BDF0A1EE}"/>
                  </a:ext>
                </a:extLst>
              </p:cNvPr>
              <p:cNvSpPr/>
              <p:nvPr/>
            </p:nvSpPr>
            <p:spPr>
              <a:xfrm>
                <a:off x="1240452" y="1509917"/>
                <a:ext cx="1795171" cy="1986888"/>
              </a:xfrm>
              <a:prstGeom prst="roundRect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696B4384-836D-1747-A315-9169F2599106}"/>
                  </a:ext>
                </a:extLst>
              </p:cNvPr>
              <p:cNvSpPr/>
              <p:nvPr/>
            </p:nvSpPr>
            <p:spPr>
              <a:xfrm>
                <a:off x="958397" y="3256986"/>
                <a:ext cx="118783" cy="98340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2DE5AF90-EDF9-164F-9E0B-224761763ABF}"/>
                  </a:ext>
                </a:extLst>
              </p:cNvPr>
              <p:cNvSpPr/>
              <p:nvPr/>
            </p:nvSpPr>
            <p:spPr>
              <a:xfrm>
                <a:off x="863018" y="3101093"/>
                <a:ext cx="151512" cy="169534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3147E157-0616-234D-8CE6-B25D2C9D2076}"/>
                  </a:ext>
                </a:extLst>
              </p:cNvPr>
              <p:cNvSpPr/>
              <p:nvPr/>
            </p:nvSpPr>
            <p:spPr>
              <a:xfrm>
                <a:off x="1856364" y="2803106"/>
                <a:ext cx="214352" cy="209701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E6809DC4-6921-604B-B96C-EC5BBDFB0D51}"/>
                  </a:ext>
                </a:extLst>
              </p:cNvPr>
              <p:cNvSpPr/>
              <p:nvPr/>
            </p:nvSpPr>
            <p:spPr>
              <a:xfrm>
                <a:off x="981469" y="2908944"/>
                <a:ext cx="214352" cy="209701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FF65E713-3371-594F-8D12-5AC982FBA7CE}"/>
                  </a:ext>
                </a:extLst>
              </p:cNvPr>
              <p:cNvSpPr/>
              <p:nvPr/>
            </p:nvSpPr>
            <p:spPr>
              <a:xfrm>
                <a:off x="2562676" y="2761592"/>
                <a:ext cx="214352" cy="209701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4E05779E-8886-BF44-87C8-4B492D39D113}"/>
                  </a:ext>
                </a:extLst>
              </p:cNvPr>
              <p:cNvSpPr/>
              <p:nvPr/>
            </p:nvSpPr>
            <p:spPr>
              <a:xfrm>
                <a:off x="2228277" y="2422871"/>
                <a:ext cx="152465" cy="163403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108F797A-4FE4-DD47-9DFE-0711B652D9FD}"/>
                  </a:ext>
                </a:extLst>
              </p:cNvPr>
              <p:cNvSpPr/>
              <p:nvPr/>
            </p:nvSpPr>
            <p:spPr>
              <a:xfrm>
                <a:off x="1411071" y="2732963"/>
                <a:ext cx="144637" cy="138218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E68A362B-43D8-F847-94D9-13D6D0EACCAA}"/>
                  </a:ext>
                </a:extLst>
              </p:cNvPr>
              <p:cNvSpPr/>
              <p:nvPr/>
            </p:nvSpPr>
            <p:spPr>
              <a:xfrm>
                <a:off x="1389896" y="3045358"/>
                <a:ext cx="170572" cy="128800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9F237DB2-C594-2D4A-ADA6-F1A8EF2140D2}"/>
                  </a:ext>
                </a:extLst>
              </p:cNvPr>
              <p:cNvSpPr/>
              <p:nvPr/>
            </p:nvSpPr>
            <p:spPr>
              <a:xfrm>
                <a:off x="1048085" y="2945923"/>
                <a:ext cx="172956" cy="156899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EE1A60F6-0968-E945-9ABA-D341CFD3E8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64915" y="1697524"/>
                <a:ext cx="1784401" cy="456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CF7B59F-856A-504F-AFD3-C7150F1269E6}"/>
                  </a:ext>
                </a:extLst>
              </p:cNvPr>
              <p:cNvSpPr/>
              <p:nvPr/>
            </p:nvSpPr>
            <p:spPr>
              <a:xfrm>
                <a:off x="1247539" y="1353674"/>
                <a:ext cx="1787564" cy="34887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E290D485-D7A2-954D-A04B-F83BDA894CFC}"/>
                  </a:ext>
                </a:extLst>
              </p:cNvPr>
              <p:cNvGrpSpPr/>
              <p:nvPr/>
            </p:nvGrpSpPr>
            <p:grpSpPr>
              <a:xfrm>
                <a:off x="1659194" y="1105829"/>
                <a:ext cx="988881" cy="2174171"/>
                <a:chOff x="2655587" y="2723227"/>
                <a:chExt cx="464966" cy="1022281"/>
              </a:xfrm>
            </p:grpSpPr>
            <p:cxnSp>
              <p:nvCxnSpPr>
                <p:cNvPr id="4" name="Connecteur droit 3">
                  <a:extLst>
                    <a:ext uri="{FF2B5EF4-FFF2-40B4-BE49-F238E27FC236}">
                      <a16:creationId xmlns:a16="http://schemas.microsoft.com/office/drawing/2014/main" id="{64E1EF2C-7930-FE4B-855C-C292E88003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6631" y="2723227"/>
                  <a:ext cx="0" cy="981342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Ellipse 7">
                  <a:extLst>
                    <a:ext uri="{FF2B5EF4-FFF2-40B4-BE49-F238E27FC236}">
                      <a16:creationId xmlns:a16="http://schemas.microsoft.com/office/drawing/2014/main" id="{94930C7E-AA32-6244-89F2-DF339D5C37A2}"/>
                    </a:ext>
                  </a:extLst>
                </p:cNvPr>
                <p:cNvSpPr/>
                <p:nvPr/>
              </p:nvSpPr>
              <p:spPr>
                <a:xfrm>
                  <a:off x="2655587" y="3637443"/>
                  <a:ext cx="232477" cy="108065"/>
                </a:xfrm>
                <a:prstGeom prst="ellipse">
                  <a:avLst/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Ellipse 27">
                  <a:extLst>
                    <a:ext uri="{FF2B5EF4-FFF2-40B4-BE49-F238E27FC236}">
                      <a16:creationId xmlns:a16="http://schemas.microsoft.com/office/drawing/2014/main" id="{0BAE8A0E-D597-DD49-876C-EFD8479F679D}"/>
                    </a:ext>
                  </a:extLst>
                </p:cNvPr>
                <p:cNvSpPr/>
                <p:nvPr/>
              </p:nvSpPr>
              <p:spPr>
                <a:xfrm>
                  <a:off x="2888076" y="3637443"/>
                  <a:ext cx="232477" cy="108065"/>
                </a:xfrm>
                <a:prstGeom prst="ellipse">
                  <a:avLst/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45E78AC-63A9-1540-A6E3-71C71F491608}"/>
                  </a:ext>
                </a:extLst>
              </p:cNvPr>
              <p:cNvSpPr/>
              <p:nvPr/>
            </p:nvSpPr>
            <p:spPr>
              <a:xfrm>
                <a:off x="3032982" y="1361838"/>
                <a:ext cx="805077" cy="2055954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AD41821-61F3-4F42-BE0E-4C2F50ED05F8}"/>
                  </a:ext>
                </a:extLst>
              </p:cNvPr>
              <p:cNvSpPr/>
              <p:nvPr/>
            </p:nvSpPr>
            <p:spPr>
              <a:xfrm>
                <a:off x="401354" y="1361837"/>
                <a:ext cx="836823" cy="2153255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A88916A-F5E4-B64C-8CA8-E7DB306C1D0F}"/>
                  </a:ext>
                </a:extLst>
              </p:cNvPr>
              <p:cNvSpPr/>
              <p:nvPr/>
            </p:nvSpPr>
            <p:spPr>
              <a:xfrm rot="5400000">
                <a:off x="2046109" y="1775842"/>
                <a:ext cx="147040" cy="3436859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E0B98FA6-A9CF-494F-A757-88F40DC87534}"/>
                  </a:ext>
                </a:extLst>
              </p:cNvPr>
              <p:cNvSpPr/>
              <p:nvPr/>
            </p:nvSpPr>
            <p:spPr>
              <a:xfrm rot="1620466">
                <a:off x="722760" y="2113537"/>
                <a:ext cx="636189" cy="614307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4CA398AD-B961-C743-B63B-9DE7325EB289}"/>
                  </a:ext>
                </a:extLst>
              </p:cNvPr>
              <p:cNvSpPr/>
              <p:nvPr/>
            </p:nvSpPr>
            <p:spPr>
              <a:xfrm rot="1620466">
                <a:off x="887728" y="2044466"/>
                <a:ext cx="667512" cy="607352"/>
              </a:xfrm>
              <a:prstGeom prst="arc">
                <a:avLst>
                  <a:gd name="adj1" fmla="val 16200000"/>
                  <a:gd name="adj2" fmla="val 166121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5589FD4C-DC98-954D-8DAD-4AE15FD7BA25}"/>
                  </a:ext>
                </a:extLst>
              </p:cNvPr>
              <p:cNvSpPr/>
              <p:nvPr/>
            </p:nvSpPr>
            <p:spPr>
              <a:xfrm rot="1620466">
                <a:off x="1041359" y="1916552"/>
                <a:ext cx="667513" cy="964282"/>
              </a:xfrm>
              <a:prstGeom prst="arc">
                <a:avLst>
                  <a:gd name="adj1" fmla="val 16200000"/>
                  <a:gd name="adj2" fmla="val 166121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7CB9F941-7039-F642-A6A2-832DB38FF156}"/>
                  </a:ext>
                </a:extLst>
              </p:cNvPr>
              <p:cNvSpPr/>
              <p:nvPr/>
            </p:nvSpPr>
            <p:spPr>
              <a:xfrm rot="12668144">
                <a:off x="2881772" y="2717217"/>
                <a:ext cx="636189" cy="614307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D7BAB736-539B-2349-846D-C3E183A997B8}"/>
                  </a:ext>
                </a:extLst>
              </p:cNvPr>
              <p:cNvSpPr/>
              <p:nvPr/>
            </p:nvSpPr>
            <p:spPr>
              <a:xfrm rot="12668144">
                <a:off x="2673364" y="2756808"/>
                <a:ext cx="667512" cy="607352"/>
              </a:xfrm>
              <a:prstGeom prst="arc">
                <a:avLst>
                  <a:gd name="adj1" fmla="val 16200000"/>
                  <a:gd name="adj2" fmla="val 166121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BD1CB02F-FC7C-994E-A178-633D06838923}"/>
                  </a:ext>
                </a:extLst>
              </p:cNvPr>
              <p:cNvSpPr/>
              <p:nvPr/>
            </p:nvSpPr>
            <p:spPr>
              <a:xfrm rot="12668144">
                <a:off x="2514812" y="2454925"/>
                <a:ext cx="667513" cy="964282"/>
              </a:xfrm>
              <a:prstGeom prst="arc">
                <a:avLst>
                  <a:gd name="adj1" fmla="val 16200000"/>
                  <a:gd name="adj2" fmla="val 166121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54E691FB-97AD-E440-8C05-95D07BF6EDFA}"/>
                  </a:ext>
                </a:extLst>
              </p:cNvPr>
              <p:cNvSpPr/>
              <p:nvPr/>
            </p:nvSpPr>
            <p:spPr>
              <a:xfrm>
                <a:off x="1559704" y="2844040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7220EE86-EEE0-DD4D-B861-C9BE96CE84F1}"/>
                  </a:ext>
                </a:extLst>
              </p:cNvPr>
              <p:cNvSpPr/>
              <p:nvPr/>
            </p:nvSpPr>
            <p:spPr>
              <a:xfrm>
                <a:off x="2242859" y="2702769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BADC5F55-4FFB-C341-BE67-CFB26DE9CDB8}"/>
                  </a:ext>
                </a:extLst>
              </p:cNvPr>
              <p:cNvSpPr/>
              <p:nvPr/>
            </p:nvSpPr>
            <p:spPr>
              <a:xfrm>
                <a:off x="2460727" y="2408565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id="{5D6CE3C7-D94F-3C4A-9693-46C595D2375D}"/>
                  </a:ext>
                </a:extLst>
              </p:cNvPr>
              <p:cNvSpPr/>
              <p:nvPr/>
            </p:nvSpPr>
            <p:spPr>
              <a:xfrm>
                <a:off x="2370055" y="2533349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B828EF5D-2607-1849-9F47-EC03FBCBEC0E}"/>
                  </a:ext>
                </a:extLst>
              </p:cNvPr>
              <p:cNvSpPr/>
              <p:nvPr/>
            </p:nvSpPr>
            <p:spPr>
              <a:xfrm>
                <a:off x="2087047" y="3260278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12706EEF-539A-3240-88FB-E842B34739EC}"/>
                  </a:ext>
                </a:extLst>
              </p:cNvPr>
              <p:cNvSpPr/>
              <p:nvPr/>
            </p:nvSpPr>
            <p:spPr>
              <a:xfrm>
                <a:off x="1288113" y="2641924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A337320D-DE6B-3C45-B886-69523492A487}"/>
                  </a:ext>
                </a:extLst>
              </p:cNvPr>
              <p:cNvSpPr/>
              <p:nvPr/>
            </p:nvSpPr>
            <p:spPr>
              <a:xfrm>
                <a:off x="1290095" y="2896857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3C724E05-3157-2247-B65D-C6B1F54EC44A}"/>
                  </a:ext>
                </a:extLst>
              </p:cNvPr>
              <p:cNvSpPr/>
              <p:nvPr/>
            </p:nvSpPr>
            <p:spPr>
              <a:xfrm>
                <a:off x="2277436" y="2832525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257D31ED-6E5F-C642-9468-66C688298629}"/>
                  </a:ext>
                </a:extLst>
              </p:cNvPr>
              <p:cNvSpPr/>
              <p:nvPr/>
            </p:nvSpPr>
            <p:spPr>
              <a:xfrm>
                <a:off x="2717584" y="3017852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F934BA4D-F378-D84D-B56A-B64ACCCC596F}"/>
                  </a:ext>
                </a:extLst>
              </p:cNvPr>
              <p:cNvSpPr/>
              <p:nvPr/>
            </p:nvSpPr>
            <p:spPr>
              <a:xfrm>
                <a:off x="2871163" y="2677109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328B7B2C-7623-AD43-B83F-ED25D2EF9DF3}"/>
                  </a:ext>
                </a:extLst>
              </p:cNvPr>
              <p:cNvSpPr/>
              <p:nvPr/>
            </p:nvSpPr>
            <p:spPr>
              <a:xfrm>
                <a:off x="1723587" y="2757464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8715136E-11BF-F04E-BE1A-D2D8DF8F032B}"/>
                  </a:ext>
                </a:extLst>
              </p:cNvPr>
              <p:cNvSpPr/>
              <p:nvPr/>
            </p:nvSpPr>
            <p:spPr>
              <a:xfrm>
                <a:off x="1915373" y="2532251"/>
                <a:ext cx="130984" cy="12169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30A6539A-D3A4-0F4A-80A1-42C783B0D347}"/>
                  </a:ext>
                </a:extLst>
              </p:cNvPr>
              <p:cNvSpPr/>
              <p:nvPr/>
            </p:nvSpPr>
            <p:spPr>
              <a:xfrm>
                <a:off x="1552223" y="3234750"/>
                <a:ext cx="162673" cy="131016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07F77232-2B7F-7D4A-96E5-F2963BE64053}"/>
                  </a:ext>
                </a:extLst>
              </p:cNvPr>
              <p:cNvSpPr/>
              <p:nvPr/>
            </p:nvSpPr>
            <p:spPr>
              <a:xfrm>
                <a:off x="1616412" y="2645578"/>
                <a:ext cx="151716" cy="121690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100" name="Picture 4">
                <a:extLst>
                  <a:ext uri="{FF2B5EF4-FFF2-40B4-BE49-F238E27FC236}">
                    <a16:creationId xmlns:a16="http://schemas.microsoft.com/office/drawing/2014/main" id="{758FE95B-9546-5844-A1BA-F69E0C98C7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087483" y="2618760"/>
                <a:ext cx="693557" cy="665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4">
                <a:extLst>
                  <a:ext uri="{FF2B5EF4-FFF2-40B4-BE49-F238E27FC236}">
                    <a16:creationId xmlns:a16="http://schemas.microsoft.com/office/drawing/2014/main" id="{103B5D7A-3147-6744-A810-42274BE1A2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494174" y="1831665"/>
                <a:ext cx="693557" cy="665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4">
                <a:extLst>
                  <a:ext uri="{FF2B5EF4-FFF2-40B4-BE49-F238E27FC236}">
                    <a16:creationId xmlns:a16="http://schemas.microsoft.com/office/drawing/2014/main" id="{55FFEDE6-6B37-9D42-85ED-FD9A724C32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087483" y="1840947"/>
                <a:ext cx="693557" cy="665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4">
                <a:extLst>
                  <a:ext uri="{FF2B5EF4-FFF2-40B4-BE49-F238E27FC236}">
                    <a16:creationId xmlns:a16="http://schemas.microsoft.com/office/drawing/2014/main" id="{04ED9827-48A9-334F-B6BF-849F6B2CC5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475106" y="2657209"/>
                <a:ext cx="693557" cy="665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753F811B-A482-6D41-B8C1-B1BE76F8BE28}"/>
                  </a:ext>
                </a:extLst>
              </p:cNvPr>
              <p:cNvSpPr/>
              <p:nvPr/>
            </p:nvSpPr>
            <p:spPr>
              <a:xfrm>
                <a:off x="2247706" y="2331634"/>
                <a:ext cx="152465" cy="163403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1" name="Ellipse 140">
                <a:extLst>
                  <a:ext uri="{FF2B5EF4-FFF2-40B4-BE49-F238E27FC236}">
                    <a16:creationId xmlns:a16="http://schemas.microsoft.com/office/drawing/2014/main" id="{E9F4EEB4-8211-6340-AA0B-E17D6D97BA20}"/>
                  </a:ext>
                </a:extLst>
              </p:cNvPr>
              <p:cNvSpPr/>
              <p:nvPr/>
            </p:nvSpPr>
            <p:spPr>
              <a:xfrm>
                <a:off x="2745212" y="2444297"/>
                <a:ext cx="152465" cy="163403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4" name="ZoneTexte 143">
              <a:extLst>
                <a:ext uri="{FF2B5EF4-FFF2-40B4-BE49-F238E27FC236}">
                  <a16:creationId xmlns:a16="http://schemas.microsoft.com/office/drawing/2014/main" id="{8D937428-4082-DA4F-8E1E-FB263C0EFAA0}"/>
                </a:ext>
              </a:extLst>
            </p:cNvPr>
            <p:cNvSpPr txBox="1"/>
            <p:nvPr/>
          </p:nvSpPr>
          <p:spPr>
            <a:xfrm>
              <a:off x="599910" y="3911973"/>
              <a:ext cx="30058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solidFill>
                    <a:schemeClr val="tx1"/>
                  </a:solidFill>
                  <a:latin typeface="Montserrat" panose="02000505000000020004" pitchFamily="2" charset="77"/>
                  <a:ea typeface="Segoe UI Symbol" panose="020B0502040204020203" pitchFamily="34" charset="0"/>
                </a:rPr>
                <a:t>From</a:t>
              </a:r>
              <a:r>
                <a:rPr lang="fr-FR" dirty="0">
                  <a:solidFill>
                    <a:schemeClr val="tx1"/>
                  </a:solidFill>
                  <a:latin typeface="Montserrat" panose="02000505000000020004" pitchFamily="2" charset="77"/>
                  <a:ea typeface="Segoe UI Symbol" panose="020B0502040204020203" pitchFamily="34" charset="0"/>
                </a:rPr>
                <a:t> 50 to 400 Watt</a:t>
              </a:r>
            </a:p>
          </p:txBody>
        </p:sp>
      </p:grpSp>
      <p:sp>
        <p:nvSpPr>
          <p:cNvPr id="102" name="ZoneTexte 101">
            <a:extLst>
              <a:ext uri="{FF2B5EF4-FFF2-40B4-BE49-F238E27FC236}">
                <a16:creationId xmlns:a16="http://schemas.microsoft.com/office/drawing/2014/main" id="{A85D6DFE-522A-FA4C-AE2D-CE79B4D1836F}"/>
              </a:ext>
            </a:extLst>
          </p:cNvPr>
          <p:cNvSpPr txBox="1"/>
          <p:nvPr/>
        </p:nvSpPr>
        <p:spPr>
          <a:xfrm>
            <a:off x="1144853" y="644600"/>
            <a:ext cx="231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FFC000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Conventionnal</a:t>
            </a:r>
            <a:endParaRPr lang="fr-FR" sz="1600" b="1" dirty="0">
              <a:solidFill>
                <a:srgbClr val="FFC000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  <p:pic>
        <p:nvPicPr>
          <p:cNvPr id="134" name="Google Shape;757;p43">
            <a:extLst>
              <a:ext uri="{FF2B5EF4-FFF2-40B4-BE49-F238E27FC236}">
                <a16:creationId xmlns:a16="http://schemas.microsoft.com/office/drawing/2014/main" id="{A4078571-499E-BB48-A32E-17CE30D41C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9704" y="556174"/>
            <a:ext cx="502180" cy="47043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E6A15CFA-EE8F-BF4B-86C8-89CDFFF970F3}"/>
              </a:ext>
            </a:extLst>
          </p:cNvPr>
          <p:cNvSpPr/>
          <p:nvPr/>
        </p:nvSpPr>
        <p:spPr>
          <a:xfrm>
            <a:off x="3137220" y="1444720"/>
            <a:ext cx="693019" cy="294308"/>
          </a:xfrm>
          <a:prstGeom prst="roundRect">
            <a:avLst>
              <a:gd name="adj" fmla="val 395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Rectangle : coins arrondis 129">
            <a:extLst>
              <a:ext uri="{FF2B5EF4-FFF2-40B4-BE49-F238E27FC236}">
                <a16:creationId xmlns:a16="http://schemas.microsoft.com/office/drawing/2014/main" id="{AF761ECA-571D-9B4A-9451-0CCEC67B7880}"/>
              </a:ext>
            </a:extLst>
          </p:cNvPr>
          <p:cNvSpPr/>
          <p:nvPr/>
        </p:nvSpPr>
        <p:spPr>
          <a:xfrm>
            <a:off x="844874" y="3385488"/>
            <a:ext cx="693019" cy="294308"/>
          </a:xfrm>
          <a:prstGeom prst="roundRect">
            <a:avLst>
              <a:gd name="adj" fmla="val 395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Rectangle : coins arrondis 155">
            <a:extLst>
              <a:ext uri="{FF2B5EF4-FFF2-40B4-BE49-F238E27FC236}">
                <a16:creationId xmlns:a16="http://schemas.microsoft.com/office/drawing/2014/main" id="{B992043F-F84B-F64D-9EEB-B32A45A7D26F}"/>
              </a:ext>
            </a:extLst>
          </p:cNvPr>
          <p:cNvSpPr/>
          <p:nvPr/>
        </p:nvSpPr>
        <p:spPr>
          <a:xfrm>
            <a:off x="1197119" y="1214365"/>
            <a:ext cx="2186134" cy="2483682"/>
          </a:xfrm>
          <a:prstGeom prst="roundRect">
            <a:avLst>
              <a:gd name="adj" fmla="val 347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 : coins arrondis 102">
            <a:extLst>
              <a:ext uri="{FF2B5EF4-FFF2-40B4-BE49-F238E27FC236}">
                <a16:creationId xmlns:a16="http://schemas.microsoft.com/office/drawing/2014/main" id="{757E9773-AEA5-2048-B3DF-9BC6585C6F7D}"/>
              </a:ext>
            </a:extLst>
          </p:cNvPr>
          <p:cNvSpPr/>
          <p:nvPr/>
        </p:nvSpPr>
        <p:spPr>
          <a:xfrm>
            <a:off x="1395862" y="1214365"/>
            <a:ext cx="1795171" cy="2315997"/>
          </a:xfrm>
          <a:prstGeom prst="roundRect">
            <a:avLst>
              <a:gd name="adj" fmla="val 112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A42F4F39-4A3B-AF44-B16A-705DD7C3382D}"/>
              </a:ext>
            </a:extLst>
          </p:cNvPr>
          <p:cNvSpPr/>
          <p:nvPr/>
        </p:nvSpPr>
        <p:spPr>
          <a:xfrm>
            <a:off x="1392790" y="1219111"/>
            <a:ext cx="1806025" cy="46034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F86C60E5-8AF4-B945-8FA2-6874B48D7835}"/>
              </a:ext>
            </a:extLst>
          </p:cNvPr>
          <p:cNvGrpSpPr/>
          <p:nvPr/>
        </p:nvGrpSpPr>
        <p:grpSpPr>
          <a:xfrm>
            <a:off x="1808632" y="1139387"/>
            <a:ext cx="988881" cy="2174171"/>
            <a:chOff x="2655587" y="2723227"/>
            <a:chExt cx="464966" cy="1022281"/>
          </a:xfrm>
        </p:grpSpPr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9A3CA58F-798D-C04B-A9AA-44921B7AB60C}"/>
                </a:ext>
              </a:extLst>
            </p:cNvPr>
            <p:cNvCxnSpPr>
              <a:cxnSpLocks/>
            </p:cNvCxnSpPr>
            <p:nvPr/>
          </p:nvCxnSpPr>
          <p:spPr>
            <a:xfrm>
              <a:off x="2890436" y="2723227"/>
              <a:ext cx="0" cy="981342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2937AEAD-87DD-F543-8FF3-1940DAB4E0D8}"/>
                </a:ext>
              </a:extLst>
            </p:cNvPr>
            <p:cNvSpPr/>
            <p:nvPr/>
          </p:nvSpPr>
          <p:spPr>
            <a:xfrm>
              <a:off x="2655587" y="3637443"/>
              <a:ext cx="232477" cy="108065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F13C90B1-FE4A-E84E-89B9-033408DC4169}"/>
                </a:ext>
              </a:extLst>
            </p:cNvPr>
            <p:cNvSpPr/>
            <p:nvPr/>
          </p:nvSpPr>
          <p:spPr>
            <a:xfrm>
              <a:off x="2888076" y="3637443"/>
              <a:ext cx="232477" cy="108065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3" name="Ellipse 112">
            <a:extLst>
              <a:ext uri="{FF2B5EF4-FFF2-40B4-BE49-F238E27FC236}">
                <a16:creationId xmlns:a16="http://schemas.microsoft.com/office/drawing/2014/main" id="{68E3A1C7-54DD-EA48-A46C-E71ADDA32129}"/>
              </a:ext>
            </a:extLst>
          </p:cNvPr>
          <p:cNvSpPr/>
          <p:nvPr/>
        </p:nvSpPr>
        <p:spPr>
          <a:xfrm>
            <a:off x="2012471" y="2846325"/>
            <a:ext cx="214352" cy="209701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FDB265A8-20C8-4A4B-9AAC-82BF1C71B60C}"/>
              </a:ext>
            </a:extLst>
          </p:cNvPr>
          <p:cNvSpPr/>
          <p:nvPr/>
        </p:nvSpPr>
        <p:spPr>
          <a:xfrm>
            <a:off x="2718783" y="2804811"/>
            <a:ext cx="214352" cy="209701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DAE7E75E-9814-D74E-A9B3-13C5E895DD26}"/>
              </a:ext>
            </a:extLst>
          </p:cNvPr>
          <p:cNvSpPr/>
          <p:nvPr/>
        </p:nvSpPr>
        <p:spPr>
          <a:xfrm>
            <a:off x="2384384" y="2466090"/>
            <a:ext cx="152465" cy="163403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436B7EC4-88C2-5143-82EE-5D8DB7F5E94F}"/>
              </a:ext>
            </a:extLst>
          </p:cNvPr>
          <p:cNvSpPr/>
          <p:nvPr/>
        </p:nvSpPr>
        <p:spPr>
          <a:xfrm>
            <a:off x="1567178" y="2776182"/>
            <a:ext cx="144637" cy="138218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386A97F2-A885-874C-8DC1-971B6B4D5F8C}"/>
              </a:ext>
            </a:extLst>
          </p:cNvPr>
          <p:cNvSpPr/>
          <p:nvPr/>
        </p:nvSpPr>
        <p:spPr>
          <a:xfrm>
            <a:off x="1546003" y="3088577"/>
            <a:ext cx="170572" cy="128800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F5A2D266-5CAC-A44E-A120-64E73C7F2F12}"/>
              </a:ext>
            </a:extLst>
          </p:cNvPr>
          <p:cNvSpPr/>
          <p:nvPr/>
        </p:nvSpPr>
        <p:spPr>
          <a:xfrm>
            <a:off x="1708330" y="3277969"/>
            <a:ext cx="162673" cy="131016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5E9691CF-6175-E144-806B-C0A9067EA015}"/>
              </a:ext>
            </a:extLst>
          </p:cNvPr>
          <p:cNvSpPr/>
          <p:nvPr/>
        </p:nvSpPr>
        <p:spPr>
          <a:xfrm>
            <a:off x="1772519" y="2688797"/>
            <a:ext cx="151716" cy="121690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 vers la droite 44">
            <a:extLst>
              <a:ext uri="{FF2B5EF4-FFF2-40B4-BE49-F238E27FC236}">
                <a16:creationId xmlns:a16="http://schemas.microsoft.com/office/drawing/2014/main" id="{D9191FF8-5634-6446-98D3-AB40BB9DDE25}"/>
              </a:ext>
            </a:extLst>
          </p:cNvPr>
          <p:cNvSpPr/>
          <p:nvPr/>
        </p:nvSpPr>
        <p:spPr>
          <a:xfrm>
            <a:off x="651535" y="3452486"/>
            <a:ext cx="403145" cy="191349"/>
          </a:xfrm>
          <a:prstGeom prst="rightArrow">
            <a:avLst/>
          </a:prstGeom>
          <a:solidFill>
            <a:srgbClr val="FF4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Flèche vers la droite 130">
            <a:extLst>
              <a:ext uri="{FF2B5EF4-FFF2-40B4-BE49-F238E27FC236}">
                <a16:creationId xmlns:a16="http://schemas.microsoft.com/office/drawing/2014/main" id="{A899B7ED-C5D6-974C-B141-E039570DE744}"/>
              </a:ext>
            </a:extLst>
          </p:cNvPr>
          <p:cNvSpPr/>
          <p:nvPr/>
        </p:nvSpPr>
        <p:spPr>
          <a:xfrm>
            <a:off x="3611560" y="1494742"/>
            <a:ext cx="403145" cy="191349"/>
          </a:xfrm>
          <a:prstGeom prst="rightArrow">
            <a:avLst/>
          </a:prstGeom>
          <a:solidFill>
            <a:srgbClr val="FF6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0EDBC14F-CCDF-5840-96EA-03FF76388A38}"/>
              </a:ext>
            </a:extLst>
          </p:cNvPr>
          <p:cNvSpPr/>
          <p:nvPr/>
        </p:nvSpPr>
        <p:spPr>
          <a:xfrm>
            <a:off x="1335023" y="1740346"/>
            <a:ext cx="204295" cy="1799977"/>
          </a:xfrm>
          <a:custGeom>
            <a:avLst/>
            <a:gdLst>
              <a:gd name="connsiteX0" fmla="*/ 116209 w 204295"/>
              <a:gd name="connsiteY0" fmla="*/ 0 h 1799977"/>
              <a:gd name="connsiteX1" fmla="*/ 705 w 204295"/>
              <a:gd name="connsiteY1" fmla="*/ 202131 h 1799977"/>
              <a:gd name="connsiteX2" fmla="*/ 164335 w 204295"/>
              <a:gd name="connsiteY2" fmla="*/ 385011 h 1799977"/>
              <a:gd name="connsiteX3" fmla="*/ 705 w 204295"/>
              <a:gd name="connsiteY3" fmla="*/ 654518 h 1799977"/>
              <a:gd name="connsiteX4" fmla="*/ 154710 w 204295"/>
              <a:gd name="connsiteY4" fmla="*/ 895150 h 1799977"/>
              <a:gd name="connsiteX5" fmla="*/ 705 w 204295"/>
              <a:gd name="connsiteY5" fmla="*/ 1097280 h 1799977"/>
              <a:gd name="connsiteX6" fmla="*/ 164335 w 204295"/>
              <a:gd name="connsiteY6" fmla="*/ 1347537 h 1799977"/>
              <a:gd name="connsiteX7" fmla="*/ 48832 w 204295"/>
              <a:gd name="connsiteY7" fmla="*/ 1549668 h 1799977"/>
              <a:gd name="connsiteX8" fmla="*/ 193211 w 204295"/>
              <a:gd name="connsiteY8" fmla="*/ 1780674 h 1799977"/>
              <a:gd name="connsiteX9" fmla="*/ 183585 w 204295"/>
              <a:gd name="connsiteY9" fmla="*/ 1771049 h 179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295" h="1799977">
                <a:moveTo>
                  <a:pt x="116209" y="0"/>
                </a:moveTo>
                <a:cubicBezTo>
                  <a:pt x="54446" y="68981"/>
                  <a:pt x="-7316" y="137963"/>
                  <a:pt x="705" y="202131"/>
                </a:cubicBezTo>
                <a:cubicBezTo>
                  <a:pt x="8726" y="266299"/>
                  <a:pt x="164335" y="309613"/>
                  <a:pt x="164335" y="385011"/>
                </a:cubicBezTo>
                <a:cubicBezTo>
                  <a:pt x="164335" y="460409"/>
                  <a:pt x="2309" y="569495"/>
                  <a:pt x="705" y="654518"/>
                </a:cubicBezTo>
                <a:cubicBezTo>
                  <a:pt x="-899" y="739541"/>
                  <a:pt x="154710" y="821356"/>
                  <a:pt x="154710" y="895150"/>
                </a:cubicBezTo>
                <a:cubicBezTo>
                  <a:pt x="154710" y="968944"/>
                  <a:pt x="-899" y="1021882"/>
                  <a:pt x="705" y="1097280"/>
                </a:cubicBezTo>
                <a:cubicBezTo>
                  <a:pt x="2309" y="1172678"/>
                  <a:pt x="156314" y="1272139"/>
                  <a:pt x="164335" y="1347537"/>
                </a:cubicBezTo>
                <a:cubicBezTo>
                  <a:pt x="172356" y="1422935"/>
                  <a:pt x="44019" y="1477479"/>
                  <a:pt x="48832" y="1549668"/>
                </a:cubicBezTo>
                <a:cubicBezTo>
                  <a:pt x="53645" y="1621858"/>
                  <a:pt x="193211" y="1780674"/>
                  <a:pt x="193211" y="1780674"/>
                </a:cubicBezTo>
                <a:cubicBezTo>
                  <a:pt x="215670" y="1817571"/>
                  <a:pt x="199627" y="1794310"/>
                  <a:pt x="183585" y="1771049"/>
                </a:cubicBezTo>
              </a:path>
            </a:pathLst>
          </a:custGeom>
          <a:noFill/>
          <a:ln>
            <a:solidFill>
              <a:srgbClr val="FF4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Forme libre 132">
            <a:extLst>
              <a:ext uri="{FF2B5EF4-FFF2-40B4-BE49-F238E27FC236}">
                <a16:creationId xmlns:a16="http://schemas.microsoft.com/office/drawing/2014/main" id="{CF3E7DE9-43C8-2A40-867D-8C63AC14A203}"/>
              </a:ext>
            </a:extLst>
          </p:cNvPr>
          <p:cNvSpPr/>
          <p:nvPr/>
        </p:nvSpPr>
        <p:spPr>
          <a:xfrm rot="10800000">
            <a:off x="3056174" y="1720980"/>
            <a:ext cx="204295" cy="1799977"/>
          </a:xfrm>
          <a:custGeom>
            <a:avLst/>
            <a:gdLst>
              <a:gd name="connsiteX0" fmla="*/ 116209 w 204295"/>
              <a:gd name="connsiteY0" fmla="*/ 0 h 1799977"/>
              <a:gd name="connsiteX1" fmla="*/ 705 w 204295"/>
              <a:gd name="connsiteY1" fmla="*/ 202131 h 1799977"/>
              <a:gd name="connsiteX2" fmla="*/ 164335 w 204295"/>
              <a:gd name="connsiteY2" fmla="*/ 385011 h 1799977"/>
              <a:gd name="connsiteX3" fmla="*/ 705 w 204295"/>
              <a:gd name="connsiteY3" fmla="*/ 654518 h 1799977"/>
              <a:gd name="connsiteX4" fmla="*/ 154710 w 204295"/>
              <a:gd name="connsiteY4" fmla="*/ 895150 h 1799977"/>
              <a:gd name="connsiteX5" fmla="*/ 705 w 204295"/>
              <a:gd name="connsiteY5" fmla="*/ 1097280 h 1799977"/>
              <a:gd name="connsiteX6" fmla="*/ 164335 w 204295"/>
              <a:gd name="connsiteY6" fmla="*/ 1347537 h 1799977"/>
              <a:gd name="connsiteX7" fmla="*/ 48832 w 204295"/>
              <a:gd name="connsiteY7" fmla="*/ 1549668 h 1799977"/>
              <a:gd name="connsiteX8" fmla="*/ 193211 w 204295"/>
              <a:gd name="connsiteY8" fmla="*/ 1780674 h 1799977"/>
              <a:gd name="connsiteX9" fmla="*/ 183585 w 204295"/>
              <a:gd name="connsiteY9" fmla="*/ 1771049 h 179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295" h="1799977">
                <a:moveTo>
                  <a:pt x="116209" y="0"/>
                </a:moveTo>
                <a:cubicBezTo>
                  <a:pt x="54446" y="68981"/>
                  <a:pt x="-7316" y="137963"/>
                  <a:pt x="705" y="202131"/>
                </a:cubicBezTo>
                <a:cubicBezTo>
                  <a:pt x="8726" y="266299"/>
                  <a:pt x="164335" y="309613"/>
                  <a:pt x="164335" y="385011"/>
                </a:cubicBezTo>
                <a:cubicBezTo>
                  <a:pt x="164335" y="460409"/>
                  <a:pt x="2309" y="569495"/>
                  <a:pt x="705" y="654518"/>
                </a:cubicBezTo>
                <a:cubicBezTo>
                  <a:pt x="-899" y="739541"/>
                  <a:pt x="154710" y="821356"/>
                  <a:pt x="154710" y="895150"/>
                </a:cubicBezTo>
                <a:cubicBezTo>
                  <a:pt x="154710" y="968944"/>
                  <a:pt x="-899" y="1021882"/>
                  <a:pt x="705" y="1097280"/>
                </a:cubicBezTo>
                <a:cubicBezTo>
                  <a:pt x="2309" y="1172678"/>
                  <a:pt x="156314" y="1272139"/>
                  <a:pt x="164335" y="1347537"/>
                </a:cubicBezTo>
                <a:cubicBezTo>
                  <a:pt x="172356" y="1422935"/>
                  <a:pt x="44019" y="1477479"/>
                  <a:pt x="48832" y="1549668"/>
                </a:cubicBezTo>
                <a:cubicBezTo>
                  <a:pt x="53645" y="1621858"/>
                  <a:pt x="193211" y="1780674"/>
                  <a:pt x="193211" y="1780674"/>
                </a:cubicBezTo>
                <a:cubicBezTo>
                  <a:pt x="215670" y="1817571"/>
                  <a:pt x="199627" y="1794310"/>
                  <a:pt x="183585" y="1771049"/>
                </a:cubicBezTo>
              </a:path>
            </a:pathLst>
          </a:custGeom>
          <a:noFill/>
          <a:ln>
            <a:solidFill>
              <a:srgbClr val="FF4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B78BCD92-8A1C-0D4E-AA91-5F0A0F89BA33}"/>
              </a:ext>
            </a:extLst>
          </p:cNvPr>
          <p:cNvSpPr/>
          <p:nvPr/>
        </p:nvSpPr>
        <p:spPr>
          <a:xfrm>
            <a:off x="2536784" y="2618490"/>
            <a:ext cx="152465" cy="163403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8245DDCC-2BA5-CB42-9D3D-F74F6A031993}"/>
              </a:ext>
            </a:extLst>
          </p:cNvPr>
          <p:cNvSpPr/>
          <p:nvPr/>
        </p:nvSpPr>
        <p:spPr>
          <a:xfrm>
            <a:off x="2439625" y="2781893"/>
            <a:ext cx="152465" cy="163403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ACB9C3EC-5FEC-774D-81A2-9CADCD57AD34}"/>
              </a:ext>
            </a:extLst>
          </p:cNvPr>
          <p:cNvSpPr/>
          <p:nvPr/>
        </p:nvSpPr>
        <p:spPr>
          <a:xfrm>
            <a:off x="2689184" y="2770890"/>
            <a:ext cx="152465" cy="163403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B4DF9D88-D4D4-024C-8685-B0A17DC08782}"/>
              </a:ext>
            </a:extLst>
          </p:cNvPr>
          <p:cNvSpPr/>
          <p:nvPr/>
        </p:nvSpPr>
        <p:spPr>
          <a:xfrm>
            <a:off x="2755999" y="3261775"/>
            <a:ext cx="152465" cy="163403"/>
          </a:xfrm>
          <a:prstGeom prst="ellipse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87052D9B-2DB3-B849-9FE6-48066AC047B2}"/>
              </a:ext>
            </a:extLst>
          </p:cNvPr>
          <p:cNvSpPr txBox="1"/>
          <p:nvPr/>
        </p:nvSpPr>
        <p:spPr>
          <a:xfrm>
            <a:off x="780896" y="3946668"/>
            <a:ext cx="3005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From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25 to 70°C</a:t>
            </a:r>
          </a:p>
        </p:txBody>
      </p:sp>
      <p:cxnSp>
        <p:nvCxnSpPr>
          <p:cNvPr id="15" name="Connecteur en arc 14">
            <a:extLst>
              <a:ext uri="{FF2B5EF4-FFF2-40B4-BE49-F238E27FC236}">
                <a16:creationId xmlns:a16="http://schemas.microsoft.com/office/drawing/2014/main" id="{904A85D9-349A-4249-A6E1-CB0A77DB5075}"/>
              </a:ext>
            </a:extLst>
          </p:cNvPr>
          <p:cNvCxnSpPr>
            <a:cxnSpLocks/>
          </p:cNvCxnSpPr>
          <p:nvPr/>
        </p:nvCxnSpPr>
        <p:spPr>
          <a:xfrm rot="5400000">
            <a:off x="1489269" y="2072565"/>
            <a:ext cx="318640" cy="149752"/>
          </a:xfrm>
          <a:prstGeom prst="curvedConnector3">
            <a:avLst>
              <a:gd name="adj1" fmla="val 17568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en arc 128">
            <a:extLst>
              <a:ext uri="{FF2B5EF4-FFF2-40B4-BE49-F238E27FC236}">
                <a16:creationId xmlns:a16="http://schemas.microsoft.com/office/drawing/2014/main" id="{FFFD089E-2B79-0344-9A8B-1BBFB948174F}"/>
              </a:ext>
            </a:extLst>
          </p:cNvPr>
          <p:cNvCxnSpPr>
            <a:cxnSpLocks/>
          </p:cNvCxnSpPr>
          <p:nvPr/>
        </p:nvCxnSpPr>
        <p:spPr>
          <a:xfrm rot="5400000">
            <a:off x="1549387" y="2273074"/>
            <a:ext cx="257138" cy="236195"/>
          </a:xfrm>
          <a:prstGeom prst="curvedConnector3">
            <a:avLst>
              <a:gd name="adj1" fmla="val 14604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en arc 131">
            <a:extLst>
              <a:ext uri="{FF2B5EF4-FFF2-40B4-BE49-F238E27FC236}">
                <a16:creationId xmlns:a16="http://schemas.microsoft.com/office/drawing/2014/main" id="{DF331A3A-7A9A-E64D-99E1-E57BB598975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72355" y="2071120"/>
            <a:ext cx="373243" cy="116093"/>
          </a:xfrm>
          <a:prstGeom prst="curvedConnector3">
            <a:avLst>
              <a:gd name="adj1" fmla="val -28682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en arc 145">
            <a:extLst>
              <a:ext uri="{FF2B5EF4-FFF2-40B4-BE49-F238E27FC236}">
                <a16:creationId xmlns:a16="http://schemas.microsoft.com/office/drawing/2014/main" id="{50C0A3ED-6DF3-B142-BD23-757AA7D7EC4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86820" y="2040463"/>
            <a:ext cx="290969" cy="125366"/>
          </a:xfrm>
          <a:prstGeom prst="curvedConnector3">
            <a:avLst>
              <a:gd name="adj1" fmla="val -30285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en arc 146">
            <a:extLst>
              <a:ext uri="{FF2B5EF4-FFF2-40B4-BE49-F238E27FC236}">
                <a16:creationId xmlns:a16="http://schemas.microsoft.com/office/drawing/2014/main" id="{B72BC686-150D-5846-B153-96D632AE0B07}"/>
              </a:ext>
            </a:extLst>
          </p:cNvPr>
          <p:cNvCxnSpPr>
            <a:cxnSpLocks/>
          </p:cNvCxnSpPr>
          <p:nvPr/>
        </p:nvCxnSpPr>
        <p:spPr>
          <a:xfrm rot="5400000">
            <a:off x="2670092" y="2038221"/>
            <a:ext cx="318640" cy="149752"/>
          </a:xfrm>
          <a:prstGeom prst="curvedConnector3">
            <a:avLst>
              <a:gd name="adj1" fmla="val 17568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en arc 147">
            <a:extLst>
              <a:ext uri="{FF2B5EF4-FFF2-40B4-BE49-F238E27FC236}">
                <a16:creationId xmlns:a16="http://schemas.microsoft.com/office/drawing/2014/main" id="{219BA707-3CA9-7642-BB34-E2DF1C0FFA8D}"/>
              </a:ext>
            </a:extLst>
          </p:cNvPr>
          <p:cNvCxnSpPr>
            <a:cxnSpLocks/>
          </p:cNvCxnSpPr>
          <p:nvPr/>
        </p:nvCxnSpPr>
        <p:spPr>
          <a:xfrm rot="5400000">
            <a:off x="2730210" y="2238730"/>
            <a:ext cx="257138" cy="236195"/>
          </a:xfrm>
          <a:prstGeom prst="curvedConnector3">
            <a:avLst>
              <a:gd name="adj1" fmla="val 14604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en arc 148">
            <a:extLst>
              <a:ext uri="{FF2B5EF4-FFF2-40B4-BE49-F238E27FC236}">
                <a16:creationId xmlns:a16="http://schemas.microsoft.com/office/drawing/2014/main" id="{21AF14E3-6A5B-6D47-A9C0-C25C55D12B4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53178" y="2036776"/>
            <a:ext cx="373243" cy="116093"/>
          </a:xfrm>
          <a:prstGeom prst="curvedConnector3">
            <a:avLst>
              <a:gd name="adj1" fmla="val -28682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en arc 149">
            <a:extLst>
              <a:ext uri="{FF2B5EF4-FFF2-40B4-BE49-F238E27FC236}">
                <a16:creationId xmlns:a16="http://schemas.microsoft.com/office/drawing/2014/main" id="{B7391C9D-465C-E449-A6FC-C023C8E4A67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7643" y="2006119"/>
            <a:ext cx="290969" cy="125366"/>
          </a:xfrm>
          <a:prstGeom prst="curvedConnector3">
            <a:avLst>
              <a:gd name="adj1" fmla="val -30285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Picture 2" descr="Cartoon Explosion, Logo, Advertising, Leaf, Yellow, Line, Tree, Wing,  Explosion, Logo, Advertising png | PNGWing">
            <a:extLst>
              <a:ext uri="{FF2B5EF4-FFF2-40B4-BE49-F238E27FC236}">
                <a16:creationId xmlns:a16="http://schemas.microsoft.com/office/drawing/2014/main" id="{02DD0DE7-0C9C-C042-B550-6D058DBD7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1667" y="2658773"/>
            <a:ext cx="222223" cy="1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Cartoon Explosion, Logo, Advertising, Leaf, Yellow, Line, Tree, Wing,  Explosion, Logo, Advertising png | PNGWing">
            <a:extLst>
              <a:ext uri="{FF2B5EF4-FFF2-40B4-BE49-F238E27FC236}">
                <a16:creationId xmlns:a16="http://schemas.microsoft.com/office/drawing/2014/main" id="{4EB55E63-CBE2-9748-881C-5EB6130A5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7554" y="2994679"/>
            <a:ext cx="222223" cy="1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Cartoon Explosion, Logo, Advertising, Leaf, Yellow, Line, Tree, Wing,  Explosion, Logo, Advertising png | PNGWing">
            <a:extLst>
              <a:ext uri="{FF2B5EF4-FFF2-40B4-BE49-F238E27FC236}">
                <a16:creationId xmlns:a16="http://schemas.microsoft.com/office/drawing/2014/main" id="{2EFBD807-F1D6-6144-835A-82AD97B69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7444" y="3087624"/>
            <a:ext cx="222223" cy="1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Cartoon Explosion, Logo, Advertising, Leaf, Yellow, Line, Tree, Wing,  Explosion, Logo, Advertising png | PNGWing">
            <a:extLst>
              <a:ext uri="{FF2B5EF4-FFF2-40B4-BE49-F238E27FC236}">
                <a16:creationId xmlns:a16="http://schemas.microsoft.com/office/drawing/2014/main" id="{74775378-5CF6-D047-A91D-FB056A6E8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59540" y="2431679"/>
            <a:ext cx="222223" cy="1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35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443;p36">
            <a:extLst>
              <a:ext uri="{FF2B5EF4-FFF2-40B4-BE49-F238E27FC236}">
                <a16:creationId xmlns:a16="http://schemas.microsoft.com/office/drawing/2014/main" id="{A7064732-9E1A-3B45-B598-15212635BB6C}"/>
              </a:ext>
            </a:extLst>
          </p:cNvPr>
          <p:cNvSpPr txBox="1">
            <a:spLocks/>
          </p:cNvSpPr>
          <p:nvPr/>
        </p:nvSpPr>
        <p:spPr>
          <a:xfrm>
            <a:off x="238639" y="204197"/>
            <a:ext cx="7772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5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fr-FR" sz="1800" b="1" dirty="0" err="1">
                <a:solidFill>
                  <a:srgbClr val="FFC000"/>
                </a:solidFill>
                <a:latin typeface="Montserrat"/>
                <a:sym typeface="Montserrat"/>
              </a:rPr>
              <a:t>Results</a:t>
            </a:r>
            <a:r>
              <a:rPr lang="fr-FR" sz="1800" b="1" dirty="0">
                <a:solidFill>
                  <a:srgbClr val="FFC000"/>
                </a:solidFill>
                <a:latin typeface="Montserrat"/>
                <a:sym typeface="Montserrat"/>
              </a:rPr>
              <a:t> </a:t>
            </a:r>
            <a:r>
              <a:rPr lang="fr-FR" sz="1800" b="1" dirty="0">
                <a:solidFill>
                  <a:schemeClr val="tx1"/>
                </a:solidFill>
                <a:latin typeface="Montserrat"/>
                <a:sym typeface="Montserrat"/>
              </a:rPr>
              <a:t>and</a:t>
            </a:r>
            <a:r>
              <a:rPr lang="fr-FR" sz="1800" b="1" dirty="0">
                <a:solidFill>
                  <a:srgbClr val="FFC000"/>
                </a:solidFill>
                <a:latin typeface="Montserrat"/>
                <a:sym typeface="Montserrat"/>
              </a:rPr>
              <a:t> </a:t>
            </a:r>
            <a:r>
              <a:rPr lang="fr-FR" sz="1800" b="1" dirty="0" err="1">
                <a:solidFill>
                  <a:srgbClr val="FFC000"/>
                </a:solidFill>
                <a:latin typeface="Montserrat"/>
                <a:sym typeface="Montserrat"/>
              </a:rPr>
              <a:t>comparison</a:t>
            </a:r>
            <a:r>
              <a:rPr lang="fr-FR" sz="1800" b="1" dirty="0">
                <a:solidFill>
                  <a:srgbClr val="FFC000"/>
                </a:solidFill>
                <a:latin typeface="Montserrat"/>
                <a:sym typeface="Montserrat"/>
              </a:rPr>
              <a:t> </a:t>
            </a:r>
            <a:r>
              <a:rPr lang="fr-FR" sz="1800" b="1" dirty="0">
                <a:solidFill>
                  <a:schemeClr val="tx1"/>
                </a:solidFill>
                <a:latin typeface="Montserrat"/>
                <a:sym typeface="Montserrat"/>
              </a:rPr>
              <a:t>of a</a:t>
            </a:r>
            <a:r>
              <a:rPr lang="fr-FR" sz="1800" b="1" dirty="0">
                <a:solidFill>
                  <a:srgbClr val="FFC000"/>
                </a:solidFill>
                <a:latin typeface="Montserrat"/>
                <a:sym typeface="Montserrat"/>
              </a:rPr>
              <a:t> 30 minutes </a:t>
            </a:r>
            <a:r>
              <a:rPr lang="fr-FR" sz="1800" b="1" dirty="0">
                <a:solidFill>
                  <a:schemeClr val="tx1"/>
                </a:solidFill>
                <a:latin typeface="Montserrat"/>
                <a:sym typeface="Montserrat"/>
              </a:rPr>
              <a:t>extraction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B18A19-EB55-6549-A334-DC73A498136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8</a:t>
            </a:fld>
            <a:endParaRPr lang="fr-FR"/>
          </a:p>
        </p:txBody>
      </p:sp>
      <p:grpSp>
        <p:nvGrpSpPr>
          <p:cNvPr id="29" name="Google Shape;850;p45">
            <a:extLst>
              <a:ext uri="{FF2B5EF4-FFF2-40B4-BE49-F238E27FC236}">
                <a16:creationId xmlns:a16="http://schemas.microsoft.com/office/drawing/2014/main" id="{BFDDFF7B-079B-5940-BDDF-8A01A930A47A}"/>
              </a:ext>
            </a:extLst>
          </p:cNvPr>
          <p:cNvGrpSpPr/>
          <p:nvPr/>
        </p:nvGrpSpPr>
        <p:grpSpPr>
          <a:xfrm>
            <a:off x="6729781" y="196634"/>
            <a:ext cx="535300" cy="194950"/>
            <a:chOff x="5054325" y="1441125"/>
            <a:chExt cx="535300" cy="194950"/>
          </a:xfrm>
        </p:grpSpPr>
        <p:sp>
          <p:nvSpPr>
            <p:cNvPr id="30" name="Google Shape;851;p45">
              <a:extLst>
                <a:ext uri="{FF2B5EF4-FFF2-40B4-BE49-F238E27FC236}">
                  <a16:creationId xmlns:a16="http://schemas.microsoft.com/office/drawing/2014/main" id="{CD4586F8-CCB2-5547-A976-0FE603D51F61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2;p45">
              <a:extLst>
                <a:ext uri="{FF2B5EF4-FFF2-40B4-BE49-F238E27FC236}">
                  <a16:creationId xmlns:a16="http://schemas.microsoft.com/office/drawing/2014/main" id="{2D067FA1-6EAA-BD42-88B4-75A57232C82D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EEE164F3-1570-494B-B2E9-5D505A64F5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12844" r="4156" b="1"/>
          <a:stretch/>
        </p:blipFill>
        <p:spPr bwMode="auto">
          <a:xfrm>
            <a:off x="312647" y="776061"/>
            <a:ext cx="4411425" cy="3723721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DA52BBA6-D13F-E044-A60D-B7186F481F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12955" r="5385"/>
          <a:stretch/>
        </p:blipFill>
        <p:spPr bwMode="auto">
          <a:xfrm>
            <a:off x="4859940" y="761906"/>
            <a:ext cx="4223318" cy="3723721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E6FD9E7-DA00-3E47-B8F1-11A70D81FE53}"/>
              </a:ext>
            </a:extLst>
          </p:cNvPr>
          <p:cNvSpPr/>
          <p:nvPr/>
        </p:nvSpPr>
        <p:spPr>
          <a:xfrm rot="16200000">
            <a:off x="-173510" y="2110612"/>
            <a:ext cx="1892551" cy="36094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TPC (mg GAE.g</a:t>
            </a:r>
            <a:r>
              <a:rPr lang="fr-FR" sz="1200" baseline="3000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-1</a:t>
            </a:r>
            <a:r>
              <a:rPr lang="fr-FR" sz="120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 DM)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E69ECBB-2AF4-F945-8C18-E91B3DE26D81}"/>
              </a:ext>
            </a:extLst>
          </p:cNvPr>
          <p:cNvSpPr/>
          <p:nvPr/>
        </p:nvSpPr>
        <p:spPr>
          <a:xfrm rot="1748968">
            <a:off x="470711" y="3699115"/>
            <a:ext cx="1862681" cy="36094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Ethanol/water (%)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131185-7026-DB45-93CB-8552FF63B75B}"/>
              </a:ext>
            </a:extLst>
          </p:cNvPr>
          <p:cNvSpPr/>
          <p:nvPr/>
        </p:nvSpPr>
        <p:spPr>
          <a:xfrm rot="16200000">
            <a:off x="4162894" y="2096457"/>
            <a:ext cx="1892551" cy="36094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TPC (mg GAE.g</a:t>
            </a:r>
            <a:r>
              <a:rPr lang="fr-FR" sz="1200" baseline="3000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_1</a:t>
            </a:r>
            <a:r>
              <a:rPr lang="fr-FR" sz="120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 DM)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D57AC89-ABCA-6441-B0F0-B7F8E4DB43B4}"/>
              </a:ext>
            </a:extLst>
          </p:cNvPr>
          <p:cNvSpPr/>
          <p:nvPr/>
        </p:nvSpPr>
        <p:spPr>
          <a:xfrm rot="16200000">
            <a:off x="885978" y="3826679"/>
            <a:ext cx="270884" cy="36094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ysClr val="windowText" lastClr="000000"/>
              </a:solidFill>
              <a:latin typeface="Montserrat" panose="02000505000000020004" pitchFamily="2" charset="77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49587BD-9F36-9947-A15A-7C8C641A85EF}"/>
              </a:ext>
            </a:extLst>
          </p:cNvPr>
          <p:cNvSpPr/>
          <p:nvPr/>
        </p:nvSpPr>
        <p:spPr>
          <a:xfrm rot="1748968">
            <a:off x="4932728" y="3694586"/>
            <a:ext cx="1862681" cy="36094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Ethanol/water (%)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07F1CF5-1CE2-584A-9F9E-D8581C052DBC}"/>
              </a:ext>
            </a:extLst>
          </p:cNvPr>
          <p:cNvSpPr/>
          <p:nvPr/>
        </p:nvSpPr>
        <p:spPr>
          <a:xfrm rot="16200000">
            <a:off x="5347995" y="3822150"/>
            <a:ext cx="270884" cy="36094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ysClr val="windowText" lastClr="000000"/>
              </a:solidFill>
              <a:latin typeface="Montserrat" panose="02000505000000020004" pitchFamily="2" charset="77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1A2DC62-52FF-BD49-B867-0DC296C947FA}"/>
              </a:ext>
            </a:extLst>
          </p:cNvPr>
          <p:cNvSpPr/>
          <p:nvPr/>
        </p:nvSpPr>
        <p:spPr>
          <a:xfrm rot="19946630">
            <a:off x="3132580" y="3669418"/>
            <a:ext cx="1547186" cy="4341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solidFill>
                  <a:sysClr val="windowText" lastClr="000000"/>
                </a:solidFill>
                <a:latin typeface="Montserrat" panose="02000505000000020004" pitchFamily="2" charset="77"/>
              </a:rPr>
              <a:t>Temperature</a:t>
            </a:r>
            <a:r>
              <a:rPr lang="fr-FR" sz="120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 (°C)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6D06040-6AE5-C149-ADE6-1818EC6E0BA0}"/>
              </a:ext>
            </a:extLst>
          </p:cNvPr>
          <p:cNvSpPr/>
          <p:nvPr/>
        </p:nvSpPr>
        <p:spPr>
          <a:xfrm rot="16200000">
            <a:off x="4258868" y="3844184"/>
            <a:ext cx="270884" cy="36094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ysClr val="windowText" lastClr="000000"/>
              </a:solidFill>
              <a:latin typeface="Montserrat" panose="02000505000000020004" pitchFamily="2" charset="77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C502402-B085-464E-B774-7CF429DAF499}"/>
              </a:ext>
            </a:extLst>
          </p:cNvPr>
          <p:cNvSpPr/>
          <p:nvPr/>
        </p:nvSpPr>
        <p:spPr>
          <a:xfrm rot="19946630">
            <a:off x="7519677" y="3655264"/>
            <a:ext cx="1547186" cy="4341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Power (Watt)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A472017-BC02-7B4C-9ABE-CE0A788B456D}"/>
              </a:ext>
            </a:extLst>
          </p:cNvPr>
          <p:cNvSpPr/>
          <p:nvPr/>
        </p:nvSpPr>
        <p:spPr>
          <a:xfrm rot="16200000">
            <a:off x="8615954" y="3824529"/>
            <a:ext cx="270884" cy="36094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ysClr val="windowText" lastClr="000000"/>
              </a:solidFill>
              <a:latin typeface="Montserrat" panose="02000505000000020004" pitchFamily="2" charset="77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04D7980E-5723-7741-AF27-41C7B5C70FE4}"/>
              </a:ext>
            </a:extLst>
          </p:cNvPr>
          <p:cNvSpPr txBox="1"/>
          <p:nvPr/>
        </p:nvSpPr>
        <p:spPr>
          <a:xfrm>
            <a:off x="3584746" y="4846291"/>
            <a:ext cx="6435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TPC: total </a:t>
            </a:r>
            <a:r>
              <a:rPr lang="fr-FR" sz="1100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polyphenol</a:t>
            </a:r>
            <a:r>
              <a:rPr lang="fr-FR" sz="110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content	GAE: </a:t>
            </a:r>
            <a:r>
              <a:rPr lang="fr-FR" sz="1100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Gallic</a:t>
            </a:r>
            <a:r>
              <a:rPr lang="fr-FR" sz="110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acid</a:t>
            </a:r>
            <a:r>
              <a:rPr lang="fr-FR" sz="110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equivalent</a:t>
            </a:r>
            <a:r>
              <a:rPr lang="fr-FR" sz="1100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	</a:t>
            </a:r>
          </a:p>
        </p:txBody>
      </p:sp>
      <p:pic>
        <p:nvPicPr>
          <p:cNvPr id="106" name="Google Shape;756;p43">
            <a:extLst>
              <a:ext uri="{FF2B5EF4-FFF2-40B4-BE49-F238E27FC236}">
                <a16:creationId xmlns:a16="http://schemas.microsoft.com/office/drawing/2014/main" id="{B82D2FFE-6B7E-4549-859E-46FAE0DB75A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9940" y="543665"/>
            <a:ext cx="684709" cy="53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757;p43">
            <a:extLst>
              <a:ext uri="{FF2B5EF4-FFF2-40B4-BE49-F238E27FC236}">
                <a16:creationId xmlns:a16="http://schemas.microsoft.com/office/drawing/2014/main" id="{C0C91E1D-F70C-0247-9C5C-5947E4F22F0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201" y="620666"/>
            <a:ext cx="502180" cy="47043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Rectangle : coins arrondis 107">
            <a:extLst>
              <a:ext uri="{FF2B5EF4-FFF2-40B4-BE49-F238E27FC236}">
                <a16:creationId xmlns:a16="http://schemas.microsoft.com/office/drawing/2014/main" id="{41651B6B-8C81-C94F-80F1-83E2EA59FBCB}"/>
              </a:ext>
            </a:extLst>
          </p:cNvPr>
          <p:cNvSpPr/>
          <p:nvPr/>
        </p:nvSpPr>
        <p:spPr>
          <a:xfrm>
            <a:off x="5234064" y="1271877"/>
            <a:ext cx="480752" cy="253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B0F0"/>
                </a:solidFill>
              </a:rPr>
              <a:t>11</a:t>
            </a:r>
          </a:p>
        </p:txBody>
      </p:sp>
      <p:sp>
        <p:nvSpPr>
          <p:cNvPr id="109" name="Rectangle : coins arrondis 108">
            <a:extLst>
              <a:ext uri="{FF2B5EF4-FFF2-40B4-BE49-F238E27FC236}">
                <a16:creationId xmlns:a16="http://schemas.microsoft.com/office/drawing/2014/main" id="{D29841E3-0D61-9E4B-9AC9-7C340885C419}"/>
              </a:ext>
            </a:extLst>
          </p:cNvPr>
          <p:cNvSpPr/>
          <p:nvPr/>
        </p:nvSpPr>
        <p:spPr>
          <a:xfrm>
            <a:off x="786210" y="1614296"/>
            <a:ext cx="480752" cy="253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B0F0"/>
                </a:solidFill>
              </a:rPr>
              <a:t>8,5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A594164F-ABEA-5645-8EC5-BA8FBA84A766}"/>
              </a:ext>
            </a:extLst>
          </p:cNvPr>
          <p:cNvCxnSpPr>
            <a:cxnSpLocks/>
          </p:cNvCxnSpPr>
          <p:nvPr/>
        </p:nvCxnSpPr>
        <p:spPr>
          <a:xfrm flipV="1">
            <a:off x="1232884" y="1407355"/>
            <a:ext cx="1469127" cy="399572"/>
          </a:xfrm>
          <a:prstGeom prst="line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0DFDAC0C-465C-EE4C-B8E0-A8212EDE81E7}"/>
              </a:ext>
            </a:extLst>
          </p:cNvPr>
          <p:cNvCxnSpPr>
            <a:cxnSpLocks/>
          </p:cNvCxnSpPr>
          <p:nvPr/>
        </p:nvCxnSpPr>
        <p:spPr>
          <a:xfrm flipV="1">
            <a:off x="5661304" y="1016984"/>
            <a:ext cx="1469127" cy="399572"/>
          </a:xfrm>
          <a:prstGeom prst="line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3150C5-740A-4248-AE3F-C9583B41C988}"/>
              </a:ext>
            </a:extLst>
          </p:cNvPr>
          <p:cNvGrpSpPr/>
          <p:nvPr/>
        </p:nvGrpSpPr>
        <p:grpSpPr>
          <a:xfrm>
            <a:off x="2086575" y="1453543"/>
            <a:ext cx="2115210" cy="2170921"/>
            <a:chOff x="2086575" y="1453543"/>
            <a:chExt cx="2115210" cy="2170921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64A7C247-8C5B-FC46-A571-9750E2E32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6357" y="2347061"/>
              <a:ext cx="1495428" cy="670861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B26EE43B-7C3F-D84E-9F93-F5E8F22EAA04}"/>
                </a:ext>
              </a:extLst>
            </p:cNvPr>
            <p:cNvCxnSpPr>
              <a:cxnSpLocks/>
            </p:cNvCxnSpPr>
            <p:nvPr/>
          </p:nvCxnSpPr>
          <p:spPr>
            <a:xfrm>
              <a:off x="3584619" y="2650944"/>
              <a:ext cx="0" cy="97352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FF04BDE3-5A23-1F4B-B39C-B8EA09BDCE08}"/>
                </a:ext>
              </a:extLst>
            </p:cNvPr>
            <p:cNvCxnSpPr>
              <a:cxnSpLocks/>
            </p:cNvCxnSpPr>
            <p:nvPr/>
          </p:nvCxnSpPr>
          <p:spPr>
            <a:xfrm>
              <a:off x="2086575" y="1625740"/>
              <a:ext cx="1498044" cy="1025204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BDFF71AA-95AF-EE45-A6F9-1DD3C17CE98B}"/>
                </a:ext>
              </a:extLst>
            </p:cNvPr>
            <p:cNvSpPr/>
            <p:nvPr/>
          </p:nvSpPr>
          <p:spPr>
            <a:xfrm>
              <a:off x="2096200" y="1453543"/>
              <a:ext cx="1834678" cy="1098958"/>
            </a:xfrm>
            <a:custGeom>
              <a:avLst/>
              <a:gdLst>
                <a:gd name="connsiteX0" fmla="*/ 0 w 1834678"/>
                <a:gd name="connsiteY0" fmla="*/ 161005 h 1098958"/>
                <a:gd name="connsiteX1" fmla="*/ 654518 w 1834678"/>
                <a:gd name="connsiteY1" fmla="*/ 7001 h 1098958"/>
                <a:gd name="connsiteX2" fmla="*/ 279133 w 1834678"/>
                <a:gd name="connsiteY2" fmla="*/ 363136 h 1098958"/>
                <a:gd name="connsiteX3" fmla="*/ 904775 w 1834678"/>
                <a:gd name="connsiteY3" fmla="*/ 209132 h 1098958"/>
                <a:gd name="connsiteX4" fmla="*/ 587141 w 1834678"/>
                <a:gd name="connsiteY4" fmla="*/ 546016 h 1098958"/>
                <a:gd name="connsiteX5" fmla="*/ 1183907 w 1834678"/>
                <a:gd name="connsiteY5" fmla="*/ 372761 h 1098958"/>
                <a:gd name="connsiteX6" fmla="*/ 847023 w 1834678"/>
                <a:gd name="connsiteY6" fmla="*/ 719271 h 1098958"/>
                <a:gd name="connsiteX7" fmla="*/ 1453415 w 1834678"/>
                <a:gd name="connsiteY7" fmla="*/ 517140 h 1098958"/>
                <a:gd name="connsiteX8" fmla="*/ 1126156 w 1834678"/>
                <a:gd name="connsiteY8" fmla="*/ 911776 h 1098958"/>
                <a:gd name="connsiteX9" fmla="*/ 1751798 w 1834678"/>
                <a:gd name="connsiteY9" fmla="*/ 690395 h 1098958"/>
                <a:gd name="connsiteX10" fmla="*/ 1376413 w 1834678"/>
                <a:gd name="connsiteY10" fmla="*/ 1085031 h 1098958"/>
                <a:gd name="connsiteX11" fmla="*/ 1780674 w 1834678"/>
                <a:gd name="connsiteY11" fmla="*/ 1008029 h 1098958"/>
                <a:gd name="connsiteX12" fmla="*/ 1819175 w 1834678"/>
                <a:gd name="connsiteY12" fmla="*/ 988778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4678" h="1098958">
                  <a:moveTo>
                    <a:pt x="0" y="161005"/>
                  </a:moveTo>
                  <a:cubicBezTo>
                    <a:pt x="303998" y="67159"/>
                    <a:pt x="607996" y="-26687"/>
                    <a:pt x="654518" y="7001"/>
                  </a:cubicBezTo>
                  <a:cubicBezTo>
                    <a:pt x="701040" y="40689"/>
                    <a:pt x="237424" y="329448"/>
                    <a:pt x="279133" y="363136"/>
                  </a:cubicBezTo>
                  <a:cubicBezTo>
                    <a:pt x="320842" y="396824"/>
                    <a:pt x="853440" y="178652"/>
                    <a:pt x="904775" y="209132"/>
                  </a:cubicBezTo>
                  <a:cubicBezTo>
                    <a:pt x="956110" y="239612"/>
                    <a:pt x="540619" y="518745"/>
                    <a:pt x="587141" y="546016"/>
                  </a:cubicBezTo>
                  <a:cubicBezTo>
                    <a:pt x="633663" y="573288"/>
                    <a:pt x="1140593" y="343885"/>
                    <a:pt x="1183907" y="372761"/>
                  </a:cubicBezTo>
                  <a:cubicBezTo>
                    <a:pt x="1227221" y="401637"/>
                    <a:pt x="802105" y="695208"/>
                    <a:pt x="847023" y="719271"/>
                  </a:cubicBezTo>
                  <a:cubicBezTo>
                    <a:pt x="891941" y="743334"/>
                    <a:pt x="1406893" y="485056"/>
                    <a:pt x="1453415" y="517140"/>
                  </a:cubicBezTo>
                  <a:cubicBezTo>
                    <a:pt x="1499937" y="549224"/>
                    <a:pt x="1076425" y="882900"/>
                    <a:pt x="1126156" y="911776"/>
                  </a:cubicBezTo>
                  <a:cubicBezTo>
                    <a:pt x="1175887" y="940652"/>
                    <a:pt x="1710089" y="661519"/>
                    <a:pt x="1751798" y="690395"/>
                  </a:cubicBezTo>
                  <a:cubicBezTo>
                    <a:pt x="1793507" y="719271"/>
                    <a:pt x="1371600" y="1032092"/>
                    <a:pt x="1376413" y="1085031"/>
                  </a:cubicBezTo>
                  <a:cubicBezTo>
                    <a:pt x="1381226" y="1137970"/>
                    <a:pt x="1706880" y="1024071"/>
                    <a:pt x="1780674" y="1008029"/>
                  </a:cubicBezTo>
                  <a:cubicBezTo>
                    <a:pt x="1854468" y="991987"/>
                    <a:pt x="1836821" y="990382"/>
                    <a:pt x="1819175" y="988778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2E49DA0D-FEC8-A04E-9015-C5101408813A}"/>
              </a:ext>
            </a:extLst>
          </p:cNvPr>
          <p:cNvGrpSpPr/>
          <p:nvPr/>
        </p:nvGrpSpPr>
        <p:grpSpPr>
          <a:xfrm>
            <a:off x="6506372" y="1101592"/>
            <a:ext cx="2136872" cy="2494191"/>
            <a:chOff x="6506372" y="1101592"/>
            <a:chExt cx="2136872" cy="2494191"/>
          </a:xfrm>
        </p:grpSpPr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A8845F80-460A-984C-86AC-CCC925C984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7816" y="2042794"/>
              <a:ext cx="1495428" cy="670861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1F88A15E-AC38-6944-AD96-AD495DD2CF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3991" y="2460897"/>
              <a:ext cx="35091" cy="1134886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5C38345E-DDC5-2142-AFDA-6EF2BB5D1630}"/>
                </a:ext>
              </a:extLst>
            </p:cNvPr>
            <p:cNvCxnSpPr>
              <a:cxnSpLocks/>
            </p:cNvCxnSpPr>
            <p:nvPr/>
          </p:nvCxnSpPr>
          <p:spPr>
            <a:xfrm>
              <a:off x="6506372" y="1363916"/>
              <a:ext cx="1516494" cy="109043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7C2CC97A-AFC2-0E42-BA1D-8FD989E9725E}"/>
                </a:ext>
              </a:extLst>
            </p:cNvPr>
            <p:cNvSpPr/>
            <p:nvPr/>
          </p:nvSpPr>
          <p:spPr>
            <a:xfrm>
              <a:off x="6516802" y="1101592"/>
              <a:ext cx="1909608" cy="1331299"/>
            </a:xfrm>
            <a:custGeom>
              <a:avLst/>
              <a:gdLst>
                <a:gd name="connsiteX0" fmla="*/ 0 w 1909608"/>
                <a:gd name="connsiteY0" fmla="*/ 262894 h 1331299"/>
                <a:gd name="connsiteX1" fmla="*/ 664143 w 1909608"/>
                <a:gd name="connsiteY1" fmla="*/ 3012 h 1331299"/>
                <a:gd name="connsiteX2" fmla="*/ 182880 w 1909608"/>
                <a:gd name="connsiteY2" fmla="*/ 416899 h 1331299"/>
                <a:gd name="connsiteX3" fmla="*/ 847023 w 1909608"/>
                <a:gd name="connsiteY3" fmla="*/ 157016 h 1331299"/>
                <a:gd name="connsiteX4" fmla="*/ 462013 w 1909608"/>
                <a:gd name="connsiteY4" fmla="*/ 570903 h 1331299"/>
                <a:gd name="connsiteX5" fmla="*/ 1049154 w 1909608"/>
                <a:gd name="connsiteY5" fmla="*/ 311021 h 1331299"/>
                <a:gd name="connsiteX6" fmla="*/ 654518 w 1909608"/>
                <a:gd name="connsiteY6" fmla="*/ 744158 h 1331299"/>
                <a:gd name="connsiteX7" fmla="*/ 1260910 w 1909608"/>
                <a:gd name="connsiteY7" fmla="*/ 436149 h 1331299"/>
                <a:gd name="connsiteX8" fmla="*/ 866274 w 1909608"/>
                <a:gd name="connsiteY8" fmla="*/ 878911 h 1331299"/>
                <a:gd name="connsiteX9" fmla="*/ 1482291 w 1909608"/>
                <a:gd name="connsiteY9" fmla="*/ 570903 h 1331299"/>
                <a:gd name="connsiteX10" fmla="*/ 1049154 w 1909608"/>
                <a:gd name="connsiteY10" fmla="*/ 1004040 h 1331299"/>
                <a:gd name="connsiteX11" fmla="*/ 1636295 w 1909608"/>
                <a:gd name="connsiteY11" fmla="*/ 696031 h 1331299"/>
                <a:gd name="connsiteX12" fmla="*/ 1203158 w 1909608"/>
                <a:gd name="connsiteY12" fmla="*/ 1148419 h 1331299"/>
                <a:gd name="connsiteX13" fmla="*/ 1905802 w 1909608"/>
                <a:gd name="connsiteY13" fmla="*/ 830785 h 1331299"/>
                <a:gd name="connsiteX14" fmla="*/ 1501541 w 1909608"/>
                <a:gd name="connsiteY14" fmla="*/ 1331299 h 1331299"/>
                <a:gd name="connsiteX15" fmla="*/ 1501541 w 1909608"/>
                <a:gd name="connsiteY15" fmla="*/ 1331299 h 13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9608" h="1331299">
                  <a:moveTo>
                    <a:pt x="0" y="262894"/>
                  </a:moveTo>
                  <a:cubicBezTo>
                    <a:pt x="316831" y="120119"/>
                    <a:pt x="633663" y="-22656"/>
                    <a:pt x="664143" y="3012"/>
                  </a:cubicBezTo>
                  <a:cubicBezTo>
                    <a:pt x="694623" y="28680"/>
                    <a:pt x="152400" y="391232"/>
                    <a:pt x="182880" y="416899"/>
                  </a:cubicBezTo>
                  <a:cubicBezTo>
                    <a:pt x="213360" y="442566"/>
                    <a:pt x="800501" y="131349"/>
                    <a:pt x="847023" y="157016"/>
                  </a:cubicBezTo>
                  <a:cubicBezTo>
                    <a:pt x="893545" y="182683"/>
                    <a:pt x="428325" y="545236"/>
                    <a:pt x="462013" y="570903"/>
                  </a:cubicBezTo>
                  <a:cubicBezTo>
                    <a:pt x="495702" y="596571"/>
                    <a:pt x="1017070" y="282145"/>
                    <a:pt x="1049154" y="311021"/>
                  </a:cubicBezTo>
                  <a:cubicBezTo>
                    <a:pt x="1081238" y="339897"/>
                    <a:pt x="619225" y="723303"/>
                    <a:pt x="654518" y="744158"/>
                  </a:cubicBezTo>
                  <a:cubicBezTo>
                    <a:pt x="689811" y="765013"/>
                    <a:pt x="1225617" y="413690"/>
                    <a:pt x="1260910" y="436149"/>
                  </a:cubicBezTo>
                  <a:cubicBezTo>
                    <a:pt x="1296203" y="458608"/>
                    <a:pt x="829377" y="856452"/>
                    <a:pt x="866274" y="878911"/>
                  </a:cubicBezTo>
                  <a:cubicBezTo>
                    <a:pt x="903171" y="901370"/>
                    <a:pt x="1451811" y="550048"/>
                    <a:pt x="1482291" y="570903"/>
                  </a:cubicBezTo>
                  <a:cubicBezTo>
                    <a:pt x="1512771" y="591758"/>
                    <a:pt x="1023487" y="983185"/>
                    <a:pt x="1049154" y="1004040"/>
                  </a:cubicBezTo>
                  <a:cubicBezTo>
                    <a:pt x="1074821" y="1024895"/>
                    <a:pt x="1610628" y="671968"/>
                    <a:pt x="1636295" y="696031"/>
                  </a:cubicBezTo>
                  <a:cubicBezTo>
                    <a:pt x="1661962" y="720094"/>
                    <a:pt x="1158240" y="1125960"/>
                    <a:pt x="1203158" y="1148419"/>
                  </a:cubicBezTo>
                  <a:cubicBezTo>
                    <a:pt x="1248076" y="1170878"/>
                    <a:pt x="1856072" y="800305"/>
                    <a:pt x="1905802" y="830785"/>
                  </a:cubicBezTo>
                  <a:cubicBezTo>
                    <a:pt x="1955533" y="861265"/>
                    <a:pt x="1501541" y="1331299"/>
                    <a:pt x="1501541" y="1331299"/>
                  </a:cubicBezTo>
                  <a:lnTo>
                    <a:pt x="1501541" y="1331299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id="{2C697CDF-E3F4-C141-955C-CE6661DA65F0}"/>
              </a:ext>
            </a:extLst>
          </p:cNvPr>
          <p:cNvGrpSpPr/>
          <p:nvPr/>
        </p:nvGrpSpPr>
        <p:grpSpPr>
          <a:xfrm>
            <a:off x="4852657" y="2537750"/>
            <a:ext cx="2706643" cy="2446604"/>
            <a:chOff x="128524" y="2538548"/>
            <a:chExt cx="2706643" cy="2446604"/>
          </a:xfrm>
        </p:grpSpPr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512FF3F8-445E-AE46-A21C-CB741760B071}"/>
                </a:ext>
              </a:extLst>
            </p:cNvPr>
            <p:cNvGrpSpPr/>
            <p:nvPr/>
          </p:nvGrpSpPr>
          <p:grpSpPr>
            <a:xfrm>
              <a:off x="128524" y="2538548"/>
              <a:ext cx="2706643" cy="2446604"/>
              <a:chOff x="128524" y="2538548"/>
              <a:chExt cx="2706643" cy="2446604"/>
            </a:xfrm>
          </p:grpSpPr>
          <p:pic>
            <p:nvPicPr>
              <p:cNvPr id="95" name="Image 94">
                <a:extLst>
                  <a:ext uri="{FF2B5EF4-FFF2-40B4-BE49-F238E27FC236}">
                    <a16:creationId xmlns:a16="http://schemas.microsoft.com/office/drawing/2014/main" id="{B50E4372-421E-AF43-859C-F95AAEDC99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34" t="5013"/>
              <a:stretch/>
            </p:blipFill>
            <p:spPr bwMode="auto">
              <a:xfrm>
                <a:off x="128524" y="2538548"/>
                <a:ext cx="2706643" cy="2446604"/>
              </a:xfrm>
              <a:prstGeom prst="roundRect">
                <a:avLst>
                  <a:gd name="adj" fmla="val 9738"/>
                </a:avLst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E1A85AFE-0942-6545-A9D4-5520790509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9549" y="3111324"/>
                <a:ext cx="0" cy="1537678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1DAB1032-EAC6-DA45-8B93-F5172C096A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49090" y="2991542"/>
                <a:ext cx="0" cy="163565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Forme libre 101">
                <a:extLst>
                  <a:ext uri="{FF2B5EF4-FFF2-40B4-BE49-F238E27FC236}">
                    <a16:creationId xmlns:a16="http://schemas.microsoft.com/office/drawing/2014/main" id="{0B1AC989-F915-664A-B166-034ADCC17F32}"/>
                  </a:ext>
                </a:extLst>
              </p:cNvPr>
              <p:cNvSpPr/>
              <p:nvPr/>
            </p:nvSpPr>
            <p:spPr>
              <a:xfrm>
                <a:off x="1799924" y="3079886"/>
                <a:ext cx="750781" cy="1530615"/>
              </a:xfrm>
              <a:custGeom>
                <a:avLst/>
                <a:gdLst>
                  <a:gd name="connsiteX0" fmla="*/ 9625 w 750781"/>
                  <a:gd name="connsiteY0" fmla="*/ 19449 h 1530615"/>
                  <a:gd name="connsiteX1" fmla="*/ 750771 w 750781"/>
                  <a:gd name="connsiteY1" fmla="*/ 19449 h 1530615"/>
                  <a:gd name="connsiteX2" fmla="*/ 9625 w 750781"/>
                  <a:gd name="connsiteY2" fmla="*/ 221580 h 1530615"/>
                  <a:gd name="connsiteX3" fmla="*/ 731520 w 750781"/>
                  <a:gd name="connsiteY3" fmla="*/ 269706 h 1530615"/>
                  <a:gd name="connsiteX4" fmla="*/ 9625 w 750781"/>
                  <a:gd name="connsiteY4" fmla="*/ 452586 h 1530615"/>
                  <a:gd name="connsiteX5" fmla="*/ 731520 w 750781"/>
                  <a:gd name="connsiteY5" fmla="*/ 491087 h 1530615"/>
                  <a:gd name="connsiteX6" fmla="*/ 9625 w 750781"/>
                  <a:gd name="connsiteY6" fmla="*/ 673967 h 1530615"/>
                  <a:gd name="connsiteX7" fmla="*/ 750771 w 750781"/>
                  <a:gd name="connsiteY7" fmla="*/ 702843 h 1530615"/>
                  <a:gd name="connsiteX8" fmla="*/ 9625 w 750781"/>
                  <a:gd name="connsiteY8" fmla="*/ 876097 h 1530615"/>
                  <a:gd name="connsiteX9" fmla="*/ 750771 w 750781"/>
                  <a:gd name="connsiteY9" fmla="*/ 914598 h 1530615"/>
                  <a:gd name="connsiteX10" fmla="*/ 9625 w 750781"/>
                  <a:gd name="connsiteY10" fmla="*/ 1068603 h 1530615"/>
                  <a:gd name="connsiteX11" fmla="*/ 731520 w 750781"/>
                  <a:gd name="connsiteY11" fmla="*/ 1126354 h 1530615"/>
                  <a:gd name="connsiteX12" fmla="*/ 19251 w 750781"/>
                  <a:gd name="connsiteY12" fmla="*/ 1280358 h 1530615"/>
                  <a:gd name="connsiteX13" fmla="*/ 750771 w 750781"/>
                  <a:gd name="connsiteY13" fmla="*/ 1318860 h 1530615"/>
                  <a:gd name="connsiteX14" fmla="*/ 0 w 750781"/>
                  <a:gd name="connsiteY14" fmla="*/ 1472864 h 1530615"/>
                  <a:gd name="connsiteX15" fmla="*/ 750771 w 750781"/>
                  <a:gd name="connsiteY15" fmla="*/ 1530615 h 1530615"/>
                  <a:gd name="connsiteX16" fmla="*/ 750771 w 750781"/>
                  <a:gd name="connsiteY16" fmla="*/ 1530615 h 153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50781" h="1530615">
                    <a:moveTo>
                      <a:pt x="9625" y="19449"/>
                    </a:moveTo>
                    <a:cubicBezTo>
                      <a:pt x="380198" y="2605"/>
                      <a:pt x="750771" y="-14239"/>
                      <a:pt x="750771" y="19449"/>
                    </a:cubicBezTo>
                    <a:cubicBezTo>
                      <a:pt x="750771" y="53137"/>
                      <a:pt x="12834" y="179870"/>
                      <a:pt x="9625" y="221580"/>
                    </a:cubicBezTo>
                    <a:cubicBezTo>
                      <a:pt x="6416" y="263290"/>
                      <a:pt x="731520" y="231205"/>
                      <a:pt x="731520" y="269706"/>
                    </a:cubicBezTo>
                    <a:cubicBezTo>
                      <a:pt x="731520" y="308207"/>
                      <a:pt x="9625" y="415689"/>
                      <a:pt x="9625" y="452586"/>
                    </a:cubicBezTo>
                    <a:cubicBezTo>
                      <a:pt x="9625" y="489483"/>
                      <a:pt x="731520" y="454190"/>
                      <a:pt x="731520" y="491087"/>
                    </a:cubicBezTo>
                    <a:cubicBezTo>
                      <a:pt x="731520" y="527984"/>
                      <a:pt x="6417" y="638674"/>
                      <a:pt x="9625" y="673967"/>
                    </a:cubicBezTo>
                    <a:cubicBezTo>
                      <a:pt x="12833" y="709260"/>
                      <a:pt x="750771" y="669155"/>
                      <a:pt x="750771" y="702843"/>
                    </a:cubicBezTo>
                    <a:cubicBezTo>
                      <a:pt x="750771" y="736531"/>
                      <a:pt x="9625" y="840805"/>
                      <a:pt x="9625" y="876097"/>
                    </a:cubicBezTo>
                    <a:cubicBezTo>
                      <a:pt x="9625" y="911389"/>
                      <a:pt x="750771" y="882514"/>
                      <a:pt x="750771" y="914598"/>
                    </a:cubicBezTo>
                    <a:cubicBezTo>
                      <a:pt x="750771" y="946682"/>
                      <a:pt x="12833" y="1033310"/>
                      <a:pt x="9625" y="1068603"/>
                    </a:cubicBezTo>
                    <a:cubicBezTo>
                      <a:pt x="6417" y="1103896"/>
                      <a:pt x="729916" y="1091062"/>
                      <a:pt x="731520" y="1126354"/>
                    </a:cubicBezTo>
                    <a:cubicBezTo>
                      <a:pt x="733124" y="1161646"/>
                      <a:pt x="16042" y="1248274"/>
                      <a:pt x="19251" y="1280358"/>
                    </a:cubicBezTo>
                    <a:cubicBezTo>
                      <a:pt x="22460" y="1312442"/>
                      <a:pt x="753980" y="1286776"/>
                      <a:pt x="750771" y="1318860"/>
                    </a:cubicBezTo>
                    <a:cubicBezTo>
                      <a:pt x="747562" y="1350944"/>
                      <a:pt x="0" y="1437572"/>
                      <a:pt x="0" y="1472864"/>
                    </a:cubicBezTo>
                    <a:cubicBezTo>
                      <a:pt x="0" y="1508156"/>
                      <a:pt x="750771" y="1530615"/>
                      <a:pt x="750771" y="1530615"/>
                    </a:cubicBezTo>
                    <a:lnTo>
                      <a:pt x="750771" y="1530615"/>
                    </a:ln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8E66F33E-7B49-7D4A-AA48-CEFA2B8B7359}"/>
                </a:ext>
              </a:extLst>
            </p:cNvPr>
            <p:cNvSpPr/>
            <p:nvPr/>
          </p:nvSpPr>
          <p:spPr>
            <a:xfrm>
              <a:off x="1799924" y="2979165"/>
              <a:ext cx="764997" cy="99654"/>
            </a:xfrm>
            <a:custGeom>
              <a:avLst/>
              <a:gdLst>
                <a:gd name="connsiteX0" fmla="*/ 0 w 764997"/>
                <a:gd name="connsiteY0" fmla="*/ 99654 h 99654"/>
                <a:gd name="connsiteX1" fmla="*/ 308009 w 764997"/>
                <a:gd name="connsiteY1" fmla="*/ 3401 h 99654"/>
                <a:gd name="connsiteX2" fmla="*/ 721895 w 764997"/>
                <a:gd name="connsiteY2" fmla="*/ 22652 h 99654"/>
                <a:gd name="connsiteX3" fmla="*/ 731520 w 764997"/>
                <a:gd name="connsiteY3" fmla="*/ 32277 h 9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4997" h="99654">
                  <a:moveTo>
                    <a:pt x="0" y="99654"/>
                  </a:moveTo>
                  <a:cubicBezTo>
                    <a:pt x="93846" y="57944"/>
                    <a:pt x="187693" y="16235"/>
                    <a:pt x="308009" y="3401"/>
                  </a:cubicBezTo>
                  <a:cubicBezTo>
                    <a:pt x="428325" y="-9433"/>
                    <a:pt x="651310" y="17839"/>
                    <a:pt x="721895" y="22652"/>
                  </a:cubicBezTo>
                  <a:cubicBezTo>
                    <a:pt x="792480" y="27465"/>
                    <a:pt x="762000" y="29871"/>
                    <a:pt x="731520" y="32277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165782BA-6DCD-AC47-B245-8D2EC9D22823}"/>
                </a:ext>
              </a:extLst>
            </p:cNvPr>
            <p:cNvCxnSpPr>
              <a:cxnSpLocks/>
            </p:cNvCxnSpPr>
            <p:nvPr/>
          </p:nvCxnSpPr>
          <p:spPr>
            <a:xfrm>
              <a:off x="565511" y="2979195"/>
              <a:ext cx="1982230" cy="88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A99D3A41-DE25-CD4A-A4EB-F792B7FF5472}"/>
              </a:ext>
            </a:extLst>
          </p:cNvPr>
          <p:cNvGrpSpPr/>
          <p:nvPr/>
        </p:nvGrpSpPr>
        <p:grpSpPr>
          <a:xfrm>
            <a:off x="308926" y="2552501"/>
            <a:ext cx="2787827" cy="2446604"/>
            <a:chOff x="4593047" y="2539144"/>
            <a:chExt cx="2787827" cy="2446604"/>
          </a:xfrm>
        </p:grpSpPr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70D95E3D-E24A-A540-ABAD-DE3A822CD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4" t="5575"/>
            <a:stretch/>
          </p:blipFill>
          <p:spPr bwMode="auto">
            <a:xfrm>
              <a:off x="4593047" y="2539144"/>
              <a:ext cx="2787827" cy="2446604"/>
            </a:xfrm>
            <a:prstGeom prst="roundRect">
              <a:avLst>
                <a:gd name="adj" fmla="val 8003"/>
              </a:avLst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3FEB934D-0DB9-334C-8720-5ACD99F229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52674" y="3493971"/>
              <a:ext cx="6700" cy="113305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96F3F475-C1ED-B544-AD96-43747D4C4C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8915" y="2988820"/>
              <a:ext cx="0" cy="163565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EAA6B7C7-D06E-EA46-B00A-679C089CE578}"/>
                </a:ext>
              </a:extLst>
            </p:cNvPr>
            <p:cNvSpPr/>
            <p:nvPr/>
          </p:nvSpPr>
          <p:spPr>
            <a:xfrm>
              <a:off x="6352672" y="3092206"/>
              <a:ext cx="750774" cy="1527920"/>
            </a:xfrm>
            <a:custGeom>
              <a:avLst/>
              <a:gdLst>
                <a:gd name="connsiteX0" fmla="*/ 750772 w 750774"/>
                <a:gd name="connsiteY0" fmla="*/ 1527920 h 1527920"/>
                <a:gd name="connsiteX1" fmla="*/ 9627 w 750774"/>
                <a:gd name="connsiteY1" fmla="*/ 1431668 h 1527920"/>
                <a:gd name="connsiteX2" fmla="*/ 750772 w 750774"/>
                <a:gd name="connsiteY2" fmla="*/ 1248788 h 1527920"/>
                <a:gd name="connsiteX3" fmla="*/ 2 w 750774"/>
                <a:gd name="connsiteY3" fmla="*/ 1162160 h 1527920"/>
                <a:gd name="connsiteX4" fmla="*/ 741147 w 750774"/>
                <a:gd name="connsiteY4" fmla="*/ 1027407 h 1527920"/>
                <a:gd name="connsiteX5" fmla="*/ 2 w 750774"/>
                <a:gd name="connsiteY5" fmla="*/ 988906 h 1527920"/>
                <a:gd name="connsiteX6" fmla="*/ 741147 w 750774"/>
                <a:gd name="connsiteY6" fmla="*/ 806026 h 1527920"/>
                <a:gd name="connsiteX7" fmla="*/ 2 w 750774"/>
                <a:gd name="connsiteY7" fmla="*/ 748274 h 1527920"/>
                <a:gd name="connsiteX8" fmla="*/ 750772 w 750774"/>
                <a:gd name="connsiteY8" fmla="*/ 575019 h 1527920"/>
                <a:gd name="connsiteX9" fmla="*/ 2 w 750774"/>
                <a:gd name="connsiteY9" fmla="*/ 536518 h 1527920"/>
                <a:gd name="connsiteX10" fmla="*/ 741147 w 750774"/>
                <a:gd name="connsiteY10" fmla="*/ 353638 h 1527920"/>
                <a:gd name="connsiteX11" fmla="*/ 182882 w 750774"/>
                <a:gd name="connsiteY11" fmla="*/ 295887 h 1527920"/>
                <a:gd name="connsiteX12" fmla="*/ 741147 w 750774"/>
                <a:gd name="connsiteY12" fmla="*/ 161133 h 1527920"/>
                <a:gd name="connsiteX13" fmla="*/ 490890 w 750774"/>
                <a:gd name="connsiteY13" fmla="*/ 103381 h 1527920"/>
                <a:gd name="connsiteX14" fmla="*/ 741147 w 750774"/>
                <a:gd name="connsiteY14" fmla="*/ 7129 h 1527920"/>
                <a:gd name="connsiteX15" fmla="*/ 625644 w 750774"/>
                <a:gd name="connsiteY15" fmla="*/ 7129 h 1527920"/>
                <a:gd name="connsiteX16" fmla="*/ 625644 w 750774"/>
                <a:gd name="connsiteY16" fmla="*/ 7129 h 152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0774" h="1527920">
                  <a:moveTo>
                    <a:pt x="750772" y="1527920"/>
                  </a:moveTo>
                  <a:cubicBezTo>
                    <a:pt x="380199" y="1503055"/>
                    <a:pt x="9627" y="1478190"/>
                    <a:pt x="9627" y="1431668"/>
                  </a:cubicBezTo>
                  <a:cubicBezTo>
                    <a:pt x="9627" y="1385146"/>
                    <a:pt x="752376" y="1293706"/>
                    <a:pt x="750772" y="1248788"/>
                  </a:cubicBezTo>
                  <a:cubicBezTo>
                    <a:pt x="749168" y="1203870"/>
                    <a:pt x="1606" y="1199057"/>
                    <a:pt x="2" y="1162160"/>
                  </a:cubicBezTo>
                  <a:cubicBezTo>
                    <a:pt x="-1602" y="1125263"/>
                    <a:pt x="741147" y="1056283"/>
                    <a:pt x="741147" y="1027407"/>
                  </a:cubicBezTo>
                  <a:cubicBezTo>
                    <a:pt x="741147" y="998531"/>
                    <a:pt x="2" y="1025803"/>
                    <a:pt x="2" y="988906"/>
                  </a:cubicBezTo>
                  <a:cubicBezTo>
                    <a:pt x="2" y="952009"/>
                    <a:pt x="741147" y="846131"/>
                    <a:pt x="741147" y="806026"/>
                  </a:cubicBezTo>
                  <a:cubicBezTo>
                    <a:pt x="741147" y="765921"/>
                    <a:pt x="-1602" y="786775"/>
                    <a:pt x="2" y="748274"/>
                  </a:cubicBezTo>
                  <a:cubicBezTo>
                    <a:pt x="1606" y="709773"/>
                    <a:pt x="750772" y="610312"/>
                    <a:pt x="750772" y="575019"/>
                  </a:cubicBezTo>
                  <a:cubicBezTo>
                    <a:pt x="750772" y="539726"/>
                    <a:pt x="1606" y="573415"/>
                    <a:pt x="2" y="536518"/>
                  </a:cubicBezTo>
                  <a:cubicBezTo>
                    <a:pt x="-1602" y="499621"/>
                    <a:pt x="710667" y="393743"/>
                    <a:pt x="741147" y="353638"/>
                  </a:cubicBezTo>
                  <a:cubicBezTo>
                    <a:pt x="771627" y="313533"/>
                    <a:pt x="182882" y="327971"/>
                    <a:pt x="182882" y="295887"/>
                  </a:cubicBezTo>
                  <a:cubicBezTo>
                    <a:pt x="182882" y="263803"/>
                    <a:pt x="689812" y="193217"/>
                    <a:pt x="741147" y="161133"/>
                  </a:cubicBezTo>
                  <a:cubicBezTo>
                    <a:pt x="792482" y="129049"/>
                    <a:pt x="490890" y="129048"/>
                    <a:pt x="490890" y="103381"/>
                  </a:cubicBezTo>
                  <a:cubicBezTo>
                    <a:pt x="490890" y="77714"/>
                    <a:pt x="718688" y="23171"/>
                    <a:pt x="741147" y="7129"/>
                  </a:cubicBezTo>
                  <a:cubicBezTo>
                    <a:pt x="763606" y="-8913"/>
                    <a:pt x="625644" y="7129"/>
                    <a:pt x="625644" y="7129"/>
                  </a:cubicBezTo>
                  <a:lnTo>
                    <a:pt x="625644" y="7129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20C9A5D8-383C-D046-95E6-F86200C3C7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3422" y="2993455"/>
              <a:ext cx="746243" cy="4812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>
              <a:extLst>
                <a:ext uri="{FF2B5EF4-FFF2-40B4-BE49-F238E27FC236}">
                  <a16:creationId xmlns:a16="http://schemas.microsoft.com/office/drawing/2014/main" id="{1BD4C6FC-EDD4-7843-B1C1-CD3629196189}"/>
                </a:ext>
              </a:extLst>
            </p:cNvPr>
            <p:cNvCxnSpPr>
              <a:cxnSpLocks/>
            </p:cNvCxnSpPr>
            <p:nvPr/>
          </p:nvCxnSpPr>
          <p:spPr>
            <a:xfrm>
              <a:off x="5126959" y="2946742"/>
              <a:ext cx="1982230" cy="88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>
              <a:extLst>
                <a:ext uri="{FF2B5EF4-FFF2-40B4-BE49-F238E27FC236}">
                  <a16:creationId xmlns:a16="http://schemas.microsoft.com/office/drawing/2014/main" id="{8EDBE293-B60E-4348-84F2-64BF000FB028}"/>
                </a:ext>
              </a:extLst>
            </p:cNvPr>
            <p:cNvCxnSpPr>
              <a:cxnSpLocks/>
            </p:cNvCxnSpPr>
            <p:nvPr/>
          </p:nvCxnSpPr>
          <p:spPr>
            <a:xfrm>
              <a:off x="5113675" y="3458121"/>
              <a:ext cx="1245699" cy="443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C394F768-24BB-0846-BCAF-EE3763DA11F0}"/>
              </a:ext>
            </a:extLst>
          </p:cNvPr>
          <p:cNvSpPr/>
          <p:nvPr/>
        </p:nvSpPr>
        <p:spPr>
          <a:xfrm rot="16200000">
            <a:off x="4047554" y="3527697"/>
            <a:ext cx="1893461" cy="17121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err="1">
                <a:solidFill>
                  <a:sysClr val="windowText" lastClr="000000"/>
                </a:solidFill>
                <a:latin typeface="Montserrat" panose="02000505000000020004" pitchFamily="2" charset="77"/>
              </a:rPr>
              <a:t>Solvent</a:t>
            </a:r>
            <a:r>
              <a:rPr lang="fr-FR" sz="105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 </a:t>
            </a:r>
            <a:r>
              <a:rPr lang="fr-FR" sz="1050" dirty="0" err="1">
                <a:solidFill>
                  <a:sysClr val="windowText" lastClr="000000"/>
                </a:solidFill>
                <a:latin typeface="Montserrat" panose="02000505000000020004" pitchFamily="2" charset="77"/>
              </a:rPr>
              <a:t>temperature</a:t>
            </a:r>
            <a:r>
              <a:rPr lang="fr-FR" sz="105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 (°C)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B6996A5-8A52-6746-AC6C-73D1870D61B0}"/>
              </a:ext>
            </a:extLst>
          </p:cNvPr>
          <p:cNvSpPr/>
          <p:nvPr/>
        </p:nvSpPr>
        <p:spPr>
          <a:xfrm rot="16200000">
            <a:off x="-445715" y="3561808"/>
            <a:ext cx="1906719" cy="21041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err="1">
                <a:solidFill>
                  <a:sysClr val="windowText" lastClr="000000"/>
                </a:solidFill>
                <a:latin typeface="Montserrat" panose="02000505000000020004" pitchFamily="2" charset="77"/>
              </a:rPr>
              <a:t>Solvent</a:t>
            </a:r>
            <a:r>
              <a:rPr lang="fr-FR" sz="105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 </a:t>
            </a:r>
            <a:r>
              <a:rPr lang="fr-FR" sz="1050" dirty="0" err="1">
                <a:solidFill>
                  <a:sysClr val="windowText" lastClr="000000"/>
                </a:solidFill>
                <a:latin typeface="Montserrat" panose="02000505000000020004" pitchFamily="2" charset="77"/>
              </a:rPr>
              <a:t>temperature</a:t>
            </a:r>
            <a:r>
              <a:rPr lang="fr-FR" sz="105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 (°C)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9E83B4D-A134-E541-83E9-BC2588350379}"/>
              </a:ext>
            </a:extLst>
          </p:cNvPr>
          <p:cNvSpPr/>
          <p:nvPr/>
        </p:nvSpPr>
        <p:spPr>
          <a:xfrm>
            <a:off x="1066113" y="4799392"/>
            <a:ext cx="1635650" cy="18701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err="1">
                <a:solidFill>
                  <a:sysClr val="windowText" lastClr="000000"/>
                </a:solidFill>
                <a:latin typeface="Montserrat" panose="02000505000000020004" pitchFamily="2" charset="77"/>
              </a:rPr>
              <a:t>Temperature</a:t>
            </a:r>
            <a:r>
              <a:rPr lang="fr-FR" sz="105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 (°C)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220D8E2-9816-C942-A700-F0F55AF37C2F}"/>
              </a:ext>
            </a:extLst>
          </p:cNvPr>
          <p:cNvSpPr/>
          <p:nvPr/>
        </p:nvSpPr>
        <p:spPr>
          <a:xfrm>
            <a:off x="5388153" y="4788614"/>
            <a:ext cx="1635650" cy="18701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ysClr val="windowText" lastClr="000000"/>
                </a:solidFill>
                <a:latin typeface="Montserrat" panose="02000505000000020004" pitchFamily="2" charset="77"/>
              </a:rPr>
              <a:t>Power (Watt)</a:t>
            </a:r>
          </a:p>
        </p:txBody>
      </p:sp>
    </p:spTree>
    <p:extLst>
      <p:ext uri="{BB962C8B-B14F-4D97-AF65-F5344CB8AC3E}">
        <p14:creationId xmlns:p14="http://schemas.microsoft.com/office/powerpoint/2010/main" val="30565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54" grpId="0" animBg="1"/>
      <p:bldP spid="57" grpId="0" animBg="1"/>
      <p:bldP spid="59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443;p36">
            <a:extLst>
              <a:ext uri="{FF2B5EF4-FFF2-40B4-BE49-F238E27FC236}">
                <a16:creationId xmlns:a16="http://schemas.microsoft.com/office/drawing/2014/main" id="{A7064732-9E1A-3B45-B598-15212635BB6C}"/>
              </a:ext>
            </a:extLst>
          </p:cNvPr>
          <p:cNvSpPr txBox="1">
            <a:spLocks/>
          </p:cNvSpPr>
          <p:nvPr/>
        </p:nvSpPr>
        <p:spPr>
          <a:xfrm>
            <a:off x="238639" y="204197"/>
            <a:ext cx="7772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5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fr-FR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1 </a:t>
            </a:r>
            <a:r>
              <a:rPr lang="fr-FR" sz="18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hour</a:t>
            </a:r>
            <a:r>
              <a:rPr lang="fr-FR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extraction</a:t>
            </a:r>
            <a:r>
              <a:rPr lang="fr-FR" sz="180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800" dirty="0" err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kinetics</a:t>
            </a:r>
            <a:endParaRPr lang="fr-FR" sz="1800" dirty="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B18A19-EB55-6549-A334-DC73A49813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9</a:t>
            </a:fld>
            <a:endParaRPr lang="fr-FR"/>
          </a:p>
        </p:txBody>
      </p:sp>
      <p:grpSp>
        <p:nvGrpSpPr>
          <p:cNvPr id="29" name="Google Shape;850;p45">
            <a:extLst>
              <a:ext uri="{FF2B5EF4-FFF2-40B4-BE49-F238E27FC236}">
                <a16:creationId xmlns:a16="http://schemas.microsoft.com/office/drawing/2014/main" id="{BFDDFF7B-079B-5940-BDDF-8A01A930A47A}"/>
              </a:ext>
            </a:extLst>
          </p:cNvPr>
          <p:cNvGrpSpPr/>
          <p:nvPr/>
        </p:nvGrpSpPr>
        <p:grpSpPr>
          <a:xfrm>
            <a:off x="6729781" y="196634"/>
            <a:ext cx="535300" cy="194950"/>
            <a:chOff x="5054325" y="1441125"/>
            <a:chExt cx="535300" cy="194950"/>
          </a:xfrm>
        </p:grpSpPr>
        <p:sp>
          <p:nvSpPr>
            <p:cNvPr id="30" name="Google Shape;851;p45">
              <a:extLst>
                <a:ext uri="{FF2B5EF4-FFF2-40B4-BE49-F238E27FC236}">
                  <a16:creationId xmlns:a16="http://schemas.microsoft.com/office/drawing/2014/main" id="{CD4586F8-CCB2-5547-A976-0FE603D51F61}"/>
                </a:ext>
              </a:extLst>
            </p:cNvPr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2;p45">
              <a:extLst>
                <a:ext uri="{FF2B5EF4-FFF2-40B4-BE49-F238E27FC236}">
                  <a16:creationId xmlns:a16="http://schemas.microsoft.com/office/drawing/2014/main" id="{2D067FA1-6EAA-BD42-88B4-75A57232C82D}"/>
                </a:ext>
              </a:extLst>
            </p:cNvPr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827C829A-47A2-084D-93D6-8DB45D280D05}"/>
              </a:ext>
            </a:extLst>
          </p:cNvPr>
          <p:cNvGrpSpPr/>
          <p:nvPr/>
        </p:nvGrpSpPr>
        <p:grpSpPr>
          <a:xfrm>
            <a:off x="306769" y="939983"/>
            <a:ext cx="4185087" cy="3495128"/>
            <a:chOff x="4720273" y="939983"/>
            <a:chExt cx="4185087" cy="3495128"/>
          </a:xfrm>
        </p:grpSpPr>
        <p:graphicFrame>
          <p:nvGraphicFramePr>
            <p:cNvPr id="18" name="Graphique 17">
              <a:extLst>
                <a:ext uri="{FF2B5EF4-FFF2-40B4-BE49-F238E27FC236}">
                  <a16:creationId xmlns:a16="http://schemas.microsoft.com/office/drawing/2014/main" id="{BC29E7F5-B259-3047-94CB-23F48B9CBBC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26465896"/>
                </p:ext>
              </p:extLst>
            </p:nvPr>
          </p:nvGraphicFramePr>
          <p:xfrm>
            <a:off x="4720273" y="1491917"/>
            <a:ext cx="4185087" cy="29431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89EE5927-B9C5-9344-B2AA-1657A451D5A8}"/>
                </a:ext>
              </a:extLst>
            </p:cNvPr>
            <p:cNvCxnSpPr>
              <a:cxnSpLocks/>
            </p:cNvCxnSpPr>
            <p:nvPr/>
          </p:nvCxnSpPr>
          <p:spPr>
            <a:xfrm>
              <a:off x="5472104" y="2188357"/>
              <a:ext cx="3224463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Google Shape;757;p43">
              <a:extLst>
                <a:ext uri="{FF2B5EF4-FFF2-40B4-BE49-F238E27FC236}">
                  <a16:creationId xmlns:a16="http://schemas.microsoft.com/office/drawing/2014/main" id="{AC008D66-0A59-664F-9271-765729E35AE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8988" y="939983"/>
              <a:ext cx="502180" cy="470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BCF1F43-7CBF-9543-8ACB-11F15FA1158C}"/>
                </a:ext>
              </a:extLst>
            </p:cNvPr>
            <p:cNvSpPr/>
            <p:nvPr/>
          </p:nvSpPr>
          <p:spPr>
            <a:xfrm>
              <a:off x="5056408" y="2074939"/>
              <a:ext cx="302180" cy="3125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BFFC365F-9BC1-2844-A01F-6DE49362399D}"/>
                </a:ext>
              </a:extLst>
            </p:cNvPr>
            <p:cNvSpPr txBox="1"/>
            <p:nvPr/>
          </p:nvSpPr>
          <p:spPr>
            <a:xfrm>
              <a:off x="6112684" y="2808136"/>
              <a:ext cx="2059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tx1"/>
                  </a:solidFill>
                  <a:latin typeface="Montserrat" panose="02000505000000020004" pitchFamily="2" charset="77"/>
                  <a:ea typeface="Segoe UI Symbol" panose="020B0502040204020203" pitchFamily="34" charset="0"/>
                </a:rPr>
                <a:t>70°C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DAC108C5-9E2E-744F-A83B-2BF89F1F4AB6}"/>
              </a:ext>
            </a:extLst>
          </p:cNvPr>
          <p:cNvGrpSpPr/>
          <p:nvPr/>
        </p:nvGrpSpPr>
        <p:grpSpPr>
          <a:xfrm>
            <a:off x="4709936" y="908561"/>
            <a:ext cx="4185089" cy="3526550"/>
            <a:chOff x="238639" y="908561"/>
            <a:chExt cx="4185089" cy="3526550"/>
          </a:xfrm>
        </p:grpSpPr>
        <p:graphicFrame>
          <p:nvGraphicFramePr>
            <p:cNvPr id="19" name="Graphique 18">
              <a:extLst>
                <a:ext uri="{FF2B5EF4-FFF2-40B4-BE49-F238E27FC236}">
                  <a16:creationId xmlns:a16="http://schemas.microsoft.com/office/drawing/2014/main" id="{6CD88076-0875-3D48-9725-B102DD8576A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09495807"/>
                </p:ext>
              </p:extLst>
            </p:nvPr>
          </p:nvGraphicFramePr>
          <p:xfrm>
            <a:off x="238639" y="1491917"/>
            <a:ext cx="4185089" cy="29431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4E370B38-36B6-DA4D-9CCB-906ADB4A644E}"/>
                </a:ext>
              </a:extLst>
            </p:cNvPr>
            <p:cNvCxnSpPr>
              <a:cxnSpLocks/>
            </p:cNvCxnSpPr>
            <p:nvPr/>
          </p:nvCxnSpPr>
          <p:spPr>
            <a:xfrm>
              <a:off x="988336" y="1925053"/>
              <a:ext cx="3224463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Google Shape;756;p43">
              <a:extLst>
                <a:ext uri="{FF2B5EF4-FFF2-40B4-BE49-F238E27FC236}">
                  <a16:creationId xmlns:a16="http://schemas.microsoft.com/office/drawing/2014/main" id="{9FD1148F-0DE2-A34E-BC8A-73B4748D7E5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9797" y="908561"/>
              <a:ext cx="684709" cy="5332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111BBC-6732-B047-8C75-E715E095DF69}"/>
                </a:ext>
              </a:extLst>
            </p:cNvPr>
            <p:cNvSpPr/>
            <p:nvPr/>
          </p:nvSpPr>
          <p:spPr>
            <a:xfrm>
              <a:off x="588621" y="1768802"/>
              <a:ext cx="302180" cy="3125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B552065B-4003-6D44-B74D-B21F9564177A}"/>
                </a:ext>
              </a:extLst>
            </p:cNvPr>
            <p:cNvSpPr txBox="1"/>
            <p:nvPr/>
          </p:nvSpPr>
          <p:spPr>
            <a:xfrm>
              <a:off x="1701080" y="2808136"/>
              <a:ext cx="2059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tx1"/>
                  </a:solidFill>
                  <a:latin typeface="Montserrat" panose="02000505000000020004" pitchFamily="2" charset="77"/>
                  <a:ea typeface="Segoe UI Symbol" panose="020B0502040204020203" pitchFamily="34" charset="0"/>
                </a:rPr>
                <a:t>400 Watt </a:t>
              </a:r>
              <a:r>
                <a:rPr lang="fr-FR" dirty="0">
                  <a:solidFill>
                    <a:schemeClr val="tx1"/>
                  </a:solidFill>
                  <a:latin typeface="Montserrat" panose="02000505000000020004" pitchFamily="2" charset="77"/>
                </a:rPr>
                <a:t>≈ 70 °C</a:t>
              </a:r>
              <a:r>
                <a:rPr lang="fr-FR" dirty="0">
                  <a:solidFill>
                    <a:schemeClr val="tx1"/>
                  </a:solidFill>
                  <a:latin typeface="Montserrat" panose="02000505000000020004" pitchFamily="2" charset="77"/>
                  <a:ea typeface="Segoe UI Symbol" panose="020B0502040204020203" pitchFamily="34" charset="0"/>
                </a:rPr>
                <a:t> </a:t>
              </a: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1235E278-B393-BC4D-8D55-BB5D5E15FFC8}"/>
              </a:ext>
            </a:extLst>
          </p:cNvPr>
          <p:cNvSpPr txBox="1"/>
          <p:nvPr/>
        </p:nvSpPr>
        <p:spPr>
          <a:xfrm>
            <a:off x="503494" y="4592033"/>
            <a:ext cx="8137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700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mL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volume, 50%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ethanol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in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solvent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, 150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rpm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solid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to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liquid</a:t>
            </a:r>
            <a:r>
              <a:rPr lang="fr-FR" dirty="0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 ratio 1 g : 40 </a:t>
            </a:r>
            <a:r>
              <a:rPr lang="fr-FR" dirty="0" err="1">
                <a:solidFill>
                  <a:schemeClr val="tx1"/>
                </a:solidFill>
                <a:latin typeface="Montserrat" panose="02000505000000020004" pitchFamily="2" charset="77"/>
                <a:ea typeface="Segoe UI Symbol" panose="020B0502040204020203" pitchFamily="34" charset="0"/>
              </a:rPr>
              <a:t>mL</a:t>
            </a:r>
            <a:endParaRPr lang="fr-FR" dirty="0">
              <a:solidFill>
                <a:schemeClr val="tx1"/>
              </a:solidFill>
              <a:latin typeface="Montserrat" panose="02000505000000020004" pitchFamily="2" charset="77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916024"/>
      </p:ext>
    </p:extLst>
  </p:cSld>
  <p:clrMapOvr>
    <a:masterClrMapping/>
  </p:clrMapOvr>
</p:sld>
</file>

<file path=ppt/theme/theme1.xml><?xml version="1.0" encoding="utf-8"?>
<a:theme xmlns:a="http://schemas.openxmlformats.org/drawingml/2006/main" name="Ecology World by Slidesgo">
  <a:themeElements>
    <a:clrScheme name="Simple Light">
      <a:dk1>
        <a:srgbClr val="FFFFFF"/>
      </a:dk1>
      <a:lt1>
        <a:srgbClr val="2C7EA8"/>
      </a:lt1>
      <a:dk2>
        <a:srgbClr val="2B779D"/>
      </a:dk2>
      <a:lt2>
        <a:srgbClr val="297090"/>
      </a:lt2>
      <a:accent1>
        <a:srgbClr val="76D0ED"/>
      </a:accent1>
      <a:accent2>
        <a:srgbClr val="97BE6D"/>
      </a:accent2>
      <a:accent3>
        <a:srgbClr val="80AD5A"/>
      </a:accent3>
      <a:accent4>
        <a:srgbClr val="3994B7"/>
      </a:accent4>
      <a:accent5>
        <a:srgbClr val="CCAB8B"/>
      </a:accent5>
      <a:accent6>
        <a:srgbClr val="AA896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44121</TotalTime>
  <Words>2408</Words>
  <Application>Microsoft Office PowerPoint</Application>
  <PresentationFormat>Affichage à l'écran (16:9)</PresentationFormat>
  <Paragraphs>382</Paragraphs>
  <Slides>30</Slides>
  <Notes>19</Notes>
  <HiddenSlides>14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0" baseType="lpstr">
      <vt:lpstr>Arial</vt:lpstr>
      <vt:lpstr>Montserrat</vt:lpstr>
      <vt:lpstr>Staatliches</vt:lpstr>
      <vt:lpstr>Segoe UI Symbol</vt:lpstr>
      <vt:lpstr>Times New Roman</vt:lpstr>
      <vt:lpstr>PHOSPHATE INLINE</vt:lpstr>
      <vt:lpstr>Wingdings</vt:lpstr>
      <vt:lpstr>BenchNine</vt:lpstr>
      <vt:lpstr>Roboto Slab Light</vt:lpstr>
      <vt:lpstr>Ecology World by Slidesgo</vt:lpstr>
      <vt:lpstr>Cascade valorization of  spent coffee grounds</vt:lpstr>
      <vt:lpstr>Coffee's place in the world</vt:lpstr>
      <vt:lpstr>Coffee's place in the world</vt:lpstr>
      <vt:lpstr>Spent coffee grounds and its applications</vt:lpstr>
      <vt:lpstr>Cascade valorization applied to spent coffee de grounds</vt:lpstr>
      <vt:lpstr>Eco-extraction of antioxidant polyphenols</vt:lpstr>
      <vt:lpstr>Eco-extraction of antioxidant polyphenols</vt:lpstr>
      <vt:lpstr>Présentation PowerPoint</vt:lpstr>
      <vt:lpstr>Présentation PowerPoint</vt:lpstr>
      <vt:lpstr>Présentation PowerPoint</vt:lpstr>
      <vt:lpstr>Cascade valorization applied to spent coffee de grounds</vt:lpstr>
      <vt:lpstr>Solid fermentation for enzyme production</vt:lpstr>
      <vt:lpstr>Solid fermentation for enzyme identification</vt:lpstr>
      <vt:lpstr>Solid fermentation for enzyme activity</vt:lpstr>
      <vt:lpstr>Conclusions</vt:lpstr>
      <vt:lpstr>Thank YOU  for  your attention </vt:lpstr>
      <vt:lpstr>Présentation PowerPoint</vt:lpstr>
      <vt:lpstr>Eco-extraction of antioxidant polyphenols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plus </vt:lpstr>
      <vt:lpstr>Présentation PowerPoint</vt:lpstr>
      <vt:lpstr>Merci à tous</vt:lpstr>
      <vt:lpstr>Associated by-product</vt:lpstr>
      <vt:lpstr>Cascades valorization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Cascade de Valorisation du marc de café</dc:title>
  <dc:creator>Vincent</dc:creator>
  <cp:lastModifiedBy>Phalip Vincent</cp:lastModifiedBy>
  <cp:revision>287</cp:revision>
  <dcterms:modified xsi:type="dcterms:W3CDTF">2023-03-21T14:15:29Z</dcterms:modified>
</cp:coreProperties>
</file>